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Default Extension="emf" ContentType="image/x-emf"/>
  <Override PartName="/ppt/slides/slide14.xml" ContentType="application/vnd.openxmlformats-officedocument.presentationml.slide+xml"/>
  <Default Extension="rels" ContentType="application/vnd.openxmlformats-package.relationships+xml"/>
  <Override PartName="/ppt/slides/slide5.xml" ContentType="application/vnd.openxmlformats-officedocument.presentationml.slide+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Default Extension="pdf" ContentType="application/pdf"/>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s/slide4.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12" r:id="rId1"/>
  </p:sldMasterIdLst>
  <p:notesMasterIdLst>
    <p:notesMasterId r:id="rId38"/>
  </p:notesMasterIdLst>
  <p:sldIdLst>
    <p:sldId id="329" r:id="rId2"/>
    <p:sldId id="330" r:id="rId3"/>
    <p:sldId id="257" r:id="rId4"/>
    <p:sldId id="258" r:id="rId5"/>
    <p:sldId id="259" r:id="rId6"/>
    <p:sldId id="260" r:id="rId7"/>
    <p:sldId id="261" r:id="rId8"/>
    <p:sldId id="327" r:id="rId9"/>
    <p:sldId id="262" r:id="rId10"/>
    <p:sldId id="263" r:id="rId11"/>
    <p:sldId id="264" r:id="rId12"/>
    <p:sldId id="265" r:id="rId13"/>
    <p:sldId id="266" r:id="rId14"/>
    <p:sldId id="267" r:id="rId15"/>
    <p:sldId id="268" r:id="rId16"/>
    <p:sldId id="269" r:id="rId17"/>
    <p:sldId id="318" r:id="rId18"/>
    <p:sldId id="271" r:id="rId19"/>
    <p:sldId id="272" r:id="rId20"/>
    <p:sldId id="273" r:id="rId21"/>
    <p:sldId id="274" r:id="rId22"/>
    <p:sldId id="275" r:id="rId23"/>
    <p:sldId id="276" r:id="rId24"/>
    <p:sldId id="277" r:id="rId25"/>
    <p:sldId id="278" r:id="rId26"/>
    <p:sldId id="328" r:id="rId27"/>
    <p:sldId id="288" r:id="rId28"/>
    <p:sldId id="289" r:id="rId29"/>
    <p:sldId id="290" r:id="rId30"/>
    <p:sldId id="291" r:id="rId31"/>
    <p:sldId id="292" r:id="rId32"/>
    <p:sldId id="293" r:id="rId33"/>
    <p:sldId id="294" r:id="rId34"/>
    <p:sldId id="295" r:id="rId35"/>
    <p:sldId id="325" r:id="rId36"/>
    <p:sldId id="331" r:id="rId37"/>
  </p:sldIdLst>
  <p:sldSz cx="10688638" cy="7562850"/>
  <p:notesSz cx="6858000" cy="9144000"/>
  <p:defaultTextStyle>
    <a:defPPr>
      <a:defRPr lang="en-US"/>
    </a:defPPr>
    <a:lvl1pPr marL="0" algn="l" defTabSz="521245" rtl="0" eaLnBrk="1" latinLnBrk="0" hangingPunct="1">
      <a:defRPr sz="2100" kern="1200">
        <a:solidFill>
          <a:schemeClr val="tx1"/>
        </a:solidFill>
        <a:latin typeface="+mn-lt"/>
        <a:ea typeface="+mn-ea"/>
        <a:cs typeface="+mn-cs"/>
      </a:defRPr>
    </a:lvl1pPr>
    <a:lvl2pPr marL="521245" algn="l" defTabSz="521245" rtl="0" eaLnBrk="1" latinLnBrk="0" hangingPunct="1">
      <a:defRPr sz="2100" kern="1200">
        <a:solidFill>
          <a:schemeClr val="tx1"/>
        </a:solidFill>
        <a:latin typeface="+mn-lt"/>
        <a:ea typeface="+mn-ea"/>
        <a:cs typeface="+mn-cs"/>
      </a:defRPr>
    </a:lvl2pPr>
    <a:lvl3pPr marL="1042487" algn="l" defTabSz="521245" rtl="0" eaLnBrk="1" latinLnBrk="0" hangingPunct="1">
      <a:defRPr sz="2100" kern="1200">
        <a:solidFill>
          <a:schemeClr val="tx1"/>
        </a:solidFill>
        <a:latin typeface="+mn-lt"/>
        <a:ea typeface="+mn-ea"/>
        <a:cs typeface="+mn-cs"/>
      </a:defRPr>
    </a:lvl3pPr>
    <a:lvl4pPr marL="1563729" algn="l" defTabSz="521245" rtl="0" eaLnBrk="1" latinLnBrk="0" hangingPunct="1">
      <a:defRPr sz="2100" kern="1200">
        <a:solidFill>
          <a:schemeClr val="tx1"/>
        </a:solidFill>
        <a:latin typeface="+mn-lt"/>
        <a:ea typeface="+mn-ea"/>
        <a:cs typeface="+mn-cs"/>
      </a:defRPr>
    </a:lvl4pPr>
    <a:lvl5pPr marL="2084973" algn="l" defTabSz="521245" rtl="0" eaLnBrk="1" latinLnBrk="0" hangingPunct="1">
      <a:defRPr sz="2100" kern="1200">
        <a:solidFill>
          <a:schemeClr val="tx1"/>
        </a:solidFill>
        <a:latin typeface="+mn-lt"/>
        <a:ea typeface="+mn-ea"/>
        <a:cs typeface="+mn-cs"/>
      </a:defRPr>
    </a:lvl5pPr>
    <a:lvl6pPr marL="2606215" algn="l" defTabSz="521245" rtl="0" eaLnBrk="1" latinLnBrk="0" hangingPunct="1">
      <a:defRPr sz="2100" kern="1200">
        <a:solidFill>
          <a:schemeClr val="tx1"/>
        </a:solidFill>
        <a:latin typeface="+mn-lt"/>
        <a:ea typeface="+mn-ea"/>
        <a:cs typeface="+mn-cs"/>
      </a:defRPr>
    </a:lvl6pPr>
    <a:lvl7pPr marL="3127460" algn="l" defTabSz="521245" rtl="0" eaLnBrk="1" latinLnBrk="0" hangingPunct="1">
      <a:defRPr sz="2100" kern="1200">
        <a:solidFill>
          <a:schemeClr val="tx1"/>
        </a:solidFill>
        <a:latin typeface="+mn-lt"/>
        <a:ea typeface="+mn-ea"/>
        <a:cs typeface="+mn-cs"/>
      </a:defRPr>
    </a:lvl7pPr>
    <a:lvl8pPr marL="3648702" algn="l" defTabSz="521245" rtl="0" eaLnBrk="1" latinLnBrk="0" hangingPunct="1">
      <a:defRPr sz="2100" kern="1200">
        <a:solidFill>
          <a:schemeClr val="tx1"/>
        </a:solidFill>
        <a:latin typeface="+mn-lt"/>
        <a:ea typeface="+mn-ea"/>
        <a:cs typeface="+mn-cs"/>
      </a:defRPr>
    </a:lvl8pPr>
    <a:lvl9pPr marL="4169946" algn="l" defTabSz="521245"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clrMru>
    <a:srgbClr val="CDEBF0"/>
    <a:srgbClr val="B4F7FF"/>
    <a:srgbClr val="00234B"/>
    <a:srgbClr val="000000"/>
    <a:srgbClr val="4EC5D8"/>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129" autoAdjust="0"/>
    <p:restoredTop sz="99547" autoAdjust="0"/>
  </p:normalViewPr>
  <p:slideViewPr>
    <p:cSldViewPr snapToGrid="0" snapToObjects="1" showGuides="1">
      <p:cViewPr varScale="1">
        <p:scale>
          <a:sx n="171" d="100"/>
          <a:sy n="171" d="100"/>
        </p:scale>
        <p:origin x="-1072" y="-112"/>
      </p:cViewPr>
      <p:guideLst>
        <p:guide orient="horz" pos="4599"/>
        <p:guide orient="horz" pos="701"/>
        <p:guide orient="horz" pos="161"/>
        <p:guide pos="152"/>
        <p:guide pos="2237"/>
        <p:guide pos="5903"/>
        <p:guide pos="336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C51D31-C076-B448-BBED-C6FB8AE29622}" type="datetimeFigureOut">
              <a:rPr lang="en-US" smtClean="0"/>
              <a:pPr/>
              <a:t>4/4/14</a:t>
            </a:fld>
            <a:endParaRPr lang="en-US"/>
          </a:p>
        </p:txBody>
      </p:sp>
      <p:sp>
        <p:nvSpPr>
          <p:cNvPr id="4" name="Slide Image Placeholder 3"/>
          <p:cNvSpPr>
            <a:spLocks noGrp="1" noRot="1" noChangeAspect="1"/>
          </p:cNvSpPr>
          <p:nvPr>
            <p:ph type="sldImg" idx="2"/>
          </p:nvPr>
        </p:nvSpPr>
        <p:spPr>
          <a:xfrm>
            <a:off x="1006475" y="685800"/>
            <a:ext cx="48450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8B4FA6-26F3-994D-B4E0-B2565B4D481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540405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Slide">
    <p:spTree>
      <p:nvGrpSpPr>
        <p:cNvPr id="1" name=""/>
        <p:cNvGrpSpPr/>
        <p:nvPr/>
      </p:nvGrpSpPr>
      <p:grpSpPr>
        <a:xfrm>
          <a:off x="0" y="0"/>
          <a:ext cx="0" cy="0"/>
          <a:chOff x="0" y="0"/>
          <a:chExt cx="0" cy="0"/>
        </a:xfrm>
      </p:grpSpPr>
      <p:pic>
        <p:nvPicPr>
          <p:cNvPr id="2" name="Picture 1" descr="light-blue-halftone-pattern SML.jpg"/>
          <p:cNvPicPr>
            <a:picLocks noChangeAspect="1"/>
          </p:cNvPicPr>
          <p:nvPr userDrawn="1"/>
        </p:nvPicPr>
        <p:blipFill>
          <a:blip r:embed="rId2"/>
          <a:srcRect l="2425"/>
          <a:stretch>
            <a:fillRect/>
          </a:stretch>
        </p:blipFill>
        <p:spPr>
          <a:xfrm>
            <a:off x="251999" y="436281"/>
            <a:ext cx="10141448" cy="6808879"/>
          </a:xfrm>
          <a:prstGeom prst="rect">
            <a:avLst/>
          </a:prstGeom>
        </p:spPr>
      </p:pic>
      <p:sp>
        <p:nvSpPr>
          <p:cNvPr id="8" name="Rectangle 7"/>
          <p:cNvSpPr/>
          <p:nvPr userDrawn="1"/>
        </p:nvSpPr>
        <p:spPr>
          <a:xfrm>
            <a:off x="251999" y="252003"/>
            <a:ext cx="10141448" cy="200155"/>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05" tIns="45703" rIns="91405" bIns="45703" rtlCol="0" anchor="ctr"/>
          <a:lstStyle/>
          <a:p>
            <a:pPr algn="ctr"/>
            <a:endParaRPr lang="en-US"/>
          </a:p>
        </p:txBody>
      </p:sp>
      <p:pic>
        <p:nvPicPr>
          <p:cNvPr id="9" name="Picture 8"/>
          <p:cNvPicPr>
            <a:picLocks noChangeAspect="1"/>
          </p:cNvPicPr>
          <p:nvPr userDrawn="1"/>
        </p:nvPicPr>
        <p:blipFill>
          <a:blip r:embed="rId3"/>
          <a:stretch>
            <a:fillRect/>
          </a:stretch>
        </p:blipFill>
        <p:spPr>
          <a:xfrm>
            <a:off x="9250731" y="6770959"/>
            <a:ext cx="949343" cy="240878"/>
          </a:xfrm>
          <a:prstGeom prst="rect">
            <a:avLst/>
          </a:prstGeom>
        </p:spPr>
      </p:pic>
      <p:sp>
        <p:nvSpPr>
          <p:cNvPr id="10" name="Rectangle 9"/>
          <p:cNvSpPr/>
          <p:nvPr userDrawn="1"/>
        </p:nvSpPr>
        <p:spPr>
          <a:xfrm>
            <a:off x="251999" y="7135651"/>
            <a:ext cx="10141448" cy="200155"/>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05" tIns="45703" rIns="91405" bIns="45703"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0077480"/>
      </p:ext>
    </p:extLst>
  </p:cSld>
  <p:clrMap bg1="lt1" tx1="dk1" bg2="lt2" tx2="dk2" accent1="accent1" accent2="accent2" accent3="accent3" accent4="accent4" accent5="accent5" accent6="accent6" hlink="hlink" folHlink="folHlink"/>
  <p:sldLayoutIdLst>
    <p:sldLayoutId id="2147483740" r:id="rId1"/>
    <p:sldLayoutId id="2147483739" r:id="rId2"/>
  </p:sldLayoutIdLst>
  <p:txStyles>
    <p:titleStyle>
      <a:lvl1pPr algn="ctr" defTabSz="521373" rtl="0" eaLnBrk="1" latinLnBrk="0" hangingPunct="1">
        <a:spcBef>
          <a:spcPct val="0"/>
        </a:spcBef>
        <a:buNone/>
        <a:defRPr sz="5000" kern="1200">
          <a:solidFill>
            <a:schemeClr val="tx1"/>
          </a:solidFill>
          <a:latin typeface="+mj-lt"/>
          <a:ea typeface="+mj-ea"/>
          <a:cs typeface="+mj-cs"/>
        </a:defRPr>
      </a:lvl1pPr>
    </p:titleStyle>
    <p:bodyStyle>
      <a:lvl1pPr marL="391028" indent="-391028" algn="l" defTabSz="521373" rtl="0" eaLnBrk="1" latinLnBrk="0" hangingPunct="1">
        <a:spcBef>
          <a:spcPct val="20000"/>
        </a:spcBef>
        <a:buFont typeface="Arial"/>
        <a:buChar char="•"/>
        <a:defRPr sz="3600" kern="1200">
          <a:solidFill>
            <a:schemeClr val="tx1"/>
          </a:solidFill>
          <a:latin typeface="+mn-lt"/>
          <a:ea typeface="+mn-ea"/>
          <a:cs typeface="+mn-cs"/>
        </a:defRPr>
      </a:lvl1pPr>
      <a:lvl2pPr marL="847230" indent="-325858" algn="l" defTabSz="521373" rtl="0" eaLnBrk="1" latinLnBrk="0" hangingPunct="1">
        <a:spcBef>
          <a:spcPct val="20000"/>
        </a:spcBef>
        <a:buFont typeface="Arial"/>
        <a:buChar char="–"/>
        <a:defRPr sz="3200" kern="1200">
          <a:solidFill>
            <a:schemeClr val="tx1"/>
          </a:solidFill>
          <a:latin typeface="+mn-lt"/>
          <a:ea typeface="+mn-ea"/>
          <a:cs typeface="+mn-cs"/>
        </a:defRPr>
      </a:lvl2pPr>
      <a:lvl3pPr marL="1303431" indent="-260685" algn="l" defTabSz="521373" rtl="0" eaLnBrk="1" latinLnBrk="0" hangingPunct="1">
        <a:spcBef>
          <a:spcPct val="20000"/>
        </a:spcBef>
        <a:buFont typeface="Arial"/>
        <a:buChar char="•"/>
        <a:defRPr sz="2700" kern="1200">
          <a:solidFill>
            <a:schemeClr val="tx1"/>
          </a:solidFill>
          <a:latin typeface="+mn-lt"/>
          <a:ea typeface="+mn-ea"/>
          <a:cs typeface="+mn-cs"/>
        </a:defRPr>
      </a:lvl3pPr>
      <a:lvl4pPr marL="1824802" indent="-260685" algn="l" defTabSz="521373" rtl="0" eaLnBrk="1" latinLnBrk="0" hangingPunct="1">
        <a:spcBef>
          <a:spcPct val="20000"/>
        </a:spcBef>
        <a:buFont typeface="Arial"/>
        <a:buChar char="–"/>
        <a:defRPr sz="2300" kern="1200">
          <a:solidFill>
            <a:schemeClr val="tx1"/>
          </a:solidFill>
          <a:latin typeface="+mn-lt"/>
          <a:ea typeface="+mn-ea"/>
          <a:cs typeface="+mn-cs"/>
        </a:defRPr>
      </a:lvl4pPr>
      <a:lvl5pPr marL="2346175" indent="-260685" algn="l" defTabSz="521373" rtl="0" eaLnBrk="1" latinLnBrk="0" hangingPunct="1">
        <a:spcBef>
          <a:spcPct val="20000"/>
        </a:spcBef>
        <a:buFont typeface="Arial"/>
        <a:buChar char="»"/>
        <a:defRPr sz="2300" kern="1200">
          <a:solidFill>
            <a:schemeClr val="tx1"/>
          </a:solidFill>
          <a:latin typeface="+mn-lt"/>
          <a:ea typeface="+mn-ea"/>
          <a:cs typeface="+mn-cs"/>
        </a:defRPr>
      </a:lvl5pPr>
      <a:lvl6pPr marL="2867547" indent="-260685" algn="l" defTabSz="521373" rtl="0" eaLnBrk="1" latinLnBrk="0" hangingPunct="1">
        <a:spcBef>
          <a:spcPct val="20000"/>
        </a:spcBef>
        <a:buFont typeface="Arial"/>
        <a:buChar char="•"/>
        <a:defRPr sz="2300" kern="1200">
          <a:solidFill>
            <a:schemeClr val="tx1"/>
          </a:solidFill>
          <a:latin typeface="+mn-lt"/>
          <a:ea typeface="+mn-ea"/>
          <a:cs typeface="+mn-cs"/>
        </a:defRPr>
      </a:lvl6pPr>
      <a:lvl7pPr marL="3388919" indent="-260685" algn="l" defTabSz="521373" rtl="0" eaLnBrk="1" latinLnBrk="0" hangingPunct="1">
        <a:spcBef>
          <a:spcPct val="20000"/>
        </a:spcBef>
        <a:buFont typeface="Arial"/>
        <a:buChar char="•"/>
        <a:defRPr sz="2300" kern="1200">
          <a:solidFill>
            <a:schemeClr val="tx1"/>
          </a:solidFill>
          <a:latin typeface="+mn-lt"/>
          <a:ea typeface="+mn-ea"/>
          <a:cs typeface="+mn-cs"/>
        </a:defRPr>
      </a:lvl7pPr>
      <a:lvl8pPr marL="3910291" indent="-260685" algn="l" defTabSz="521373" rtl="0" eaLnBrk="1" latinLnBrk="0" hangingPunct="1">
        <a:spcBef>
          <a:spcPct val="20000"/>
        </a:spcBef>
        <a:buFont typeface="Arial"/>
        <a:buChar char="•"/>
        <a:defRPr sz="2300" kern="1200">
          <a:solidFill>
            <a:schemeClr val="tx1"/>
          </a:solidFill>
          <a:latin typeface="+mn-lt"/>
          <a:ea typeface="+mn-ea"/>
          <a:cs typeface="+mn-cs"/>
        </a:defRPr>
      </a:lvl8pPr>
      <a:lvl9pPr marL="4431663" indent="-260685" algn="l" defTabSz="521373"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21373" rtl="0" eaLnBrk="1" latinLnBrk="0" hangingPunct="1">
        <a:defRPr sz="2100" kern="1200">
          <a:solidFill>
            <a:schemeClr val="tx1"/>
          </a:solidFill>
          <a:latin typeface="+mn-lt"/>
          <a:ea typeface="+mn-ea"/>
          <a:cs typeface="+mn-cs"/>
        </a:defRPr>
      </a:lvl1pPr>
      <a:lvl2pPr marL="521373" algn="l" defTabSz="521373" rtl="0" eaLnBrk="1" latinLnBrk="0" hangingPunct="1">
        <a:defRPr sz="2100" kern="1200">
          <a:solidFill>
            <a:schemeClr val="tx1"/>
          </a:solidFill>
          <a:latin typeface="+mn-lt"/>
          <a:ea typeface="+mn-ea"/>
          <a:cs typeface="+mn-cs"/>
        </a:defRPr>
      </a:lvl2pPr>
      <a:lvl3pPr marL="1042744" algn="l" defTabSz="521373" rtl="0" eaLnBrk="1" latinLnBrk="0" hangingPunct="1">
        <a:defRPr sz="2100" kern="1200">
          <a:solidFill>
            <a:schemeClr val="tx1"/>
          </a:solidFill>
          <a:latin typeface="+mn-lt"/>
          <a:ea typeface="+mn-ea"/>
          <a:cs typeface="+mn-cs"/>
        </a:defRPr>
      </a:lvl3pPr>
      <a:lvl4pPr marL="1564117" algn="l" defTabSz="521373" rtl="0" eaLnBrk="1" latinLnBrk="0" hangingPunct="1">
        <a:defRPr sz="2100" kern="1200">
          <a:solidFill>
            <a:schemeClr val="tx1"/>
          </a:solidFill>
          <a:latin typeface="+mn-lt"/>
          <a:ea typeface="+mn-ea"/>
          <a:cs typeface="+mn-cs"/>
        </a:defRPr>
      </a:lvl4pPr>
      <a:lvl5pPr marL="2085489" algn="l" defTabSz="521373" rtl="0" eaLnBrk="1" latinLnBrk="0" hangingPunct="1">
        <a:defRPr sz="2100" kern="1200">
          <a:solidFill>
            <a:schemeClr val="tx1"/>
          </a:solidFill>
          <a:latin typeface="+mn-lt"/>
          <a:ea typeface="+mn-ea"/>
          <a:cs typeface="+mn-cs"/>
        </a:defRPr>
      </a:lvl5pPr>
      <a:lvl6pPr marL="2606860" algn="l" defTabSz="521373" rtl="0" eaLnBrk="1" latinLnBrk="0" hangingPunct="1">
        <a:defRPr sz="2100" kern="1200">
          <a:solidFill>
            <a:schemeClr val="tx1"/>
          </a:solidFill>
          <a:latin typeface="+mn-lt"/>
          <a:ea typeface="+mn-ea"/>
          <a:cs typeface="+mn-cs"/>
        </a:defRPr>
      </a:lvl6pPr>
      <a:lvl7pPr marL="3128233" algn="l" defTabSz="521373" rtl="0" eaLnBrk="1" latinLnBrk="0" hangingPunct="1">
        <a:defRPr sz="2100" kern="1200">
          <a:solidFill>
            <a:schemeClr val="tx1"/>
          </a:solidFill>
          <a:latin typeface="+mn-lt"/>
          <a:ea typeface="+mn-ea"/>
          <a:cs typeface="+mn-cs"/>
        </a:defRPr>
      </a:lvl7pPr>
      <a:lvl8pPr marL="3649605" algn="l" defTabSz="521373" rtl="0" eaLnBrk="1" latinLnBrk="0" hangingPunct="1">
        <a:defRPr sz="2100" kern="1200">
          <a:solidFill>
            <a:schemeClr val="tx1"/>
          </a:solidFill>
          <a:latin typeface="+mn-lt"/>
          <a:ea typeface="+mn-ea"/>
          <a:cs typeface="+mn-cs"/>
        </a:defRPr>
      </a:lvl8pPr>
      <a:lvl9pPr marL="4170977" algn="l" defTabSz="52137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df"/><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0.pdf"/><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df"/><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 Id="rId3" Type="http://schemas.openxmlformats.org/officeDocument/2006/relationships/image" Target="../media/image32.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2.xml.rels><?xml version="1.0" encoding="UTF-8" standalone="yes"?>
<Relationships xmlns="http://schemas.openxmlformats.org/package/2006/relationships"><Relationship Id="rId3" Type="http://schemas.openxmlformats.org/officeDocument/2006/relationships/image" Target="../media/image7.pdf"/><Relationship Id="rId4" Type="http://schemas.openxmlformats.org/officeDocument/2006/relationships/image" Target="../media/image8.png"/><Relationship Id="rId5" Type="http://schemas.openxmlformats.org/officeDocument/2006/relationships/image" Target="../media/image9.emf"/><Relationship Id="rId1" Type="http://schemas.openxmlformats.org/officeDocument/2006/relationships/slideLayout" Target="../slideLayouts/slideLayout1.xml"/><Relationship Id="rId2" Type="http://schemas.openxmlformats.org/officeDocument/2006/relationships/image" Target="../media/image6.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5.emf"/><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5" Type="http://schemas.openxmlformats.org/officeDocument/2006/relationships/image" Target="../media/image39.emf"/><Relationship Id="rId6"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24.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5"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5" Type="http://schemas.openxmlformats.org/officeDocument/2006/relationships/image" Target="../media/image50.emf"/><Relationship Id="rId6" Type="http://schemas.openxmlformats.org/officeDocument/2006/relationships/image" Target="../media/image51.emf"/><Relationship Id="rId7"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54.emf"/><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 Id="rId3" Type="http://schemas.openxmlformats.org/officeDocument/2006/relationships/image" Target="../media/image33.emf"/></Relationships>
</file>

<file path=ppt/slides/_rels/slide32.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5" Type="http://schemas.openxmlformats.org/officeDocument/2006/relationships/image" Target="../media/image60.emf"/><Relationship Id="rId6" Type="http://schemas.openxmlformats.org/officeDocument/2006/relationships/image" Target="../media/image61.emf"/><Relationship Id="rId7" Type="http://schemas.openxmlformats.org/officeDocument/2006/relationships/image" Target="../media/image62.emf"/><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64.emf"/><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66.emf"/><Relationship Id="rId4" Type="http://schemas.openxmlformats.org/officeDocument/2006/relationships/image" Target="../media/image67.emf"/><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35.xml.rels><?xml version="1.0" encoding="UTF-8" standalone="yes"?>
<Relationships xmlns="http://schemas.openxmlformats.org/package/2006/relationships"><Relationship Id="rId3" Type="http://schemas.openxmlformats.org/officeDocument/2006/relationships/image" Target="../media/image66.emf"/><Relationship Id="rId4" Type="http://schemas.openxmlformats.org/officeDocument/2006/relationships/image" Target="../media/image67.emf"/><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5" Type="http://schemas.openxmlformats.org/officeDocument/2006/relationships/image" Target="../media/image13.emf"/><Relationship Id="rId6" Type="http://schemas.openxmlformats.org/officeDocument/2006/relationships/image" Target="../media/image14.emf"/><Relationship Id="rId7" Type="http://schemas.openxmlformats.org/officeDocument/2006/relationships/image" Target="../media/image15.emf"/><Relationship Id="rId8" Type="http://schemas.openxmlformats.org/officeDocument/2006/relationships/image" Target="../media/image16.emf"/><Relationship Id="rId9"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 Id="rId3" Type="http://schemas.openxmlformats.org/officeDocument/2006/relationships/image" Target="../media/image18.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1300" y="241300"/>
            <a:ext cx="10185400" cy="7061200"/>
          </a:xfrm>
          <a:prstGeom prst="rect">
            <a:avLst/>
          </a:prstGeom>
        </p:spPr>
      </p:pic>
      <p:pic>
        <p:nvPicPr>
          <p:cNvPr id="6" name="Picture 5"/>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4787900" y="243398"/>
            <a:ext cx="5638800" cy="7061200"/>
          </a:xfrm>
          <a:prstGeom prst="rect">
            <a:avLst/>
          </a:prstGeom>
        </p:spPr>
      </p:pic>
      <p:sp>
        <p:nvSpPr>
          <p:cNvPr id="18" name="Rectangle 17"/>
          <p:cNvSpPr/>
          <p:nvPr/>
        </p:nvSpPr>
        <p:spPr>
          <a:xfrm>
            <a:off x="6261196" y="2528771"/>
            <a:ext cx="3291352" cy="1265731"/>
          </a:xfrm>
          <a:prstGeom prst="rect">
            <a:avLst/>
          </a:prstGeom>
        </p:spPr>
        <p:txBody>
          <a:bodyPr wrap="square">
            <a:spAutoFit/>
          </a:bodyPr>
          <a:lstStyle/>
          <a:p>
            <a:pPr rtl="0">
              <a:lnSpc>
                <a:spcPts val="4300"/>
              </a:lnSpc>
            </a:pPr>
            <a:r>
              <a:rPr lang="en-US" sz="4500" kern="1200" baseline="0" smtClean="0">
                <a:solidFill>
                  <a:srgbClr val="FFFFFF"/>
                </a:solidFill>
                <a:latin typeface="Arial"/>
                <a:ea typeface="+mn-ea"/>
                <a:cs typeface="Arial"/>
              </a:rPr>
              <a:t>Confidential Proposal</a:t>
            </a:r>
          </a:p>
        </p:txBody>
      </p:sp>
      <p:sp>
        <p:nvSpPr>
          <p:cNvPr id="19" name="Rectangle 18"/>
          <p:cNvSpPr/>
          <p:nvPr/>
        </p:nvSpPr>
        <p:spPr>
          <a:xfrm>
            <a:off x="6283282" y="3820753"/>
            <a:ext cx="3810391" cy="815608"/>
          </a:xfrm>
          <a:prstGeom prst="rect">
            <a:avLst/>
          </a:prstGeom>
        </p:spPr>
        <p:txBody>
          <a:bodyPr wrap="square">
            <a:spAutoFit/>
          </a:bodyPr>
          <a:lstStyle/>
          <a:p>
            <a:pPr rtl="0"/>
            <a:r>
              <a:rPr lang="en-US" sz="1400" b="1" kern="1200" baseline="0" smtClean="0">
                <a:solidFill>
                  <a:srgbClr val="4EC5D8"/>
                </a:solidFill>
                <a:latin typeface="Arial"/>
                <a:ea typeface="+mn-ea"/>
                <a:cs typeface="Arial"/>
              </a:rPr>
              <a:t>to &lt;insert client name&gt; to market </a:t>
            </a:r>
          </a:p>
          <a:p>
            <a:pPr rtl="0">
              <a:spcAft>
                <a:spcPts val="600"/>
              </a:spcAft>
            </a:pPr>
            <a:r>
              <a:rPr lang="en-US" sz="1400" b="1" kern="1200" baseline="0" smtClean="0">
                <a:solidFill>
                  <a:srgbClr val="4EC5D8"/>
                </a:solidFill>
                <a:latin typeface="Arial"/>
                <a:ea typeface="+mn-ea"/>
                <a:cs typeface="Arial"/>
              </a:rPr>
              <a:t>27 Napier Street, Auckland for sale.</a:t>
            </a:r>
            <a:r>
              <a:rPr lang="en-US" sz="1400" b="1" kern="1200" baseline="0" smtClean="0">
                <a:solidFill>
                  <a:srgbClr val="FFFFFF"/>
                </a:solidFill>
                <a:latin typeface="Arial"/>
                <a:ea typeface="+mn-ea"/>
                <a:cs typeface="Arial"/>
              </a:rPr>
              <a:t> </a:t>
            </a:r>
          </a:p>
          <a:p>
            <a:pPr rtl="0"/>
            <a:r>
              <a:rPr lang="en-US" sz="1400" b="1" kern="1200" baseline="0" smtClean="0">
                <a:solidFill>
                  <a:srgbClr val="FFFFFF"/>
                </a:solidFill>
                <a:latin typeface="Arial"/>
                <a:ea typeface="+mn-ea"/>
                <a:cs typeface="Arial"/>
              </a:rPr>
              <a:t>Prepared by Bayleys on the &lt;insert date&gt;.</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Rectangle 18"/>
          <p:cNvSpPr/>
          <p:nvPr/>
        </p:nvSpPr>
        <p:spPr>
          <a:xfrm>
            <a:off x="5771065" y="1159244"/>
            <a:ext cx="3492000" cy="4896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3" name="TextBox 2"/>
          <p:cNvSpPr txBox="1"/>
          <p:nvPr/>
        </p:nvSpPr>
        <p:spPr>
          <a:xfrm>
            <a:off x="948104" y="1121977"/>
            <a:ext cx="4831453" cy="461665"/>
          </a:xfrm>
          <a:prstGeom prst="rect">
            <a:avLst/>
          </a:prstGeom>
          <a:noFill/>
        </p:spPr>
        <p:txBody>
          <a:bodyPr wrap="square" lIns="0" tIns="0" rIns="0" bIns="0" rtlCol="0">
            <a:spAutoFit/>
          </a:bodyPr>
          <a:lstStyle/>
          <a:p>
            <a:r>
              <a:rPr lang="en-US" sz="3000" b="1" spc="-100" dirty="0">
                <a:solidFill>
                  <a:srgbClr val="00234B"/>
                </a:solidFill>
                <a:latin typeface="Arial"/>
                <a:cs typeface="Arial"/>
              </a:rPr>
              <a:t>Location Description</a:t>
            </a:r>
          </a:p>
        </p:txBody>
      </p:sp>
      <p:sp>
        <p:nvSpPr>
          <p:cNvPr id="4" name="Rectangle 3"/>
          <p:cNvSpPr/>
          <p:nvPr/>
        </p:nvSpPr>
        <p:spPr>
          <a:xfrm>
            <a:off x="5771065" y="1159243"/>
            <a:ext cx="3492000" cy="1080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5" name="TextBox 4"/>
          <p:cNvSpPr txBox="1"/>
          <p:nvPr/>
        </p:nvSpPr>
        <p:spPr>
          <a:xfrm>
            <a:off x="900000" y="1649578"/>
            <a:ext cx="4636510" cy="1631216"/>
          </a:xfrm>
          <a:prstGeom prst="rect">
            <a:avLst/>
          </a:prstGeom>
          <a:noFill/>
        </p:spPr>
        <p:txBody>
          <a:bodyPr wrap="square" lIns="0" tIns="0" rIns="91417" bIns="0" rtlCol="0">
            <a:spAutoFit/>
          </a:bodyPr>
          <a:lstStyle/>
          <a:p>
            <a:pPr>
              <a:spcAft>
                <a:spcPts val="600"/>
              </a:spcAft>
            </a:pPr>
            <a:r>
              <a:rPr lang="en-US" sz="1400" dirty="0" err="1">
                <a:solidFill>
                  <a:srgbClr val="4EC5D8"/>
                </a:solidFill>
                <a:latin typeface="Arial"/>
                <a:cs typeface="Arial"/>
              </a:rPr>
              <a:t>Lorem</a:t>
            </a:r>
            <a:r>
              <a:rPr lang="en-US" sz="1400" dirty="0">
                <a:solidFill>
                  <a:srgbClr val="4EC5D8"/>
                </a:solidFill>
                <a:latin typeface="Arial"/>
                <a:cs typeface="Arial"/>
              </a:rPr>
              <a:t> </a:t>
            </a:r>
            <a:r>
              <a:rPr lang="en-US" sz="1400" dirty="0" err="1">
                <a:solidFill>
                  <a:srgbClr val="4EC5D8"/>
                </a:solidFill>
                <a:latin typeface="Arial"/>
                <a:cs typeface="Arial"/>
              </a:rPr>
              <a:t>ipsum</a:t>
            </a:r>
            <a:r>
              <a:rPr lang="en-US" sz="1400" dirty="0">
                <a:solidFill>
                  <a:srgbClr val="4EC5D8"/>
                </a:solidFill>
                <a:latin typeface="Arial"/>
                <a:cs typeface="Arial"/>
              </a:rPr>
              <a:t> dolor sit </a:t>
            </a:r>
            <a:r>
              <a:rPr lang="en-US" sz="1400" dirty="0" err="1">
                <a:solidFill>
                  <a:srgbClr val="4EC5D8"/>
                </a:solidFill>
                <a:latin typeface="Arial"/>
                <a:cs typeface="Arial"/>
              </a:rPr>
              <a:t>amet</a:t>
            </a:r>
            <a:r>
              <a:rPr lang="en-US" sz="1400" dirty="0">
                <a:solidFill>
                  <a:srgbClr val="4EC5D8"/>
                </a:solidFill>
                <a:latin typeface="Arial"/>
                <a:cs typeface="Arial"/>
              </a:rPr>
              <a:t>, </a:t>
            </a:r>
            <a:r>
              <a:rPr lang="en-US" sz="1400" dirty="0" err="1">
                <a:solidFill>
                  <a:srgbClr val="4EC5D8"/>
                </a:solidFill>
                <a:latin typeface="Arial"/>
                <a:cs typeface="Arial"/>
              </a:rPr>
              <a:t>consectetur</a:t>
            </a:r>
            <a:r>
              <a:rPr lang="en-US" sz="1400" dirty="0">
                <a:solidFill>
                  <a:srgbClr val="4EC5D8"/>
                </a:solidFill>
                <a:latin typeface="Arial"/>
                <a:cs typeface="Arial"/>
              </a:rPr>
              <a:t> </a:t>
            </a:r>
            <a:r>
              <a:rPr lang="en-US" sz="1400" dirty="0" err="1">
                <a:solidFill>
                  <a:srgbClr val="4EC5D8"/>
                </a:solidFill>
                <a:latin typeface="Arial"/>
                <a:cs typeface="Arial"/>
              </a:rPr>
              <a:t>adipisicing</a:t>
            </a:r>
            <a:r>
              <a:rPr lang="en-US" sz="1400" dirty="0">
                <a:solidFill>
                  <a:srgbClr val="4EC5D8"/>
                </a:solidFill>
                <a:latin typeface="Arial"/>
                <a:cs typeface="Arial"/>
              </a:rPr>
              <a:t> </a:t>
            </a:r>
            <a:r>
              <a:rPr lang="en-US" sz="1400" dirty="0" err="1">
                <a:solidFill>
                  <a:srgbClr val="4EC5D8"/>
                </a:solidFill>
                <a:latin typeface="Arial"/>
                <a:cs typeface="Arial"/>
              </a:rPr>
              <a:t>elit</a:t>
            </a:r>
            <a:r>
              <a:rPr lang="en-US" sz="1400" dirty="0">
                <a:solidFill>
                  <a:srgbClr val="4EC5D8"/>
                </a:solidFill>
                <a:latin typeface="Arial"/>
                <a:cs typeface="Arial"/>
              </a:rPr>
              <a:t>, </a:t>
            </a:r>
            <a:r>
              <a:rPr lang="en-US" sz="1400" dirty="0" err="1">
                <a:solidFill>
                  <a:srgbClr val="4EC5D8"/>
                </a:solidFill>
                <a:latin typeface="Arial"/>
                <a:cs typeface="Arial"/>
              </a:rPr>
              <a:t>sed</a:t>
            </a:r>
            <a:r>
              <a:rPr lang="en-US" sz="1400" dirty="0">
                <a:solidFill>
                  <a:srgbClr val="4EC5D8"/>
                </a:solidFill>
                <a:latin typeface="Arial"/>
                <a:cs typeface="Arial"/>
              </a:rPr>
              <a:t> do </a:t>
            </a:r>
            <a:r>
              <a:rPr lang="en-US" sz="1400" dirty="0" err="1">
                <a:solidFill>
                  <a:srgbClr val="4EC5D8"/>
                </a:solidFill>
                <a:latin typeface="Arial"/>
                <a:cs typeface="Arial"/>
              </a:rPr>
              <a:t>eiusmod</a:t>
            </a:r>
            <a:r>
              <a:rPr lang="en-US" sz="1400" dirty="0">
                <a:solidFill>
                  <a:srgbClr val="4EC5D8"/>
                </a:solidFill>
                <a:latin typeface="Arial"/>
                <a:cs typeface="Arial"/>
              </a:rPr>
              <a:t> </a:t>
            </a:r>
            <a:r>
              <a:rPr lang="en-US" sz="1400" dirty="0" err="1">
                <a:solidFill>
                  <a:srgbClr val="4EC5D8"/>
                </a:solidFill>
                <a:latin typeface="Arial"/>
                <a:cs typeface="Arial"/>
              </a:rPr>
              <a:t>tempor</a:t>
            </a:r>
            <a:r>
              <a:rPr lang="en-US" sz="1400" dirty="0">
                <a:solidFill>
                  <a:srgbClr val="4EC5D8"/>
                </a:solidFill>
                <a:latin typeface="Arial"/>
                <a:cs typeface="Arial"/>
              </a:rPr>
              <a:t> </a:t>
            </a:r>
            <a:r>
              <a:rPr lang="en-US" sz="1400" dirty="0" err="1">
                <a:solidFill>
                  <a:srgbClr val="4EC5D8"/>
                </a:solidFill>
                <a:latin typeface="Arial"/>
                <a:cs typeface="Arial"/>
              </a:rPr>
              <a:t>incididunt</a:t>
            </a:r>
            <a:r>
              <a:rPr lang="en-US" sz="1400" dirty="0">
                <a:solidFill>
                  <a:srgbClr val="4EC5D8"/>
                </a:solidFill>
                <a:latin typeface="Arial"/>
                <a:cs typeface="Arial"/>
              </a:rPr>
              <a:t> </a:t>
            </a:r>
            <a:r>
              <a:rPr lang="en-US" sz="1400" dirty="0" err="1">
                <a:solidFill>
                  <a:srgbClr val="4EC5D8"/>
                </a:solidFill>
                <a:latin typeface="Arial"/>
                <a:cs typeface="Arial"/>
              </a:rPr>
              <a:t>ut</a:t>
            </a:r>
            <a:r>
              <a:rPr lang="en-US" sz="1400" dirty="0">
                <a:solidFill>
                  <a:srgbClr val="4EC5D8"/>
                </a:solidFill>
                <a:latin typeface="Arial"/>
                <a:cs typeface="Arial"/>
              </a:rPr>
              <a:t> </a:t>
            </a:r>
            <a:r>
              <a:rPr lang="en-US" sz="1400" dirty="0" err="1">
                <a:solidFill>
                  <a:srgbClr val="4EC5D8"/>
                </a:solidFill>
                <a:latin typeface="Arial"/>
                <a:cs typeface="Arial"/>
              </a:rPr>
              <a:t>labore</a:t>
            </a:r>
            <a:r>
              <a:rPr lang="en-US" sz="1400" dirty="0">
                <a:solidFill>
                  <a:srgbClr val="4EC5D8"/>
                </a:solidFill>
                <a:latin typeface="Arial"/>
                <a:cs typeface="Arial"/>
              </a:rPr>
              <a:t> et </a:t>
            </a:r>
            <a:r>
              <a:rPr lang="en-US" sz="1400" dirty="0" err="1">
                <a:solidFill>
                  <a:srgbClr val="4EC5D8"/>
                </a:solidFill>
                <a:latin typeface="Arial"/>
                <a:cs typeface="Arial"/>
              </a:rPr>
              <a:t>dolore</a:t>
            </a:r>
            <a:r>
              <a:rPr lang="en-US" sz="1400" dirty="0">
                <a:solidFill>
                  <a:srgbClr val="4EC5D8"/>
                </a:solidFill>
                <a:latin typeface="Arial"/>
                <a:cs typeface="Arial"/>
              </a:rPr>
              <a:t> magna </a:t>
            </a:r>
            <a:r>
              <a:rPr lang="en-US" sz="1400" dirty="0" err="1">
                <a:solidFill>
                  <a:srgbClr val="4EC5D8"/>
                </a:solidFill>
                <a:latin typeface="Arial"/>
                <a:cs typeface="Arial"/>
              </a:rPr>
              <a:t>aliqua</a:t>
            </a:r>
            <a:r>
              <a:rPr lang="en-US" sz="1400" dirty="0">
                <a:solidFill>
                  <a:srgbClr val="4EC5D8"/>
                </a:solidFill>
                <a:latin typeface="Arial"/>
                <a:cs typeface="Arial"/>
              </a:rPr>
              <a:t> sed.</a:t>
            </a:r>
          </a:p>
          <a:p>
            <a:pPr>
              <a:spcAft>
                <a:spcPts val="600"/>
              </a:spcAft>
            </a:pPr>
            <a:r>
              <a:rPr lang="en-US" sz="900" dirty="0">
                <a:solidFill>
                  <a:schemeClr val="tx1">
                    <a:lumMod val="50000"/>
                    <a:lumOff val="50000"/>
                  </a:schemeClr>
                </a:solidFill>
                <a:latin typeface="Arial"/>
                <a:cs typeface="Arial"/>
              </a:rPr>
              <a:t>Ut </a:t>
            </a:r>
            <a:r>
              <a:rPr lang="en-US" sz="900" dirty="0" err="1">
                <a:solidFill>
                  <a:schemeClr val="tx1">
                    <a:lumMod val="50000"/>
                    <a:lumOff val="50000"/>
                  </a:schemeClr>
                </a:solidFill>
                <a:latin typeface="Arial"/>
                <a:cs typeface="Arial"/>
              </a:rPr>
              <a:t>enim</a:t>
            </a:r>
            <a:r>
              <a:rPr lang="en-US" sz="900" dirty="0">
                <a:solidFill>
                  <a:schemeClr val="tx1">
                    <a:lumMod val="50000"/>
                    <a:lumOff val="50000"/>
                  </a:schemeClr>
                </a:solidFill>
                <a:latin typeface="Arial"/>
                <a:cs typeface="Arial"/>
              </a:rPr>
              <a:t> ad minim </a:t>
            </a:r>
            <a:r>
              <a:rPr lang="en-US" sz="900" dirty="0" err="1">
                <a:solidFill>
                  <a:schemeClr val="tx1">
                    <a:lumMod val="50000"/>
                    <a:lumOff val="50000"/>
                  </a:schemeClr>
                </a:solidFill>
                <a:latin typeface="Arial"/>
                <a:cs typeface="Arial"/>
              </a:rPr>
              <a:t>veniam</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quis</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nostrud</a:t>
            </a:r>
            <a:r>
              <a:rPr lang="en-US" sz="900" dirty="0">
                <a:solidFill>
                  <a:schemeClr val="tx1">
                    <a:lumMod val="50000"/>
                    <a:lumOff val="50000"/>
                  </a:schemeClr>
                </a:solidFill>
                <a:latin typeface="Arial"/>
                <a:cs typeface="Arial"/>
              </a:rPr>
              <a:t> exercitation </a:t>
            </a:r>
            <a:r>
              <a:rPr lang="en-US" sz="900" dirty="0" err="1">
                <a:solidFill>
                  <a:schemeClr val="tx1">
                    <a:lumMod val="50000"/>
                    <a:lumOff val="50000"/>
                  </a:schemeClr>
                </a:solidFill>
                <a:latin typeface="Arial"/>
                <a:cs typeface="Arial"/>
              </a:rPr>
              <a:t>ullamco</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laboris</a:t>
            </a:r>
            <a:r>
              <a:rPr lang="en-US" sz="900" dirty="0">
                <a:solidFill>
                  <a:schemeClr val="tx1">
                    <a:lumMod val="50000"/>
                    <a:lumOff val="50000"/>
                  </a:schemeClr>
                </a:solidFill>
                <a:latin typeface="Arial"/>
                <a:cs typeface="Arial"/>
              </a:rPr>
              <a:t> nisi </a:t>
            </a:r>
            <a:r>
              <a:rPr lang="en-US" sz="900" dirty="0" err="1">
                <a:solidFill>
                  <a:schemeClr val="tx1">
                    <a:lumMod val="50000"/>
                    <a:lumOff val="50000"/>
                  </a:schemeClr>
                </a:solidFill>
                <a:latin typeface="Arial"/>
                <a:cs typeface="Arial"/>
              </a:rPr>
              <a:t>ut</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aliquip</a:t>
            </a:r>
            <a:r>
              <a:rPr lang="en-US" sz="900" dirty="0">
                <a:solidFill>
                  <a:schemeClr val="tx1">
                    <a:lumMod val="50000"/>
                    <a:lumOff val="50000"/>
                  </a:schemeClr>
                </a:solidFill>
                <a:latin typeface="Arial"/>
                <a:cs typeface="Arial"/>
              </a:rPr>
              <a:t> ex ea </a:t>
            </a:r>
            <a:r>
              <a:rPr lang="en-US" sz="900" dirty="0" err="1">
                <a:solidFill>
                  <a:schemeClr val="tx1">
                    <a:lumMod val="50000"/>
                    <a:lumOff val="50000"/>
                  </a:schemeClr>
                </a:solidFill>
                <a:latin typeface="Arial"/>
                <a:cs typeface="Arial"/>
              </a:rPr>
              <a:t>commodo</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consequat</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Duis</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aute</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irure</a:t>
            </a:r>
            <a:r>
              <a:rPr lang="en-US" sz="900" dirty="0">
                <a:solidFill>
                  <a:schemeClr val="tx1">
                    <a:lumMod val="50000"/>
                    <a:lumOff val="50000"/>
                  </a:schemeClr>
                </a:solidFill>
                <a:latin typeface="Arial"/>
                <a:cs typeface="Arial"/>
              </a:rPr>
              <a:t> dolor in </a:t>
            </a:r>
            <a:r>
              <a:rPr lang="en-US" sz="900" dirty="0" err="1">
                <a:solidFill>
                  <a:schemeClr val="tx1">
                    <a:lumMod val="50000"/>
                    <a:lumOff val="50000"/>
                  </a:schemeClr>
                </a:solidFill>
                <a:latin typeface="Arial"/>
                <a:cs typeface="Arial"/>
              </a:rPr>
              <a:t>reprehenderit</a:t>
            </a:r>
            <a:r>
              <a:rPr lang="en-US" sz="900" dirty="0">
                <a:solidFill>
                  <a:schemeClr val="tx1">
                    <a:lumMod val="50000"/>
                    <a:lumOff val="50000"/>
                  </a:schemeClr>
                </a:solidFill>
                <a:latin typeface="Arial"/>
                <a:cs typeface="Arial"/>
              </a:rPr>
              <a:t> in </a:t>
            </a:r>
            <a:r>
              <a:rPr lang="en-US" sz="900" dirty="0" err="1">
                <a:solidFill>
                  <a:schemeClr val="tx1">
                    <a:lumMod val="50000"/>
                    <a:lumOff val="50000"/>
                  </a:schemeClr>
                </a:solidFill>
                <a:latin typeface="Arial"/>
                <a:cs typeface="Arial"/>
              </a:rPr>
              <a:t>voluptate</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velit</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esse</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cillum</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dolore</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eu</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fugiat</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officia</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deserunt</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mollit</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anim</a:t>
            </a:r>
            <a:r>
              <a:rPr lang="en-US" sz="900" dirty="0">
                <a:solidFill>
                  <a:schemeClr val="tx1">
                    <a:lumMod val="50000"/>
                    <a:lumOff val="50000"/>
                  </a:schemeClr>
                </a:solidFill>
                <a:latin typeface="Arial"/>
                <a:cs typeface="Arial"/>
              </a:rPr>
              <a:t> id </a:t>
            </a:r>
            <a:r>
              <a:rPr lang="en-US" sz="900" dirty="0" err="1">
                <a:solidFill>
                  <a:schemeClr val="tx1">
                    <a:lumMod val="50000"/>
                    <a:lumOff val="50000"/>
                  </a:schemeClr>
                </a:solidFill>
                <a:latin typeface="Arial"/>
                <a:cs typeface="Arial"/>
              </a:rPr>
              <a:t>est</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laborum</a:t>
            </a:r>
            <a:r>
              <a:rPr lang="en-US" sz="900" dirty="0">
                <a:solidFill>
                  <a:schemeClr val="tx1">
                    <a:lumMod val="50000"/>
                    <a:lumOff val="50000"/>
                  </a:schemeClr>
                </a:solidFill>
                <a:latin typeface="Arial"/>
                <a:cs typeface="Arial"/>
              </a:rPr>
              <a:t>.</a:t>
            </a:r>
          </a:p>
          <a:p>
            <a:pPr>
              <a:spcAft>
                <a:spcPts val="600"/>
              </a:spcAft>
            </a:pPr>
            <a:r>
              <a:rPr lang="en-US" sz="900" dirty="0">
                <a:solidFill>
                  <a:schemeClr val="tx1">
                    <a:lumMod val="50000"/>
                    <a:lumOff val="50000"/>
                  </a:schemeClr>
                </a:solidFill>
                <a:latin typeface="Arial"/>
                <a:cs typeface="Arial"/>
              </a:rPr>
              <a:t>Ut </a:t>
            </a:r>
            <a:r>
              <a:rPr lang="en-US" sz="900" dirty="0" err="1">
                <a:solidFill>
                  <a:schemeClr val="tx1">
                    <a:lumMod val="50000"/>
                    <a:lumOff val="50000"/>
                  </a:schemeClr>
                </a:solidFill>
                <a:latin typeface="Arial"/>
                <a:cs typeface="Arial"/>
              </a:rPr>
              <a:t>enim</a:t>
            </a:r>
            <a:r>
              <a:rPr lang="en-US" sz="900" dirty="0">
                <a:solidFill>
                  <a:schemeClr val="tx1">
                    <a:lumMod val="50000"/>
                    <a:lumOff val="50000"/>
                  </a:schemeClr>
                </a:solidFill>
                <a:latin typeface="Arial"/>
                <a:cs typeface="Arial"/>
              </a:rPr>
              <a:t> ad minim </a:t>
            </a:r>
            <a:r>
              <a:rPr lang="en-US" sz="900" dirty="0" err="1">
                <a:solidFill>
                  <a:schemeClr val="tx1">
                    <a:lumMod val="50000"/>
                    <a:lumOff val="50000"/>
                  </a:schemeClr>
                </a:solidFill>
                <a:latin typeface="Arial"/>
                <a:cs typeface="Arial"/>
              </a:rPr>
              <a:t>veniam</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quis</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nostrud</a:t>
            </a:r>
            <a:r>
              <a:rPr lang="en-US" sz="900" dirty="0">
                <a:solidFill>
                  <a:schemeClr val="tx1">
                    <a:lumMod val="50000"/>
                    <a:lumOff val="50000"/>
                  </a:schemeClr>
                </a:solidFill>
                <a:latin typeface="Arial"/>
                <a:cs typeface="Arial"/>
              </a:rPr>
              <a:t> exercitation </a:t>
            </a:r>
            <a:r>
              <a:rPr lang="en-US" sz="900" dirty="0" err="1">
                <a:solidFill>
                  <a:schemeClr val="tx1">
                    <a:lumMod val="50000"/>
                    <a:lumOff val="50000"/>
                  </a:schemeClr>
                </a:solidFill>
                <a:latin typeface="Arial"/>
                <a:cs typeface="Arial"/>
              </a:rPr>
              <a:t>ullamco</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laboris</a:t>
            </a:r>
            <a:r>
              <a:rPr lang="en-US" sz="900" dirty="0">
                <a:solidFill>
                  <a:schemeClr val="tx1">
                    <a:lumMod val="50000"/>
                    <a:lumOff val="50000"/>
                  </a:schemeClr>
                </a:solidFill>
                <a:latin typeface="Arial"/>
                <a:cs typeface="Arial"/>
              </a:rPr>
              <a:t> nisi </a:t>
            </a:r>
            <a:r>
              <a:rPr lang="en-US" sz="900" dirty="0" err="1">
                <a:solidFill>
                  <a:schemeClr val="tx1">
                    <a:lumMod val="50000"/>
                    <a:lumOff val="50000"/>
                  </a:schemeClr>
                </a:solidFill>
                <a:latin typeface="Arial"/>
                <a:cs typeface="Arial"/>
              </a:rPr>
              <a:t>ut</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aliquip</a:t>
            </a:r>
            <a:r>
              <a:rPr lang="en-US" sz="900" dirty="0">
                <a:solidFill>
                  <a:schemeClr val="tx1">
                    <a:lumMod val="50000"/>
                    <a:lumOff val="50000"/>
                  </a:schemeClr>
                </a:solidFill>
                <a:latin typeface="Arial"/>
                <a:cs typeface="Arial"/>
              </a:rPr>
              <a:t> ex ea </a:t>
            </a:r>
            <a:r>
              <a:rPr lang="en-US" sz="900" dirty="0" err="1">
                <a:solidFill>
                  <a:schemeClr val="tx1">
                    <a:lumMod val="50000"/>
                    <a:lumOff val="50000"/>
                  </a:schemeClr>
                </a:solidFill>
                <a:latin typeface="Arial"/>
                <a:cs typeface="Arial"/>
              </a:rPr>
              <a:t>commodo</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consequat</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Duis</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aute</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irure</a:t>
            </a:r>
            <a:r>
              <a:rPr lang="en-US" sz="900" dirty="0">
                <a:solidFill>
                  <a:schemeClr val="tx1">
                    <a:lumMod val="50000"/>
                    <a:lumOff val="50000"/>
                  </a:schemeClr>
                </a:solidFill>
                <a:latin typeface="Arial"/>
                <a:cs typeface="Arial"/>
              </a:rPr>
              <a:t> dolor in </a:t>
            </a:r>
            <a:r>
              <a:rPr lang="en-US" sz="900" dirty="0" err="1">
                <a:solidFill>
                  <a:schemeClr val="tx1">
                    <a:lumMod val="50000"/>
                    <a:lumOff val="50000"/>
                  </a:schemeClr>
                </a:solidFill>
                <a:latin typeface="Arial"/>
                <a:cs typeface="Arial"/>
              </a:rPr>
              <a:t>reprehenderit</a:t>
            </a:r>
            <a:r>
              <a:rPr lang="en-US" sz="900" dirty="0">
                <a:solidFill>
                  <a:schemeClr val="tx1">
                    <a:lumMod val="50000"/>
                    <a:lumOff val="50000"/>
                  </a:schemeClr>
                </a:solidFill>
                <a:latin typeface="Arial"/>
                <a:cs typeface="Arial"/>
              </a:rPr>
              <a:t> in </a:t>
            </a:r>
            <a:r>
              <a:rPr lang="en-US" sz="900" dirty="0" err="1">
                <a:solidFill>
                  <a:schemeClr val="tx1">
                    <a:lumMod val="50000"/>
                    <a:lumOff val="50000"/>
                  </a:schemeClr>
                </a:solidFill>
                <a:latin typeface="Arial"/>
                <a:cs typeface="Arial"/>
              </a:rPr>
              <a:t>voluptate</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velit</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esse</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cillum</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dolore</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eu</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fugiat</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officia</a:t>
            </a:r>
            <a:r>
              <a:rPr lang="en-US" sz="900" dirty="0">
                <a:solidFill>
                  <a:schemeClr val="tx1">
                    <a:lumMod val="50000"/>
                    <a:lumOff val="50000"/>
                  </a:schemeClr>
                </a:solidFill>
                <a:latin typeface="Arial"/>
                <a:cs typeface="Arial"/>
              </a:rPr>
              <a:t>.</a:t>
            </a:r>
          </a:p>
        </p:txBody>
      </p:sp>
      <p:sp>
        <p:nvSpPr>
          <p:cNvPr id="6" name="TextBox 5"/>
          <p:cNvSpPr txBox="1"/>
          <p:nvPr/>
        </p:nvSpPr>
        <p:spPr>
          <a:xfrm>
            <a:off x="908263" y="3499316"/>
            <a:ext cx="3756492" cy="246221"/>
          </a:xfrm>
          <a:prstGeom prst="rect">
            <a:avLst/>
          </a:prstGeom>
          <a:noFill/>
        </p:spPr>
        <p:txBody>
          <a:bodyPr wrap="square" lIns="0" tIns="0" rIns="0" bIns="0" rtlCol="0">
            <a:spAutoFit/>
          </a:bodyPr>
          <a:lstStyle/>
          <a:p>
            <a:r>
              <a:rPr lang="en-US" sz="1600" b="1" dirty="0">
                <a:solidFill>
                  <a:srgbClr val="4EC5D8"/>
                </a:solidFill>
                <a:latin typeface="Arial"/>
                <a:cs typeface="Arial"/>
              </a:rPr>
              <a:t>Key points </a:t>
            </a:r>
            <a:r>
              <a:rPr lang="en-US" sz="1600" b="1" dirty="0">
                <a:solidFill>
                  <a:srgbClr val="00234B"/>
                </a:solidFill>
                <a:latin typeface="Arial"/>
                <a:cs typeface="Arial"/>
              </a:rPr>
              <a:t>of interest in this location</a:t>
            </a:r>
            <a:endParaRPr lang="en-US" sz="1600" dirty="0">
              <a:solidFill>
                <a:srgbClr val="00234B"/>
              </a:solidFill>
              <a:latin typeface="Arial"/>
              <a:cs typeface="Arial"/>
            </a:endParaRPr>
          </a:p>
        </p:txBody>
      </p:sp>
      <p:pic>
        <p:nvPicPr>
          <p:cNvPr id="7" name="Picture 6"/>
          <p:cNvPicPr>
            <a:picLocks noChangeAspect="1"/>
          </p:cNvPicPr>
          <p:nvPr/>
        </p:nvPicPr>
        <p:blipFill>
          <a:blip r:embed="rId2"/>
          <a:stretch>
            <a:fillRect/>
          </a:stretch>
        </p:blipFill>
        <p:spPr>
          <a:xfrm>
            <a:off x="908266" y="3802916"/>
            <a:ext cx="333675" cy="379699"/>
          </a:xfrm>
          <a:prstGeom prst="rect">
            <a:avLst/>
          </a:prstGeom>
        </p:spPr>
      </p:pic>
      <p:sp>
        <p:nvSpPr>
          <p:cNvPr id="8" name="Rectangle 7"/>
          <p:cNvSpPr/>
          <p:nvPr/>
        </p:nvSpPr>
        <p:spPr>
          <a:xfrm>
            <a:off x="1306149" y="3802914"/>
            <a:ext cx="4130133" cy="3797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r>
              <a:rPr lang="en-US" sz="1100" b="1" dirty="0">
                <a:solidFill>
                  <a:schemeClr val="bg1"/>
                </a:solidFill>
                <a:latin typeface="Arial"/>
                <a:cs typeface="Arial"/>
              </a:rPr>
              <a:t>Ut </a:t>
            </a:r>
            <a:r>
              <a:rPr lang="en-US" sz="1100" b="1" dirty="0" err="1">
                <a:solidFill>
                  <a:schemeClr val="bg1"/>
                </a:solidFill>
                <a:latin typeface="Arial"/>
                <a:cs typeface="Arial"/>
              </a:rPr>
              <a:t>enim</a:t>
            </a:r>
            <a:r>
              <a:rPr lang="en-US" sz="1100" b="1" dirty="0">
                <a:solidFill>
                  <a:schemeClr val="bg1"/>
                </a:solidFill>
                <a:latin typeface="Arial"/>
                <a:cs typeface="Arial"/>
              </a:rPr>
              <a:t> ad minim </a:t>
            </a:r>
            <a:r>
              <a:rPr lang="en-US" sz="1100" b="1" dirty="0" err="1">
                <a:solidFill>
                  <a:schemeClr val="bg1"/>
                </a:solidFill>
                <a:latin typeface="Arial"/>
                <a:cs typeface="Arial"/>
              </a:rPr>
              <a:t>veniam</a:t>
            </a:r>
            <a:r>
              <a:rPr lang="en-US" sz="1100" dirty="0">
                <a:solidFill>
                  <a:schemeClr val="bg1"/>
                </a:solidFill>
                <a:latin typeface="Arial"/>
                <a:cs typeface="Arial"/>
              </a:rPr>
              <a:t/>
            </a:r>
            <a:br>
              <a:rPr lang="en-US" sz="1100" dirty="0">
                <a:solidFill>
                  <a:schemeClr val="bg1"/>
                </a:solidFill>
                <a:latin typeface="Arial"/>
                <a:cs typeface="Arial"/>
              </a:rPr>
            </a:br>
            <a:r>
              <a:rPr lang="en-US" sz="1100" dirty="0" err="1">
                <a:solidFill>
                  <a:schemeClr val="bg1"/>
                </a:solidFill>
                <a:latin typeface="Arial"/>
                <a:cs typeface="Arial"/>
              </a:rPr>
              <a:t>quis</a:t>
            </a:r>
            <a:r>
              <a:rPr lang="en-US" sz="1100" dirty="0">
                <a:solidFill>
                  <a:schemeClr val="bg1"/>
                </a:solidFill>
                <a:latin typeface="Arial"/>
                <a:cs typeface="Arial"/>
              </a:rPr>
              <a:t> </a:t>
            </a:r>
            <a:r>
              <a:rPr lang="en-US" sz="1100" dirty="0" err="1">
                <a:solidFill>
                  <a:schemeClr val="bg1"/>
                </a:solidFill>
                <a:latin typeface="Arial"/>
                <a:cs typeface="Arial"/>
              </a:rPr>
              <a:t>nostrud</a:t>
            </a:r>
            <a:r>
              <a:rPr lang="en-US" sz="1100" dirty="0">
                <a:solidFill>
                  <a:schemeClr val="bg1"/>
                </a:solidFill>
                <a:latin typeface="Arial"/>
                <a:cs typeface="Arial"/>
              </a:rPr>
              <a:t> exercitation </a:t>
            </a:r>
            <a:r>
              <a:rPr lang="en-US" sz="1100" dirty="0" err="1">
                <a:solidFill>
                  <a:schemeClr val="bg1"/>
                </a:solidFill>
                <a:latin typeface="Arial"/>
                <a:cs typeface="Arial"/>
              </a:rPr>
              <a:t>ullamco</a:t>
            </a:r>
            <a:r>
              <a:rPr lang="en-US" sz="1100" dirty="0">
                <a:solidFill>
                  <a:schemeClr val="bg1"/>
                </a:solidFill>
                <a:latin typeface="Arial"/>
                <a:cs typeface="Arial"/>
              </a:rPr>
              <a:t> </a:t>
            </a:r>
            <a:r>
              <a:rPr lang="en-US" sz="1100" dirty="0" err="1">
                <a:solidFill>
                  <a:schemeClr val="bg1"/>
                </a:solidFill>
                <a:latin typeface="Arial"/>
                <a:cs typeface="Arial"/>
              </a:rPr>
              <a:t>laboris</a:t>
            </a:r>
            <a:r>
              <a:rPr lang="en-US" sz="1100" dirty="0">
                <a:solidFill>
                  <a:schemeClr val="bg1"/>
                </a:solidFill>
                <a:latin typeface="Arial"/>
                <a:cs typeface="Arial"/>
              </a:rPr>
              <a:t> nisi.</a:t>
            </a:r>
          </a:p>
        </p:txBody>
      </p:sp>
      <p:pic>
        <p:nvPicPr>
          <p:cNvPr id="9" name="Picture 8"/>
          <p:cNvPicPr>
            <a:picLocks noChangeAspect="1"/>
          </p:cNvPicPr>
          <p:nvPr/>
        </p:nvPicPr>
        <p:blipFill>
          <a:blip r:embed="rId2"/>
          <a:stretch>
            <a:fillRect/>
          </a:stretch>
        </p:blipFill>
        <p:spPr>
          <a:xfrm>
            <a:off x="908266" y="4251590"/>
            <a:ext cx="333675" cy="379699"/>
          </a:xfrm>
          <a:prstGeom prst="rect">
            <a:avLst/>
          </a:prstGeom>
        </p:spPr>
      </p:pic>
      <p:sp>
        <p:nvSpPr>
          <p:cNvPr id="10" name="Rectangle 9"/>
          <p:cNvSpPr/>
          <p:nvPr/>
        </p:nvSpPr>
        <p:spPr>
          <a:xfrm>
            <a:off x="1306149" y="4251588"/>
            <a:ext cx="4130133" cy="3797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r>
              <a:rPr lang="en-US" sz="1100" b="1" dirty="0">
                <a:solidFill>
                  <a:schemeClr val="bg1"/>
                </a:solidFill>
                <a:latin typeface="Arial"/>
                <a:cs typeface="Arial"/>
              </a:rPr>
              <a:t>Ut </a:t>
            </a:r>
            <a:r>
              <a:rPr lang="en-US" sz="1100" b="1" dirty="0" err="1">
                <a:solidFill>
                  <a:schemeClr val="bg1"/>
                </a:solidFill>
                <a:latin typeface="Arial"/>
                <a:cs typeface="Arial"/>
              </a:rPr>
              <a:t>enim</a:t>
            </a:r>
            <a:r>
              <a:rPr lang="en-US" sz="1100" b="1" dirty="0">
                <a:solidFill>
                  <a:schemeClr val="bg1"/>
                </a:solidFill>
                <a:latin typeface="Arial"/>
                <a:cs typeface="Arial"/>
              </a:rPr>
              <a:t> ad minim </a:t>
            </a:r>
            <a:r>
              <a:rPr lang="en-US" sz="1100" b="1" dirty="0" err="1">
                <a:solidFill>
                  <a:schemeClr val="bg1"/>
                </a:solidFill>
                <a:latin typeface="Arial"/>
                <a:cs typeface="Arial"/>
              </a:rPr>
              <a:t>veniam</a:t>
            </a:r>
            <a:r>
              <a:rPr lang="en-US" sz="1100" dirty="0">
                <a:solidFill>
                  <a:schemeClr val="bg1"/>
                </a:solidFill>
                <a:latin typeface="Arial"/>
                <a:cs typeface="Arial"/>
              </a:rPr>
              <a:t/>
            </a:r>
            <a:br>
              <a:rPr lang="en-US" sz="1100" dirty="0">
                <a:solidFill>
                  <a:schemeClr val="bg1"/>
                </a:solidFill>
                <a:latin typeface="Arial"/>
                <a:cs typeface="Arial"/>
              </a:rPr>
            </a:br>
            <a:r>
              <a:rPr lang="en-US" sz="1100" dirty="0" err="1">
                <a:solidFill>
                  <a:schemeClr val="bg1"/>
                </a:solidFill>
                <a:latin typeface="Arial"/>
                <a:cs typeface="Arial"/>
              </a:rPr>
              <a:t>quis</a:t>
            </a:r>
            <a:r>
              <a:rPr lang="en-US" sz="1100" dirty="0">
                <a:solidFill>
                  <a:schemeClr val="bg1"/>
                </a:solidFill>
                <a:latin typeface="Arial"/>
                <a:cs typeface="Arial"/>
              </a:rPr>
              <a:t> </a:t>
            </a:r>
            <a:r>
              <a:rPr lang="en-US" sz="1100" dirty="0" err="1">
                <a:solidFill>
                  <a:schemeClr val="bg1"/>
                </a:solidFill>
                <a:latin typeface="Arial"/>
                <a:cs typeface="Arial"/>
              </a:rPr>
              <a:t>nostrud</a:t>
            </a:r>
            <a:r>
              <a:rPr lang="en-US" sz="1100" dirty="0">
                <a:solidFill>
                  <a:schemeClr val="bg1"/>
                </a:solidFill>
                <a:latin typeface="Arial"/>
                <a:cs typeface="Arial"/>
              </a:rPr>
              <a:t> exercitation </a:t>
            </a:r>
            <a:r>
              <a:rPr lang="en-US" sz="1100" dirty="0" err="1">
                <a:solidFill>
                  <a:schemeClr val="bg1"/>
                </a:solidFill>
                <a:latin typeface="Arial"/>
                <a:cs typeface="Arial"/>
              </a:rPr>
              <a:t>ullamco</a:t>
            </a:r>
            <a:r>
              <a:rPr lang="en-US" sz="1100" dirty="0">
                <a:solidFill>
                  <a:schemeClr val="bg1"/>
                </a:solidFill>
                <a:latin typeface="Arial"/>
                <a:cs typeface="Arial"/>
              </a:rPr>
              <a:t> </a:t>
            </a:r>
            <a:r>
              <a:rPr lang="en-US" sz="1100" dirty="0" err="1">
                <a:solidFill>
                  <a:schemeClr val="bg1"/>
                </a:solidFill>
                <a:latin typeface="Arial"/>
                <a:cs typeface="Arial"/>
              </a:rPr>
              <a:t>laboris</a:t>
            </a:r>
            <a:r>
              <a:rPr lang="en-US" sz="1100" dirty="0">
                <a:solidFill>
                  <a:schemeClr val="bg1"/>
                </a:solidFill>
                <a:latin typeface="Arial"/>
                <a:cs typeface="Arial"/>
              </a:rPr>
              <a:t> nisi.</a:t>
            </a:r>
          </a:p>
        </p:txBody>
      </p:sp>
      <p:pic>
        <p:nvPicPr>
          <p:cNvPr id="11" name="Picture 10"/>
          <p:cNvPicPr>
            <a:picLocks noChangeAspect="1"/>
          </p:cNvPicPr>
          <p:nvPr/>
        </p:nvPicPr>
        <p:blipFill>
          <a:blip r:embed="rId2"/>
          <a:stretch>
            <a:fillRect/>
          </a:stretch>
        </p:blipFill>
        <p:spPr>
          <a:xfrm>
            <a:off x="908266" y="4700264"/>
            <a:ext cx="333675" cy="379699"/>
          </a:xfrm>
          <a:prstGeom prst="rect">
            <a:avLst/>
          </a:prstGeom>
        </p:spPr>
      </p:pic>
      <p:sp>
        <p:nvSpPr>
          <p:cNvPr id="12" name="Rectangle 11"/>
          <p:cNvSpPr/>
          <p:nvPr/>
        </p:nvSpPr>
        <p:spPr>
          <a:xfrm>
            <a:off x="1306147" y="4700261"/>
            <a:ext cx="4130132" cy="3797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r>
              <a:rPr lang="en-US" sz="1100" b="1" dirty="0">
                <a:solidFill>
                  <a:schemeClr val="bg1"/>
                </a:solidFill>
                <a:latin typeface="Arial"/>
                <a:cs typeface="Arial"/>
              </a:rPr>
              <a:t>Ut </a:t>
            </a:r>
            <a:r>
              <a:rPr lang="en-US" sz="1100" b="1" dirty="0" err="1">
                <a:solidFill>
                  <a:schemeClr val="bg1"/>
                </a:solidFill>
                <a:latin typeface="Arial"/>
                <a:cs typeface="Arial"/>
              </a:rPr>
              <a:t>enim</a:t>
            </a:r>
            <a:r>
              <a:rPr lang="en-US" sz="1100" b="1" dirty="0">
                <a:solidFill>
                  <a:schemeClr val="bg1"/>
                </a:solidFill>
                <a:latin typeface="Arial"/>
                <a:cs typeface="Arial"/>
              </a:rPr>
              <a:t> ad minim </a:t>
            </a:r>
            <a:r>
              <a:rPr lang="en-US" sz="1100" b="1" dirty="0" err="1">
                <a:solidFill>
                  <a:schemeClr val="bg1"/>
                </a:solidFill>
                <a:latin typeface="Arial"/>
                <a:cs typeface="Arial"/>
              </a:rPr>
              <a:t>veniam</a:t>
            </a:r>
            <a:r>
              <a:rPr lang="en-US" sz="1100" dirty="0">
                <a:solidFill>
                  <a:schemeClr val="bg1"/>
                </a:solidFill>
                <a:latin typeface="Arial"/>
                <a:cs typeface="Arial"/>
              </a:rPr>
              <a:t/>
            </a:r>
            <a:br>
              <a:rPr lang="en-US" sz="1100" dirty="0">
                <a:solidFill>
                  <a:schemeClr val="bg1"/>
                </a:solidFill>
                <a:latin typeface="Arial"/>
                <a:cs typeface="Arial"/>
              </a:rPr>
            </a:br>
            <a:r>
              <a:rPr lang="en-US" sz="1100" dirty="0" err="1">
                <a:solidFill>
                  <a:schemeClr val="bg1"/>
                </a:solidFill>
                <a:latin typeface="Arial"/>
                <a:cs typeface="Arial"/>
              </a:rPr>
              <a:t>quis</a:t>
            </a:r>
            <a:r>
              <a:rPr lang="en-US" sz="1100" dirty="0">
                <a:solidFill>
                  <a:schemeClr val="bg1"/>
                </a:solidFill>
                <a:latin typeface="Arial"/>
                <a:cs typeface="Arial"/>
              </a:rPr>
              <a:t> </a:t>
            </a:r>
            <a:r>
              <a:rPr lang="en-US" sz="1100" dirty="0" err="1">
                <a:solidFill>
                  <a:schemeClr val="bg1"/>
                </a:solidFill>
                <a:latin typeface="Arial"/>
                <a:cs typeface="Arial"/>
              </a:rPr>
              <a:t>nostrud</a:t>
            </a:r>
            <a:r>
              <a:rPr lang="en-US" sz="1100" dirty="0">
                <a:solidFill>
                  <a:schemeClr val="bg1"/>
                </a:solidFill>
                <a:latin typeface="Arial"/>
                <a:cs typeface="Arial"/>
              </a:rPr>
              <a:t> exercitation </a:t>
            </a:r>
            <a:r>
              <a:rPr lang="en-US" sz="1100" dirty="0" err="1">
                <a:solidFill>
                  <a:schemeClr val="bg1"/>
                </a:solidFill>
                <a:latin typeface="Arial"/>
                <a:cs typeface="Arial"/>
              </a:rPr>
              <a:t>ullamco</a:t>
            </a:r>
            <a:r>
              <a:rPr lang="en-US" sz="1100" dirty="0">
                <a:solidFill>
                  <a:schemeClr val="bg1"/>
                </a:solidFill>
                <a:latin typeface="Arial"/>
                <a:cs typeface="Arial"/>
              </a:rPr>
              <a:t> </a:t>
            </a:r>
            <a:r>
              <a:rPr lang="en-US" sz="1100" dirty="0" err="1">
                <a:solidFill>
                  <a:schemeClr val="bg1"/>
                </a:solidFill>
                <a:latin typeface="Arial"/>
                <a:cs typeface="Arial"/>
              </a:rPr>
              <a:t>laboris</a:t>
            </a:r>
            <a:r>
              <a:rPr lang="en-US" sz="1100" dirty="0">
                <a:solidFill>
                  <a:schemeClr val="bg1"/>
                </a:solidFill>
                <a:latin typeface="Arial"/>
                <a:cs typeface="Arial"/>
              </a:rPr>
              <a:t> nisi.</a:t>
            </a:r>
          </a:p>
        </p:txBody>
      </p:sp>
      <p:pic>
        <p:nvPicPr>
          <p:cNvPr id="13" name="Picture 12"/>
          <p:cNvPicPr>
            <a:picLocks noChangeAspect="1"/>
          </p:cNvPicPr>
          <p:nvPr/>
        </p:nvPicPr>
        <p:blipFill>
          <a:blip r:embed="rId2"/>
          <a:stretch>
            <a:fillRect/>
          </a:stretch>
        </p:blipFill>
        <p:spPr>
          <a:xfrm>
            <a:off x="908266" y="5148938"/>
            <a:ext cx="333675" cy="379699"/>
          </a:xfrm>
          <a:prstGeom prst="rect">
            <a:avLst/>
          </a:prstGeom>
        </p:spPr>
      </p:pic>
      <p:sp>
        <p:nvSpPr>
          <p:cNvPr id="14" name="Rectangle 13"/>
          <p:cNvSpPr/>
          <p:nvPr/>
        </p:nvSpPr>
        <p:spPr>
          <a:xfrm>
            <a:off x="1306147" y="5148935"/>
            <a:ext cx="4130132" cy="3797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r>
              <a:rPr lang="en-US" sz="1100" b="1" dirty="0">
                <a:solidFill>
                  <a:schemeClr val="bg1"/>
                </a:solidFill>
                <a:latin typeface="Arial"/>
                <a:cs typeface="Arial"/>
              </a:rPr>
              <a:t>Ut </a:t>
            </a:r>
            <a:r>
              <a:rPr lang="en-US" sz="1100" b="1" dirty="0" err="1">
                <a:solidFill>
                  <a:schemeClr val="bg1"/>
                </a:solidFill>
                <a:latin typeface="Arial"/>
                <a:cs typeface="Arial"/>
              </a:rPr>
              <a:t>enim</a:t>
            </a:r>
            <a:r>
              <a:rPr lang="en-US" sz="1100" b="1" dirty="0">
                <a:solidFill>
                  <a:schemeClr val="bg1"/>
                </a:solidFill>
                <a:latin typeface="Arial"/>
                <a:cs typeface="Arial"/>
              </a:rPr>
              <a:t> ad minim </a:t>
            </a:r>
            <a:r>
              <a:rPr lang="en-US" sz="1100" b="1" dirty="0" err="1">
                <a:solidFill>
                  <a:schemeClr val="bg1"/>
                </a:solidFill>
                <a:latin typeface="Arial"/>
                <a:cs typeface="Arial"/>
              </a:rPr>
              <a:t>veniam</a:t>
            </a:r>
            <a:r>
              <a:rPr lang="en-US" sz="1100" dirty="0">
                <a:solidFill>
                  <a:schemeClr val="bg1"/>
                </a:solidFill>
                <a:latin typeface="Arial"/>
                <a:cs typeface="Arial"/>
              </a:rPr>
              <a:t/>
            </a:r>
            <a:br>
              <a:rPr lang="en-US" sz="1100" dirty="0">
                <a:solidFill>
                  <a:schemeClr val="bg1"/>
                </a:solidFill>
                <a:latin typeface="Arial"/>
                <a:cs typeface="Arial"/>
              </a:rPr>
            </a:br>
            <a:r>
              <a:rPr lang="en-US" sz="1100" dirty="0" err="1">
                <a:solidFill>
                  <a:schemeClr val="bg1"/>
                </a:solidFill>
                <a:latin typeface="Arial"/>
                <a:cs typeface="Arial"/>
              </a:rPr>
              <a:t>quis</a:t>
            </a:r>
            <a:r>
              <a:rPr lang="en-US" sz="1100" dirty="0">
                <a:solidFill>
                  <a:schemeClr val="bg1"/>
                </a:solidFill>
                <a:latin typeface="Arial"/>
                <a:cs typeface="Arial"/>
              </a:rPr>
              <a:t> </a:t>
            </a:r>
            <a:r>
              <a:rPr lang="en-US" sz="1100" dirty="0" err="1">
                <a:solidFill>
                  <a:schemeClr val="bg1"/>
                </a:solidFill>
                <a:latin typeface="Arial"/>
                <a:cs typeface="Arial"/>
              </a:rPr>
              <a:t>nostrud</a:t>
            </a:r>
            <a:r>
              <a:rPr lang="en-US" sz="1100" dirty="0">
                <a:solidFill>
                  <a:schemeClr val="bg1"/>
                </a:solidFill>
                <a:latin typeface="Arial"/>
                <a:cs typeface="Arial"/>
              </a:rPr>
              <a:t> exercitation </a:t>
            </a:r>
            <a:r>
              <a:rPr lang="en-US" sz="1100" dirty="0" err="1">
                <a:solidFill>
                  <a:schemeClr val="bg1"/>
                </a:solidFill>
                <a:latin typeface="Arial"/>
                <a:cs typeface="Arial"/>
              </a:rPr>
              <a:t>ullamco</a:t>
            </a:r>
            <a:r>
              <a:rPr lang="en-US" sz="1100" dirty="0">
                <a:solidFill>
                  <a:schemeClr val="bg1"/>
                </a:solidFill>
                <a:latin typeface="Arial"/>
                <a:cs typeface="Arial"/>
              </a:rPr>
              <a:t> </a:t>
            </a:r>
            <a:r>
              <a:rPr lang="en-US" sz="1100" dirty="0" err="1">
                <a:solidFill>
                  <a:schemeClr val="bg1"/>
                </a:solidFill>
                <a:latin typeface="Arial"/>
                <a:cs typeface="Arial"/>
              </a:rPr>
              <a:t>laboris</a:t>
            </a:r>
            <a:r>
              <a:rPr lang="en-US" sz="1100" dirty="0">
                <a:solidFill>
                  <a:schemeClr val="bg1"/>
                </a:solidFill>
                <a:latin typeface="Arial"/>
                <a:cs typeface="Arial"/>
              </a:rPr>
              <a:t> nisi.</a:t>
            </a:r>
          </a:p>
        </p:txBody>
      </p:sp>
      <p:pic>
        <p:nvPicPr>
          <p:cNvPr id="15" name="Picture 14"/>
          <p:cNvPicPr>
            <a:picLocks noChangeAspect="1"/>
          </p:cNvPicPr>
          <p:nvPr/>
        </p:nvPicPr>
        <p:blipFill>
          <a:blip r:embed="rId2"/>
          <a:stretch>
            <a:fillRect/>
          </a:stretch>
        </p:blipFill>
        <p:spPr>
          <a:xfrm>
            <a:off x="908266" y="5597614"/>
            <a:ext cx="333675" cy="379699"/>
          </a:xfrm>
          <a:prstGeom prst="rect">
            <a:avLst/>
          </a:prstGeom>
        </p:spPr>
      </p:pic>
      <p:sp>
        <p:nvSpPr>
          <p:cNvPr id="16" name="Rectangle 15"/>
          <p:cNvSpPr/>
          <p:nvPr/>
        </p:nvSpPr>
        <p:spPr>
          <a:xfrm>
            <a:off x="1306149" y="5597610"/>
            <a:ext cx="4130133" cy="3797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r>
              <a:rPr lang="en-US" sz="1100" b="1" dirty="0">
                <a:solidFill>
                  <a:schemeClr val="bg1"/>
                </a:solidFill>
                <a:latin typeface="Arial"/>
                <a:cs typeface="Arial"/>
              </a:rPr>
              <a:t>Ut </a:t>
            </a:r>
            <a:r>
              <a:rPr lang="en-US" sz="1100" b="1" dirty="0" err="1">
                <a:solidFill>
                  <a:schemeClr val="bg1"/>
                </a:solidFill>
                <a:latin typeface="Arial"/>
                <a:cs typeface="Arial"/>
              </a:rPr>
              <a:t>enim</a:t>
            </a:r>
            <a:r>
              <a:rPr lang="en-US" sz="1100" b="1" dirty="0">
                <a:solidFill>
                  <a:schemeClr val="bg1"/>
                </a:solidFill>
                <a:latin typeface="Arial"/>
                <a:cs typeface="Arial"/>
              </a:rPr>
              <a:t> ad minim </a:t>
            </a:r>
            <a:r>
              <a:rPr lang="en-US" sz="1100" b="1" dirty="0" err="1">
                <a:solidFill>
                  <a:schemeClr val="bg1"/>
                </a:solidFill>
                <a:latin typeface="Arial"/>
                <a:cs typeface="Arial"/>
              </a:rPr>
              <a:t>veniam</a:t>
            </a:r>
            <a:r>
              <a:rPr lang="en-US" sz="1100" dirty="0">
                <a:solidFill>
                  <a:schemeClr val="bg1"/>
                </a:solidFill>
                <a:latin typeface="Arial"/>
                <a:cs typeface="Arial"/>
              </a:rPr>
              <a:t/>
            </a:r>
            <a:br>
              <a:rPr lang="en-US" sz="1100" dirty="0">
                <a:solidFill>
                  <a:schemeClr val="bg1"/>
                </a:solidFill>
                <a:latin typeface="Arial"/>
                <a:cs typeface="Arial"/>
              </a:rPr>
            </a:br>
            <a:r>
              <a:rPr lang="en-US" sz="1100" dirty="0" err="1">
                <a:solidFill>
                  <a:schemeClr val="bg1"/>
                </a:solidFill>
                <a:latin typeface="Arial"/>
                <a:cs typeface="Arial"/>
              </a:rPr>
              <a:t>quis</a:t>
            </a:r>
            <a:r>
              <a:rPr lang="en-US" sz="1100" dirty="0">
                <a:solidFill>
                  <a:schemeClr val="bg1"/>
                </a:solidFill>
                <a:latin typeface="Arial"/>
                <a:cs typeface="Arial"/>
              </a:rPr>
              <a:t> </a:t>
            </a:r>
            <a:r>
              <a:rPr lang="en-US" sz="1100" dirty="0" err="1">
                <a:solidFill>
                  <a:schemeClr val="bg1"/>
                </a:solidFill>
                <a:latin typeface="Arial"/>
                <a:cs typeface="Arial"/>
              </a:rPr>
              <a:t>nostrud</a:t>
            </a:r>
            <a:r>
              <a:rPr lang="en-US" sz="1100" dirty="0">
                <a:solidFill>
                  <a:schemeClr val="bg1"/>
                </a:solidFill>
                <a:latin typeface="Arial"/>
                <a:cs typeface="Arial"/>
              </a:rPr>
              <a:t> exercitation </a:t>
            </a:r>
            <a:r>
              <a:rPr lang="en-US" sz="1100" dirty="0" err="1">
                <a:solidFill>
                  <a:schemeClr val="bg1"/>
                </a:solidFill>
                <a:latin typeface="Arial"/>
                <a:cs typeface="Arial"/>
              </a:rPr>
              <a:t>ullamco</a:t>
            </a:r>
            <a:r>
              <a:rPr lang="en-US" sz="1100" dirty="0">
                <a:solidFill>
                  <a:schemeClr val="bg1"/>
                </a:solidFill>
                <a:latin typeface="Arial"/>
                <a:cs typeface="Arial"/>
              </a:rPr>
              <a:t> </a:t>
            </a:r>
            <a:r>
              <a:rPr lang="en-US" sz="1100" dirty="0" err="1">
                <a:solidFill>
                  <a:schemeClr val="bg1"/>
                </a:solidFill>
                <a:latin typeface="Arial"/>
                <a:cs typeface="Arial"/>
              </a:rPr>
              <a:t>laboris</a:t>
            </a:r>
            <a:r>
              <a:rPr lang="en-US" sz="1100" dirty="0">
                <a:solidFill>
                  <a:schemeClr val="bg1"/>
                </a:solidFill>
                <a:latin typeface="Arial"/>
                <a:cs typeface="Arial"/>
              </a:rPr>
              <a:t> nisi.</a:t>
            </a:r>
          </a:p>
        </p:txBody>
      </p:sp>
      <p:pic>
        <p:nvPicPr>
          <p:cNvPr id="20" name="Picture 19"/>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7185435" y="3087555"/>
            <a:ext cx="921172" cy="65798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183535131 SML.jpg"/>
          <p:cNvPicPr>
            <a:picLocks/>
          </p:cNvPicPr>
          <p:nvPr/>
        </p:nvPicPr>
        <p:blipFill>
          <a:blip r:embed="rId2"/>
          <a:srcRect l="2424" b="4122"/>
          <a:stretch>
            <a:fillRect/>
          </a:stretch>
        </p:blipFill>
        <p:spPr>
          <a:xfrm>
            <a:off x="253649" y="508172"/>
            <a:ext cx="10142906" cy="6629228"/>
          </a:xfrm>
          <a:prstGeom prst="rect">
            <a:avLst/>
          </a:prstGeom>
        </p:spPr>
      </p:pic>
      <p:sp>
        <p:nvSpPr>
          <p:cNvPr id="3" name="Rectangle 2"/>
          <p:cNvSpPr/>
          <p:nvPr/>
        </p:nvSpPr>
        <p:spPr>
          <a:xfrm>
            <a:off x="1197213" y="439789"/>
            <a:ext cx="9199342" cy="721165"/>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431893" tIns="45709" rIns="91417" bIns="45709" rtlCol="0" anchor="ctr"/>
          <a:lstStyle/>
          <a:p>
            <a:r>
              <a:rPr lang="en-US" sz="2400" b="1" dirty="0">
                <a:solidFill>
                  <a:srgbClr val="4EC5D8"/>
                </a:solidFill>
                <a:latin typeface="Arial"/>
                <a:cs typeface="Arial"/>
              </a:rPr>
              <a:t>Market Context</a:t>
            </a:r>
          </a:p>
        </p:txBody>
      </p:sp>
      <p:sp>
        <p:nvSpPr>
          <p:cNvPr id="6" name="Rectangle 5"/>
          <p:cNvSpPr/>
          <p:nvPr/>
        </p:nvSpPr>
        <p:spPr>
          <a:xfrm>
            <a:off x="253650" y="383744"/>
            <a:ext cx="1166046" cy="1235835"/>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pic>
        <p:nvPicPr>
          <p:cNvPr id="8" name="Picture 7"/>
          <p:cNvPicPr>
            <a:picLocks noChangeAspect="1"/>
          </p:cNvPicPr>
          <p:nvPr/>
        </p:nvPicPr>
        <p:blipFill>
          <a:blip r:embed="rId3"/>
          <a:stretch>
            <a:fillRect/>
          </a:stretch>
        </p:blipFill>
        <p:spPr>
          <a:xfrm>
            <a:off x="9250731" y="6770959"/>
            <a:ext cx="949343" cy="240878"/>
          </a:xfrm>
          <a:prstGeom prst="rect">
            <a:avLst/>
          </a:prstGeom>
        </p:spPr>
      </p:pic>
      <p:pic>
        <p:nvPicPr>
          <p:cNvPr id="10" name="Picture 9"/>
          <p:cNvPicPr>
            <a:picLocks noChangeAspect="1"/>
          </p:cNvPicPr>
          <p:nvPr/>
        </p:nvPicPr>
        <p:blipFill>
          <a:blip r:embed="rId4"/>
          <a:stretch>
            <a:fillRect/>
          </a:stretch>
        </p:blipFill>
        <p:spPr>
          <a:xfrm>
            <a:off x="392622" y="431400"/>
            <a:ext cx="865632" cy="119481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6600452" y="656145"/>
            <a:ext cx="3000465" cy="6511382"/>
          </a:xfrm>
          <a:prstGeom prst="rect">
            <a:avLst/>
          </a:prstGeom>
        </p:spPr>
      </p:pic>
      <p:sp>
        <p:nvSpPr>
          <p:cNvPr id="6" name="TextBox 5"/>
          <p:cNvSpPr txBox="1"/>
          <p:nvPr/>
        </p:nvSpPr>
        <p:spPr>
          <a:xfrm>
            <a:off x="900000" y="1649578"/>
            <a:ext cx="5378763" cy="430887"/>
          </a:xfrm>
          <a:prstGeom prst="rect">
            <a:avLst/>
          </a:prstGeom>
          <a:noFill/>
        </p:spPr>
        <p:txBody>
          <a:bodyPr wrap="square" lIns="0" tIns="0" rIns="91417" bIns="0" rtlCol="0">
            <a:spAutoFit/>
          </a:bodyPr>
          <a:lstStyle/>
          <a:p>
            <a:r>
              <a:rPr lang="en-US" sz="1400" dirty="0">
                <a:solidFill>
                  <a:srgbClr val="4EC5D8"/>
                </a:solidFill>
                <a:latin typeface="Arial"/>
                <a:cs typeface="Arial"/>
              </a:rPr>
              <a:t>The market has moved through the bottom of the cycle set in train by the financial crisis and is showing both stability and growth.</a:t>
            </a:r>
          </a:p>
        </p:txBody>
      </p:sp>
      <p:sp>
        <p:nvSpPr>
          <p:cNvPr id="8" name="TextBox 7"/>
          <p:cNvSpPr txBox="1"/>
          <p:nvPr/>
        </p:nvSpPr>
        <p:spPr>
          <a:xfrm>
            <a:off x="900000" y="2295108"/>
            <a:ext cx="4998498" cy="954107"/>
          </a:xfrm>
          <a:prstGeom prst="rect">
            <a:avLst/>
          </a:prstGeom>
          <a:noFill/>
        </p:spPr>
        <p:txBody>
          <a:bodyPr wrap="square" lIns="0" tIns="0" rIns="0" bIns="0" rtlCol="0">
            <a:spAutoFit/>
          </a:bodyPr>
          <a:lstStyle/>
          <a:p>
            <a:pPr>
              <a:spcAft>
                <a:spcPts val="600"/>
              </a:spcAft>
            </a:pPr>
            <a:r>
              <a:rPr lang="en-US" dirty="0">
                <a:solidFill>
                  <a:srgbClr val="00234B"/>
                </a:solidFill>
                <a:latin typeface="Arial"/>
                <a:cs typeface="Arial"/>
              </a:rPr>
              <a:t>Property Returns</a:t>
            </a:r>
          </a:p>
          <a:p>
            <a:pPr>
              <a:spcAft>
                <a:spcPts val="600"/>
              </a:spcAft>
            </a:pPr>
            <a:r>
              <a:rPr lang="en-US" sz="900" dirty="0">
                <a:solidFill>
                  <a:srgbClr val="7F7F7F"/>
                </a:solidFill>
                <a:latin typeface="Arial"/>
                <a:cs typeface="Arial"/>
              </a:rPr>
              <a:t>Early 2013 saw the office, industrial and retail sectors all record capital growth, a reflection of improved market conditions in many </a:t>
            </a:r>
            <a:r>
              <a:rPr lang="en-US" sz="900" dirty="0" err="1">
                <a:solidFill>
                  <a:srgbClr val="7F7F7F"/>
                </a:solidFill>
                <a:latin typeface="Arial"/>
                <a:cs typeface="Arial"/>
              </a:rPr>
              <a:t>centres</a:t>
            </a:r>
            <a:r>
              <a:rPr lang="en-US" sz="900" dirty="0">
                <a:solidFill>
                  <a:srgbClr val="7F7F7F"/>
                </a:solidFill>
                <a:latin typeface="Arial"/>
                <a:cs typeface="Arial"/>
              </a:rPr>
              <a:t>. Total returns (income returns plus capital gains) are also showing strong results, with many sectors recording double digit growth which is a reflection of </a:t>
            </a:r>
            <a:r>
              <a:rPr lang="en-US" sz="900" dirty="0" err="1">
                <a:solidFill>
                  <a:srgbClr val="7F7F7F"/>
                </a:solidFill>
                <a:latin typeface="Arial"/>
                <a:cs typeface="Arial"/>
              </a:rPr>
              <a:t>stabilising</a:t>
            </a:r>
            <a:r>
              <a:rPr lang="en-US" sz="900" dirty="0">
                <a:solidFill>
                  <a:srgbClr val="7F7F7F"/>
                </a:solidFill>
                <a:latin typeface="Arial"/>
                <a:cs typeface="Arial"/>
              </a:rPr>
              <a:t> and improved rents, and yields.</a:t>
            </a:r>
          </a:p>
        </p:txBody>
      </p:sp>
      <p:graphicFrame>
        <p:nvGraphicFramePr>
          <p:cNvPr id="9" name="Table 8"/>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423367790"/>
              </p:ext>
            </p:extLst>
          </p:nvPr>
        </p:nvGraphicFramePr>
        <p:xfrm>
          <a:off x="900000" y="3356332"/>
          <a:ext cx="4875900" cy="2710160"/>
        </p:xfrm>
        <a:graphic>
          <a:graphicData uri="http://schemas.openxmlformats.org/drawingml/2006/table">
            <a:tbl>
              <a:tblPr>
                <a:tableStyleId>{5C22544A-7EE6-4342-B048-85BDC9FD1C3A}</a:tableStyleId>
              </a:tblPr>
              <a:tblGrid>
                <a:gridCol w="1218975"/>
                <a:gridCol w="1218975"/>
                <a:gridCol w="1218975"/>
                <a:gridCol w="1218975"/>
              </a:tblGrid>
              <a:tr h="324391">
                <a:tc gridSpan="4">
                  <a:txBody>
                    <a:bodyPr/>
                    <a:lstStyle/>
                    <a:p>
                      <a:pPr rtl="0"/>
                      <a:r>
                        <a:rPr lang="en-US" sz="1200" b="1" kern="1200" baseline="0" dirty="0" smtClean="0">
                          <a:solidFill>
                            <a:schemeClr val="bg1"/>
                          </a:solidFill>
                          <a:latin typeface="Arial"/>
                          <a:ea typeface="+mn-ea"/>
                          <a:cs typeface="Arial"/>
                        </a:rPr>
                        <a:t>Property </a:t>
                      </a:r>
                      <a:r>
                        <a:rPr lang="en-US" sz="1200" b="1" kern="1200" baseline="0" dirty="0" err="1" smtClean="0">
                          <a:solidFill>
                            <a:schemeClr val="bg1"/>
                          </a:solidFill>
                          <a:latin typeface="Arial"/>
                          <a:ea typeface="+mn-ea"/>
                          <a:cs typeface="Arial"/>
                        </a:rPr>
                        <a:t>Annualised</a:t>
                      </a:r>
                      <a:r>
                        <a:rPr lang="en-US" sz="1200" b="1" kern="1200" baseline="0" dirty="0" smtClean="0">
                          <a:solidFill>
                            <a:schemeClr val="bg1"/>
                          </a:solidFill>
                          <a:latin typeface="Arial"/>
                          <a:ea typeface="+mn-ea"/>
                          <a:cs typeface="Arial"/>
                        </a:rPr>
                        <a:t> Total Returns by Sector</a:t>
                      </a: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4EC5D8"/>
                    </a:solidFill>
                  </a:tcPr>
                </a:tc>
                <a:tc hMerge="1">
                  <a:txBody>
                    <a:bodyPr/>
                    <a:lstStyle/>
                    <a:p>
                      <a:endParaRPr lang="en-US" sz="900" dirty="0"/>
                    </a:p>
                  </a:txBody>
                  <a:tcPr/>
                </a:tc>
                <a:tc hMerge="1">
                  <a:txBody>
                    <a:bodyPr/>
                    <a:lstStyle/>
                    <a:p>
                      <a:endParaRPr lang="en-US" sz="900" dirty="0"/>
                    </a:p>
                  </a:txBody>
                  <a:tcPr/>
                </a:tc>
                <a:tc hMerge="1">
                  <a:txBody>
                    <a:bodyPr/>
                    <a:lstStyle/>
                    <a:p>
                      <a:endParaRPr lang="en-US" sz="900" dirty="0"/>
                    </a:p>
                  </a:txBody>
                  <a:tcPr/>
                </a:tc>
              </a:tr>
              <a:tr h="36576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kern="1200" baseline="0" dirty="0" smtClean="0">
                          <a:solidFill>
                            <a:srgbClr val="00234B"/>
                          </a:solidFill>
                          <a:latin typeface="Arial"/>
                          <a:ea typeface="+mn-ea"/>
                          <a:cs typeface="Arial"/>
                        </a:rPr>
                        <a:t>March 2013</a:t>
                      </a:r>
                      <a:endParaRPr lang="en-US" sz="900" baseline="0" dirty="0">
                        <a:solidFill>
                          <a:srgbClr val="00234B"/>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CDEBF0"/>
                    </a:solidFill>
                  </a:tcPr>
                </a:tc>
                <a:tc>
                  <a:txBody>
                    <a:bodyPr/>
                    <a:lstStyle/>
                    <a:p>
                      <a:r>
                        <a:rPr lang="en-US" sz="900" b="1" kern="1200" baseline="0" dirty="0" smtClean="0">
                          <a:solidFill>
                            <a:srgbClr val="00234B"/>
                          </a:solidFill>
                          <a:latin typeface="Arial"/>
                          <a:ea typeface="+mn-ea"/>
                          <a:cs typeface="Arial"/>
                        </a:rPr>
                        <a:t>Income return (%pa)</a:t>
                      </a:r>
                      <a:endParaRPr lang="en-US" sz="900" baseline="0" dirty="0">
                        <a:solidFill>
                          <a:srgbClr val="00234B"/>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CDEBF0"/>
                    </a:solidFill>
                  </a:tcPr>
                </a:tc>
                <a:tc>
                  <a:txBody>
                    <a:bodyPr/>
                    <a:lstStyle/>
                    <a:p>
                      <a:r>
                        <a:rPr lang="en-US" sz="900" b="1" kern="1200" baseline="0" dirty="0" smtClean="0">
                          <a:solidFill>
                            <a:srgbClr val="00234B"/>
                          </a:solidFill>
                          <a:latin typeface="Arial"/>
                          <a:ea typeface="+mn-ea"/>
                          <a:cs typeface="Arial"/>
                        </a:rPr>
                        <a:t>Capital growth (%pa)</a:t>
                      </a:r>
                      <a:endParaRPr lang="en-US" sz="900" baseline="0" dirty="0">
                        <a:solidFill>
                          <a:srgbClr val="00234B"/>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CDEBF0"/>
                    </a:solidFill>
                  </a:tcPr>
                </a:tc>
                <a:tc>
                  <a:txBody>
                    <a:bodyPr/>
                    <a:lstStyle/>
                    <a:p>
                      <a:r>
                        <a:rPr lang="en-US" sz="900" b="1" kern="1200" baseline="0" dirty="0" smtClean="0">
                          <a:solidFill>
                            <a:srgbClr val="00234B"/>
                          </a:solidFill>
                          <a:latin typeface="Arial"/>
                          <a:ea typeface="+mn-ea"/>
                          <a:cs typeface="Arial"/>
                        </a:rPr>
                        <a:t>Total return (%pa)</a:t>
                      </a:r>
                      <a:endParaRPr lang="en-US" sz="900" baseline="0" dirty="0">
                        <a:solidFill>
                          <a:srgbClr val="00234B"/>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CDEBF0"/>
                    </a:solidFill>
                  </a:tcPr>
                </a:tc>
              </a:tr>
              <a:tr h="182880">
                <a:tc gridSpan="4">
                  <a:txBody>
                    <a:bodyPr/>
                    <a:lstStyle/>
                    <a:p>
                      <a:endParaRPr lang="en-US" sz="600" baseline="0" dirty="0">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hMerge="1">
                  <a:txBody>
                    <a:bodyPr/>
                    <a:lstStyle/>
                    <a:p>
                      <a:endParaRPr lang="en-US" sz="900" baseline="0"/>
                    </a:p>
                  </a:txBody>
                  <a:tcPr anchor="ctr"/>
                </a:tc>
                <a:tc hMerge="1">
                  <a:txBody>
                    <a:bodyPr/>
                    <a:lstStyle/>
                    <a:p>
                      <a:endParaRPr lang="en-US" sz="900" baseline="0"/>
                    </a:p>
                  </a:txBody>
                  <a:tcPr anchor="ctr"/>
                </a:tc>
                <a:tc hMerge="1">
                  <a:txBody>
                    <a:bodyPr/>
                    <a:lstStyle/>
                    <a:p>
                      <a:endParaRPr lang="en-US" sz="900" baseline="0" dirty="0"/>
                    </a:p>
                  </a:txBody>
                  <a:tcPr anchor="ctr"/>
                </a:tc>
              </a:tr>
              <a:tr h="32439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kern="1200" baseline="0" dirty="0" smtClean="0">
                          <a:solidFill>
                            <a:schemeClr val="dk1"/>
                          </a:solidFill>
                          <a:latin typeface="Arial"/>
                          <a:ea typeface="+mn-ea"/>
                          <a:cs typeface="Arial"/>
                        </a:rPr>
                        <a:t>All Property</a:t>
                      </a:r>
                      <a:endParaRPr lang="en-US" sz="900" b="1" baseline="0" dirty="0">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4EC5D8"/>
                    </a:solidFill>
                  </a:tcPr>
                </a:tc>
                <a:tc>
                  <a:txBody>
                    <a:bodyPr/>
                    <a:lstStyle/>
                    <a:p>
                      <a:pPr algn="ctr"/>
                      <a:r>
                        <a:rPr lang="en-US" sz="900" b="0" kern="1200" baseline="0" dirty="0" smtClean="0">
                          <a:solidFill>
                            <a:srgbClr val="7F7F7F"/>
                          </a:solidFill>
                          <a:latin typeface="Arial"/>
                          <a:ea typeface="+mn-ea"/>
                          <a:cs typeface="Arial"/>
                        </a:rPr>
                        <a:t>7.9</a:t>
                      </a:r>
                      <a:endParaRPr lang="en-US" sz="900" b="0" baseline="0" dirty="0">
                        <a:solidFill>
                          <a:srgbClr val="7F7F7F"/>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r>
                        <a:rPr lang="en-US" sz="900" b="0" kern="1200" baseline="0" dirty="0" smtClean="0">
                          <a:solidFill>
                            <a:srgbClr val="7F7F7F"/>
                          </a:solidFill>
                          <a:latin typeface="Arial"/>
                          <a:ea typeface="+mn-ea"/>
                          <a:cs typeface="Arial"/>
                        </a:rPr>
                        <a:t>2.5</a:t>
                      </a:r>
                      <a:endParaRPr lang="en-US" sz="900" b="0" baseline="0" dirty="0">
                        <a:solidFill>
                          <a:srgbClr val="7F7F7F"/>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r>
                        <a:rPr lang="en-US" sz="900" b="0" kern="1200" baseline="0" dirty="0" smtClean="0">
                          <a:solidFill>
                            <a:srgbClr val="7F7F7F"/>
                          </a:solidFill>
                          <a:latin typeface="Arial"/>
                          <a:ea typeface="+mn-ea"/>
                          <a:cs typeface="Arial"/>
                        </a:rPr>
                        <a:t>10.6</a:t>
                      </a:r>
                      <a:endParaRPr lang="en-US" sz="900" b="0" baseline="0" dirty="0">
                        <a:solidFill>
                          <a:srgbClr val="7F7F7F"/>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182880">
                <a:tc gridSpan="4">
                  <a:txBody>
                    <a:bodyPr/>
                    <a:lstStyle/>
                    <a:p>
                      <a:endParaRPr lang="en-US" sz="600" baseline="0" dirty="0">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hMerge="1">
                  <a:txBody>
                    <a:bodyPr/>
                    <a:lstStyle/>
                    <a:p>
                      <a:endParaRPr lang="en-US" sz="900" baseline="0" dirty="0"/>
                    </a:p>
                  </a:txBody>
                  <a:tcPr anchor="ctr"/>
                </a:tc>
                <a:tc hMerge="1">
                  <a:txBody>
                    <a:bodyPr/>
                    <a:lstStyle/>
                    <a:p>
                      <a:endParaRPr lang="en-US" sz="900" baseline="0"/>
                    </a:p>
                  </a:txBody>
                  <a:tcPr anchor="ctr"/>
                </a:tc>
                <a:tc hMerge="1">
                  <a:txBody>
                    <a:bodyPr/>
                    <a:lstStyle/>
                    <a:p>
                      <a:endParaRPr lang="en-US" sz="900" baseline="0" dirty="0"/>
                    </a:p>
                  </a:txBody>
                  <a:tcPr anchor="ctr"/>
                </a:tc>
              </a:tr>
              <a:tr h="324391">
                <a:tc gridSpan="4">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kern="1200" baseline="0" dirty="0" smtClean="0">
                          <a:solidFill>
                            <a:schemeClr val="dk1"/>
                          </a:solidFill>
                          <a:latin typeface="Arial"/>
                          <a:ea typeface="+mn-ea"/>
                          <a:cs typeface="Arial"/>
                        </a:rPr>
                        <a:t>Primary Sectors</a:t>
                      </a: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CDEBF0"/>
                    </a:solidFill>
                  </a:tcPr>
                </a:tc>
                <a:tc hMerge="1">
                  <a:txBody>
                    <a:bodyPr/>
                    <a:lstStyle/>
                    <a:p>
                      <a:endParaRPr lang="en-US" sz="900" baseline="0"/>
                    </a:p>
                  </a:txBody>
                  <a:tcPr anchor="ctr"/>
                </a:tc>
                <a:tc hMerge="1">
                  <a:txBody>
                    <a:bodyPr/>
                    <a:lstStyle/>
                    <a:p>
                      <a:endParaRPr lang="en-US" sz="900" baseline="0"/>
                    </a:p>
                  </a:txBody>
                  <a:tcPr anchor="ctr"/>
                </a:tc>
                <a:tc hMerge="1">
                  <a:txBody>
                    <a:bodyPr/>
                    <a:lstStyle/>
                    <a:p>
                      <a:endParaRPr lang="en-US" sz="900" baseline="0" dirty="0"/>
                    </a:p>
                  </a:txBody>
                  <a:tcPr anchor="ctr"/>
                </a:tc>
              </a:tr>
              <a:tr h="32439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baseline="0" dirty="0" smtClean="0">
                          <a:solidFill>
                            <a:schemeClr val="bg1">
                              <a:lumMod val="50000"/>
                            </a:schemeClr>
                          </a:solidFill>
                          <a:latin typeface="Arial"/>
                          <a:ea typeface="+mn-ea"/>
                          <a:cs typeface="Arial"/>
                        </a:rPr>
                        <a:t>Retail</a:t>
                      </a: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r>
                        <a:rPr lang="en-US" sz="900" kern="1200" baseline="0" dirty="0" smtClean="0">
                          <a:solidFill>
                            <a:schemeClr val="bg1">
                              <a:lumMod val="50000"/>
                            </a:schemeClr>
                          </a:solidFill>
                          <a:latin typeface="Arial"/>
                          <a:ea typeface="+mn-ea"/>
                          <a:cs typeface="Arial"/>
                        </a:rPr>
                        <a:t>8.1</a:t>
                      </a:r>
                      <a:endParaRPr lang="en-US" sz="90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r>
                        <a:rPr lang="en-US" sz="900" kern="1200" baseline="0" dirty="0" smtClean="0">
                          <a:solidFill>
                            <a:schemeClr val="bg1">
                              <a:lumMod val="50000"/>
                            </a:schemeClr>
                          </a:solidFill>
                          <a:latin typeface="Arial"/>
                          <a:ea typeface="+mn-ea"/>
                          <a:cs typeface="Arial"/>
                        </a:rPr>
                        <a:t>4.0</a:t>
                      </a:r>
                      <a:endParaRPr lang="en-US" sz="90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r>
                        <a:rPr lang="en-US" sz="900" kern="1200" baseline="0" dirty="0" smtClean="0">
                          <a:solidFill>
                            <a:schemeClr val="bg1">
                              <a:lumMod val="50000"/>
                            </a:schemeClr>
                          </a:solidFill>
                          <a:latin typeface="Arial"/>
                          <a:ea typeface="+mn-ea"/>
                          <a:cs typeface="Arial"/>
                        </a:rPr>
                        <a:t>12.4</a:t>
                      </a:r>
                      <a:endParaRPr lang="en-US" sz="90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32439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baseline="0" dirty="0" smtClean="0">
                          <a:solidFill>
                            <a:schemeClr val="bg1">
                              <a:lumMod val="50000"/>
                            </a:schemeClr>
                          </a:solidFill>
                          <a:latin typeface="Arial"/>
                          <a:ea typeface="+mn-ea"/>
                          <a:cs typeface="Arial"/>
                        </a:rPr>
                        <a:t>Office</a:t>
                      </a:r>
                      <a:endParaRPr lang="en-US" sz="90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r>
                        <a:rPr lang="en-US" sz="900" kern="1200" baseline="0" dirty="0" smtClean="0">
                          <a:solidFill>
                            <a:schemeClr val="bg1">
                              <a:lumMod val="50000"/>
                            </a:schemeClr>
                          </a:solidFill>
                          <a:latin typeface="Arial"/>
                          <a:ea typeface="+mn-ea"/>
                          <a:cs typeface="Arial"/>
                        </a:rPr>
                        <a:t>7.9</a:t>
                      </a:r>
                      <a:endParaRPr lang="en-US" sz="90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r>
                        <a:rPr lang="en-US" sz="900" kern="1200" baseline="0" dirty="0" smtClean="0">
                          <a:solidFill>
                            <a:schemeClr val="bg1">
                              <a:lumMod val="50000"/>
                            </a:schemeClr>
                          </a:solidFill>
                          <a:latin typeface="Arial"/>
                          <a:ea typeface="+mn-ea"/>
                          <a:cs typeface="Arial"/>
                        </a:rPr>
                        <a:t>1.4</a:t>
                      </a:r>
                      <a:endParaRPr lang="en-US" sz="90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r>
                        <a:rPr lang="en-US" sz="900" kern="1200" baseline="0" dirty="0" smtClean="0">
                          <a:solidFill>
                            <a:schemeClr val="bg1">
                              <a:lumMod val="50000"/>
                            </a:schemeClr>
                          </a:solidFill>
                          <a:latin typeface="Arial"/>
                          <a:ea typeface="+mn-ea"/>
                          <a:cs typeface="Arial"/>
                        </a:rPr>
                        <a:t>9.5</a:t>
                      </a:r>
                      <a:endParaRPr lang="en-US" sz="90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3566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baseline="0" dirty="0" smtClean="0">
                          <a:solidFill>
                            <a:schemeClr val="bg1">
                              <a:lumMod val="50000"/>
                            </a:schemeClr>
                          </a:solidFill>
                          <a:latin typeface="Arial"/>
                          <a:ea typeface="+mn-ea"/>
                          <a:cs typeface="Arial"/>
                        </a:rPr>
                        <a:t>Industrial</a:t>
                      </a:r>
                      <a:endParaRPr lang="en-US" sz="90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r>
                        <a:rPr lang="en-US" sz="900" kern="1200" baseline="0" dirty="0" smtClean="0">
                          <a:solidFill>
                            <a:schemeClr val="bg1">
                              <a:lumMod val="50000"/>
                            </a:schemeClr>
                          </a:solidFill>
                          <a:latin typeface="Arial"/>
                          <a:ea typeface="+mn-ea"/>
                          <a:cs typeface="Arial"/>
                        </a:rPr>
                        <a:t>7.8</a:t>
                      </a:r>
                      <a:endParaRPr lang="en-US" sz="90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r>
                        <a:rPr lang="en-US" sz="900" kern="1200" baseline="0" dirty="0" smtClean="0">
                          <a:solidFill>
                            <a:schemeClr val="bg1">
                              <a:lumMod val="50000"/>
                            </a:schemeClr>
                          </a:solidFill>
                          <a:latin typeface="Arial"/>
                          <a:ea typeface="+mn-ea"/>
                          <a:cs typeface="Arial"/>
                        </a:rPr>
                        <a:t>2.0</a:t>
                      </a:r>
                      <a:endParaRPr lang="en-US" sz="90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r>
                        <a:rPr lang="en-US" sz="900" kern="1200" baseline="0" dirty="0" smtClean="0">
                          <a:solidFill>
                            <a:schemeClr val="bg1">
                              <a:lumMod val="50000"/>
                            </a:schemeClr>
                          </a:solidFill>
                          <a:latin typeface="Arial"/>
                          <a:ea typeface="+mn-ea"/>
                          <a:cs typeface="Arial"/>
                        </a:rPr>
                        <a:t>10.0</a:t>
                      </a:r>
                      <a:endParaRPr lang="en-US" sz="90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bl>
          </a:graphicData>
        </a:graphic>
      </p:graphicFrame>
      <p:sp>
        <p:nvSpPr>
          <p:cNvPr id="10" name="Rectangle 9"/>
          <p:cNvSpPr/>
          <p:nvPr/>
        </p:nvSpPr>
        <p:spPr>
          <a:xfrm>
            <a:off x="5224883" y="6107560"/>
            <a:ext cx="559798" cy="215444"/>
          </a:xfrm>
          <a:prstGeom prst="rect">
            <a:avLst/>
          </a:prstGeom>
        </p:spPr>
        <p:txBody>
          <a:bodyPr wrap="none" lIns="0" tIns="0" rIns="0" bIns="0">
            <a:spAutoFit/>
          </a:bodyPr>
          <a:lstStyle/>
          <a:p>
            <a:pPr algn="r"/>
            <a:r>
              <a:rPr lang="en-US" sz="700" i="1" dirty="0">
                <a:solidFill>
                  <a:srgbClr val="7F7F7F"/>
                </a:solidFill>
                <a:latin typeface="Arial"/>
                <a:cs typeface="Arial"/>
              </a:rPr>
              <a:t>Source: IPD</a:t>
            </a:r>
          </a:p>
          <a:p>
            <a:pPr algn="r"/>
            <a:endParaRPr lang="en-US" sz="700" i="1" dirty="0">
              <a:latin typeface="Arial"/>
              <a:cs typeface="Arial"/>
            </a:endParaRPr>
          </a:p>
        </p:txBody>
      </p:sp>
      <p:sp>
        <p:nvSpPr>
          <p:cNvPr id="11" name="TextBox 10"/>
          <p:cNvSpPr txBox="1"/>
          <p:nvPr/>
        </p:nvSpPr>
        <p:spPr>
          <a:xfrm>
            <a:off x="900000" y="1121977"/>
            <a:ext cx="7105904" cy="492443"/>
          </a:xfrm>
          <a:prstGeom prst="rect">
            <a:avLst/>
          </a:prstGeom>
          <a:noFill/>
        </p:spPr>
        <p:txBody>
          <a:bodyPr wrap="square" lIns="0" tIns="0" rIns="0" bIns="0" rtlCol="0">
            <a:spAutoFit/>
          </a:bodyPr>
          <a:lstStyle/>
          <a:p>
            <a:r>
              <a:rPr lang="en-US" sz="3200" b="1" spc="-100" dirty="0" smtClean="0">
                <a:solidFill>
                  <a:srgbClr val="00234B"/>
                </a:solidFill>
                <a:latin typeface="Arial"/>
                <a:cs typeface="Arial"/>
              </a:rPr>
              <a:t>What’s </a:t>
            </a:r>
            <a:r>
              <a:rPr lang="en-US" sz="3200" b="1" spc="-100" dirty="0">
                <a:solidFill>
                  <a:srgbClr val="00234B"/>
                </a:solidFill>
                <a:latin typeface="Arial"/>
                <a:cs typeface="Arial"/>
              </a:rPr>
              <a:t>Happening in This Sector?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915399" y="1169281"/>
            <a:ext cx="5512951" cy="954107"/>
          </a:xfrm>
          <a:prstGeom prst="rect">
            <a:avLst/>
          </a:prstGeom>
          <a:noFill/>
        </p:spPr>
        <p:txBody>
          <a:bodyPr wrap="square" lIns="0" tIns="0" rIns="0" bIns="0" rtlCol="0">
            <a:spAutoFit/>
          </a:bodyPr>
          <a:lstStyle/>
          <a:p>
            <a:pPr>
              <a:spcAft>
                <a:spcPts val="600"/>
              </a:spcAft>
            </a:pPr>
            <a:r>
              <a:rPr lang="en-US" dirty="0">
                <a:solidFill>
                  <a:srgbClr val="00234B"/>
                </a:solidFill>
                <a:latin typeface="Arial"/>
                <a:cs typeface="Arial"/>
              </a:rPr>
              <a:t>Interest Rates</a:t>
            </a:r>
            <a:endParaRPr lang="en-US" dirty="0" smtClean="0">
              <a:solidFill>
                <a:srgbClr val="00234B"/>
              </a:solidFill>
              <a:latin typeface="Arial"/>
              <a:cs typeface="Arial"/>
            </a:endParaRPr>
          </a:p>
          <a:p>
            <a:pPr>
              <a:spcAft>
                <a:spcPts val="600"/>
              </a:spcAft>
            </a:pPr>
            <a:r>
              <a:rPr lang="en-US" sz="900" dirty="0">
                <a:solidFill>
                  <a:schemeClr val="tx1">
                    <a:lumMod val="65000"/>
                    <a:lumOff val="35000"/>
                  </a:schemeClr>
                </a:solidFill>
                <a:latin typeface="Arial"/>
                <a:cs typeface="Arial"/>
              </a:rPr>
              <a:t>The Reserve Bank of New Zealand currently has interest rates on hold as the New Zealand economy continues to record low inflation figures. The general outlook for inflationary pressure is also low, although there is some concern about the impact of the strong Auckland housing market and potential shortages that might impact on the economy due to the Christchurch rebuild. </a:t>
            </a:r>
          </a:p>
        </p:txBody>
      </p:sp>
      <p:graphicFrame>
        <p:nvGraphicFramePr>
          <p:cNvPr id="3" name="Table 2"/>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197045602"/>
              </p:ext>
            </p:extLst>
          </p:nvPr>
        </p:nvGraphicFramePr>
        <p:xfrm>
          <a:off x="915398" y="2229849"/>
          <a:ext cx="5377392" cy="2061047"/>
        </p:xfrm>
        <a:graphic>
          <a:graphicData uri="http://schemas.openxmlformats.org/drawingml/2006/table">
            <a:tbl>
              <a:tblPr>
                <a:tableStyleId>{5C22544A-7EE6-4342-B048-85BDC9FD1C3A}</a:tableStyleId>
              </a:tblPr>
              <a:tblGrid>
                <a:gridCol w="1100453"/>
                <a:gridCol w="1243296"/>
                <a:gridCol w="1284739"/>
                <a:gridCol w="1748904"/>
              </a:tblGrid>
              <a:tr h="276310">
                <a:tc gridSpan="4">
                  <a:txBody>
                    <a:bodyPr/>
                    <a:lstStyle/>
                    <a:p>
                      <a:pPr rtl="0"/>
                      <a:r>
                        <a:rPr lang="en-US" sz="1200" b="1" kern="1200" baseline="0" dirty="0" smtClean="0">
                          <a:solidFill>
                            <a:schemeClr val="bg1"/>
                          </a:solidFill>
                          <a:latin typeface="Arial"/>
                          <a:ea typeface="+mn-ea"/>
                          <a:cs typeface="Arial"/>
                        </a:rPr>
                        <a:t>New Zealand Interest Rate Forecasts</a:t>
                      </a: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4EC5D8"/>
                    </a:solidFill>
                  </a:tcPr>
                </a:tc>
                <a:tc hMerge="1">
                  <a:txBody>
                    <a:bodyPr/>
                    <a:lstStyle/>
                    <a:p>
                      <a:endParaRPr lang="en-US" sz="900" dirty="0"/>
                    </a:p>
                  </a:txBody>
                  <a:tcPr/>
                </a:tc>
                <a:tc hMerge="1">
                  <a:txBody>
                    <a:bodyPr/>
                    <a:lstStyle/>
                    <a:p>
                      <a:endParaRPr lang="en-US" sz="900" dirty="0"/>
                    </a:p>
                  </a:txBody>
                  <a:tcPr/>
                </a:tc>
                <a:tc hMerge="1">
                  <a:txBody>
                    <a:bodyPr/>
                    <a:lstStyle/>
                    <a:p>
                      <a:endParaRPr lang="en-US" sz="900" dirty="0"/>
                    </a:p>
                  </a:txBody>
                  <a:tcPr/>
                </a:tc>
              </a:tr>
              <a:tr h="365761">
                <a:tc>
                  <a:txBody>
                    <a:bodyPr/>
                    <a:lstStyle/>
                    <a:p>
                      <a:r>
                        <a:rPr lang="en-US" sz="900" b="1" kern="1200" baseline="0" dirty="0" smtClean="0">
                          <a:solidFill>
                            <a:srgbClr val="00234B"/>
                          </a:solidFill>
                          <a:latin typeface="Arial"/>
                          <a:ea typeface="+mn-ea"/>
                          <a:cs typeface="Arial"/>
                        </a:rPr>
                        <a:t>Quarter</a:t>
                      </a: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CDEBF0"/>
                    </a:solidFill>
                  </a:tcPr>
                </a:tc>
                <a:tc>
                  <a:txBody>
                    <a:bodyPr/>
                    <a:lstStyle/>
                    <a:p>
                      <a:pPr algn="ctr"/>
                      <a:r>
                        <a:rPr lang="en-US" sz="900" b="1" kern="1200" baseline="0" dirty="0" smtClean="0">
                          <a:solidFill>
                            <a:srgbClr val="00234B"/>
                          </a:solidFill>
                          <a:latin typeface="Arial"/>
                          <a:ea typeface="+mn-ea"/>
                          <a:cs typeface="Arial"/>
                        </a:rPr>
                        <a:t>90 day Bank Bill</a:t>
                      </a:r>
                      <a:endParaRPr lang="en-US" sz="900" b="1" baseline="0" dirty="0">
                        <a:solidFill>
                          <a:srgbClr val="00234B"/>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CDEBF0"/>
                    </a:solidFill>
                  </a:tcPr>
                </a:tc>
                <a:tc>
                  <a:txBody>
                    <a:bodyPr/>
                    <a:lstStyle/>
                    <a:p>
                      <a:pPr algn="ctr"/>
                      <a:r>
                        <a:rPr lang="en-US" sz="900" b="1" kern="1200" baseline="0" dirty="0" smtClean="0">
                          <a:solidFill>
                            <a:srgbClr val="00234B"/>
                          </a:solidFill>
                          <a:latin typeface="Arial"/>
                          <a:ea typeface="+mn-ea"/>
                          <a:cs typeface="Arial"/>
                        </a:rPr>
                        <a:t>10 Yr </a:t>
                      </a:r>
                      <a:r>
                        <a:rPr lang="en-US" sz="900" b="1" kern="1200" baseline="0" dirty="0" err="1" smtClean="0">
                          <a:solidFill>
                            <a:srgbClr val="00234B"/>
                          </a:solidFill>
                          <a:latin typeface="Arial"/>
                          <a:ea typeface="+mn-ea"/>
                          <a:cs typeface="Arial"/>
                        </a:rPr>
                        <a:t>Govt</a:t>
                      </a:r>
                      <a:r>
                        <a:rPr lang="en-US" sz="900" b="1" kern="1200" baseline="0" dirty="0" smtClean="0">
                          <a:solidFill>
                            <a:srgbClr val="00234B"/>
                          </a:solidFill>
                          <a:latin typeface="Arial"/>
                          <a:ea typeface="+mn-ea"/>
                          <a:cs typeface="Arial"/>
                        </a:rPr>
                        <a:t> Stock</a:t>
                      </a:r>
                      <a:endParaRPr lang="en-US" sz="900" b="1" baseline="0" dirty="0">
                        <a:solidFill>
                          <a:srgbClr val="00234B"/>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CDEBF0"/>
                    </a:solidFill>
                  </a:tcPr>
                </a:tc>
                <a:tc>
                  <a:txBody>
                    <a:bodyPr/>
                    <a:lstStyle/>
                    <a:p>
                      <a:pPr algn="ctr"/>
                      <a:r>
                        <a:rPr lang="en-US" sz="900" b="1" kern="1200" baseline="0" dirty="0" smtClean="0">
                          <a:solidFill>
                            <a:srgbClr val="00234B"/>
                          </a:solidFill>
                          <a:latin typeface="Arial"/>
                          <a:ea typeface="+mn-ea"/>
                          <a:cs typeface="Arial"/>
                        </a:rPr>
                        <a:t>First Mortgage </a:t>
                      </a:r>
                      <a:br>
                        <a:rPr lang="en-US" sz="900" b="1" kern="1200" baseline="0" dirty="0" smtClean="0">
                          <a:solidFill>
                            <a:srgbClr val="00234B"/>
                          </a:solidFill>
                          <a:latin typeface="Arial"/>
                          <a:ea typeface="+mn-ea"/>
                          <a:cs typeface="Arial"/>
                        </a:rPr>
                      </a:br>
                      <a:r>
                        <a:rPr lang="en-US" sz="900" b="1" kern="1200" baseline="0" dirty="0" smtClean="0">
                          <a:solidFill>
                            <a:srgbClr val="00234B"/>
                          </a:solidFill>
                          <a:latin typeface="Arial"/>
                          <a:ea typeface="+mn-ea"/>
                          <a:cs typeface="Arial"/>
                        </a:rPr>
                        <a:t>(Four Largest Banks)</a:t>
                      </a:r>
                      <a:endParaRPr lang="en-US" sz="900" b="1" baseline="0" dirty="0">
                        <a:solidFill>
                          <a:srgbClr val="00234B"/>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CDEBF0"/>
                    </a:solidFill>
                  </a:tcPr>
                </a:tc>
              </a:tr>
              <a:tr h="236496">
                <a:tc>
                  <a:txBody>
                    <a:bodyPr/>
                    <a:lstStyle/>
                    <a:p>
                      <a:r>
                        <a:rPr lang="en-US" sz="900" b="1" kern="1200" baseline="0" dirty="0" smtClean="0">
                          <a:solidFill>
                            <a:srgbClr val="00234B"/>
                          </a:solidFill>
                          <a:latin typeface="Arial"/>
                          <a:ea typeface="+mn-ea"/>
                          <a:cs typeface="Arial"/>
                        </a:rPr>
                        <a:t>March 2010</a:t>
                      </a: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r>
                        <a:rPr lang="en-US" sz="900" kern="1200" baseline="0" dirty="0" smtClean="0">
                          <a:solidFill>
                            <a:srgbClr val="7F7F7F"/>
                          </a:solidFill>
                          <a:latin typeface="Arial"/>
                          <a:ea typeface="+mn-ea"/>
                          <a:cs typeface="Arial"/>
                        </a:rPr>
                        <a:t>2.7%</a:t>
                      </a:r>
                      <a:endParaRPr lang="en-US" sz="900" b="0" baseline="0" dirty="0">
                        <a:solidFill>
                          <a:srgbClr val="7F7F7F"/>
                        </a:solidFill>
                        <a:latin typeface="Arial"/>
                        <a:cs typeface="Arial"/>
                      </a:endParaRP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r>
                        <a:rPr lang="en-US" sz="900" kern="1200" baseline="0" dirty="0" smtClean="0">
                          <a:solidFill>
                            <a:srgbClr val="7F7F7F"/>
                          </a:solidFill>
                          <a:latin typeface="Arial"/>
                          <a:ea typeface="+mn-ea"/>
                          <a:cs typeface="Arial"/>
                        </a:rPr>
                        <a:t>5.9%</a:t>
                      </a:r>
                      <a:endParaRPr lang="en-US" sz="900" b="0" baseline="0" dirty="0">
                        <a:solidFill>
                          <a:srgbClr val="7F7F7F"/>
                        </a:solidFill>
                        <a:latin typeface="Arial"/>
                        <a:cs typeface="Arial"/>
                      </a:endParaRP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r>
                        <a:rPr lang="en-US" sz="900" kern="1200" baseline="0" dirty="0" smtClean="0">
                          <a:solidFill>
                            <a:srgbClr val="7F7F7F"/>
                          </a:solidFill>
                          <a:latin typeface="Arial"/>
                          <a:ea typeface="+mn-ea"/>
                          <a:cs typeface="Arial"/>
                        </a:rPr>
                        <a:t>5.9%</a:t>
                      </a:r>
                      <a:endParaRPr lang="en-US" sz="900" b="0" baseline="0" dirty="0">
                        <a:solidFill>
                          <a:srgbClr val="7F7F7F"/>
                        </a:solidFill>
                        <a:latin typeface="Arial"/>
                        <a:cs typeface="Arial"/>
                      </a:endParaRP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236496">
                <a:tc>
                  <a:txBody>
                    <a:bodyPr/>
                    <a:lstStyle/>
                    <a:p>
                      <a:r>
                        <a:rPr lang="en-US" sz="900" b="1" kern="1200" baseline="0" dirty="0" smtClean="0">
                          <a:solidFill>
                            <a:srgbClr val="00234B"/>
                          </a:solidFill>
                          <a:latin typeface="Arial"/>
                          <a:ea typeface="+mn-ea"/>
                          <a:cs typeface="Arial"/>
                        </a:rPr>
                        <a:t>March 2011</a:t>
                      </a: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r>
                        <a:rPr lang="en-US" sz="900" kern="1200" baseline="0" dirty="0" smtClean="0">
                          <a:solidFill>
                            <a:srgbClr val="7F7F7F"/>
                          </a:solidFill>
                          <a:latin typeface="Arial"/>
                          <a:ea typeface="+mn-ea"/>
                          <a:cs typeface="Arial"/>
                        </a:rPr>
                        <a:t>2.7%</a:t>
                      </a:r>
                      <a:endParaRPr lang="en-US" sz="900" b="0" baseline="0" dirty="0">
                        <a:solidFill>
                          <a:srgbClr val="7F7F7F"/>
                        </a:solidFill>
                        <a:latin typeface="Arial"/>
                        <a:cs typeface="Arial"/>
                      </a:endParaRP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r>
                        <a:rPr lang="en-US" sz="900" kern="1200" baseline="0" dirty="0" smtClean="0">
                          <a:solidFill>
                            <a:srgbClr val="7F7F7F"/>
                          </a:solidFill>
                          <a:latin typeface="Arial"/>
                          <a:ea typeface="+mn-ea"/>
                          <a:cs typeface="Arial"/>
                        </a:rPr>
                        <a:t>5.6%</a:t>
                      </a:r>
                      <a:endParaRPr lang="en-US" sz="900" b="0" baseline="0" dirty="0">
                        <a:solidFill>
                          <a:srgbClr val="7F7F7F"/>
                        </a:solidFill>
                        <a:latin typeface="Arial"/>
                        <a:cs typeface="Arial"/>
                      </a:endParaRP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r>
                        <a:rPr lang="en-US" sz="900" kern="1200" baseline="0" dirty="0" smtClean="0">
                          <a:solidFill>
                            <a:srgbClr val="7F7F7F"/>
                          </a:solidFill>
                          <a:latin typeface="Arial"/>
                          <a:ea typeface="+mn-ea"/>
                          <a:cs typeface="Arial"/>
                        </a:rPr>
                        <a:t>6.2%</a:t>
                      </a:r>
                      <a:endParaRPr lang="en-US" sz="900" b="0" baseline="0" dirty="0">
                        <a:solidFill>
                          <a:srgbClr val="7F7F7F"/>
                        </a:solidFill>
                        <a:latin typeface="Arial"/>
                        <a:cs typeface="Arial"/>
                      </a:endParaRP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236496">
                <a:tc>
                  <a:txBody>
                    <a:bodyPr/>
                    <a:lstStyle/>
                    <a:p>
                      <a:r>
                        <a:rPr lang="en-US" sz="900" b="1" kern="1200" baseline="0" dirty="0" smtClean="0">
                          <a:solidFill>
                            <a:srgbClr val="00234B"/>
                          </a:solidFill>
                          <a:latin typeface="Arial"/>
                          <a:ea typeface="+mn-ea"/>
                          <a:cs typeface="Arial"/>
                        </a:rPr>
                        <a:t>March 2012</a:t>
                      </a: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r>
                        <a:rPr lang="en-US" sz="900" kern="1200" baseline="0" dirty="0" smtClean="0">
                          <a:solidFill>
                            <a:srgbClr val="7F7F7F"/>
                          </a:solidFill>
                          <a:latin typeface="Arial"/>
                          <a:ea typeface="+mn-ea"/>
                          <a:cs typeface="Arial"/>
                        </a:rPr>
                        <a:t>2.7%</a:t>
                      </a:r>
                      <a:endParaRPr lang="en-US" sz="900" b="0" baseline="0" dirty="0">
                        <a:solidFill>
                          <a:srgbClr val="7F7F7F"/>
                        </a:solidFill>
                        <a:latin typeface="Arial"/>
                        <a:cs typeface="Arial"/>
                      </a:endParaRP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rtl="0"/>
                      <a:r>
                        <a:rPr lang="en-US" sz="900" kern="1200" baseline="0" dirty="0" smtClean="0">
                          <a:solidFill>
                            <a:srgbClr val="7F7F7F"/>
                          </a:solidFill>
                          <a:latin typeface="Arial"/>
                          <a:ea typeface="+mn-ea"/>
                          <a:cs typeface="Arial"/>
                        </a:rPr>
                        <a:t>4.2%</a:t>
                      </a: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r>
                        <a:rPr lang="en-US" sz="900" kern="1200" baseline="0" dirty="0" smtClean="0">
                          <a:solidFill>
                            <a:srgbClr val="7F7F7F"/>
                          </a:solidFill>
                          <a:latin typeface="Arial"/>
                          <a:ea typeface="+mn-ea"/>
                          <a:cs typeface="Arial"/>
                        </a:rPr>
                        <a:t>6.1%	</a:t>
                      </a: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236496">
                <a:tc>
                  <a:txBody>
                    <a:bodyPr/>
                    <a:lstStyle/>
                    <a:p>
                      <a:r>
                        <a:rPr lang="en-US" sz="900" b="1" kern="1200" baseline="0" dirty="0" smtClean="0">
                          <a:solidFill>
                            <a:srgbClr val="00234B"/>
                          </a:solidFill>
                          <a:latin typeface="Arial"/>
                          <a:ea typeface="+mn-ea"/>
                          <a:cs typeface="Arial"/>
                        </a:rPr>
                        <a:t>March 2013</a:t>
                      </a: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solidFill>
                  </a:tcPr>
                </a:tc>
                <a:tc>
                  <a:txBody>
                    <a:bodyPr/>
                    <a:lstStyle/>
                    <a:p>
                      <a:pPr algn="ctr"/>
                      <a:r>
                        <a:rPr lang="en-US" sz="900" kern="1200" baseline="0" dirty="0" smtClean="0">
                          <a:solidFill>
                            <a:srgbClr val="7F7F7F"/>
                          </a:solidFill>
                          <a:latin typeface="Arial"/>
                          <a:ea typeface="+mn-ea"/>
                          <a:cs typeface="Arial"/>
                        </a:rPr>
                        <a:t>2.7%</a:t>
                      </a:r>
                      <a:endParaRPr lang="en-US" sz="900" b="0" baseline="0" dirty="0">
                        <a:solidFill>
                          <a:srgbClr val="7F7F7F"/>
                        </a:solidFill>
                        <a:latin typeface="Arial"/>
                        <a:cs typeface="Arial"/>
                      </a:endParaRP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solidFill>
                  </a:tcPr>
                </a:tc>
                <a:tc>
                  <a:txBody>
                    <a:bodyPr/>
                    <a:lstStyle/>
                    <a:p>
                      <a:pPr algn="ctr"/>
                      <a:r>
                        <a:rPr lang="en-US" sz="900" kern="1200" baseline="0" dirty="0" smtClean="0">
                          <a:solidFill>
                            <a:srgbClr val="7F7F7F"/>
                          </a:solidFill>
                          <a:latin typeface="Arial"/>
                          <a:ea typeface="+mn-ea"/>
                          <a:cs typeface="Arial"/>
                        </a:rPr>
                        <a:t>3.5%	</a:t>
                      </a: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solidFill>
                  </a:tcPr>
                </a:tc>
                <a:tc>
                  <a:txBody>
                    <a:bodyPr/>
                    <a:lstStyle/>
                    <a:p>
                      <a:pPr algn="ctr"/>
                      <a:r>
                        <a:rPr lang="en-US" sz="900" kern="1200" baseline="0" dirty="0" smtClean="0">
                          <a:solidFill>
                            <a:srgbClr val="7F7F7F"/>
                          </a:solidFill>
                          <a:latin typeface="Arial"/>
                          <a:ea typeface="+mn-ea"/>
                          <a:cs typeface="Arial"/>
                        </a:rPr>
                        <a:t>6.4%	</a:t>
                      </a: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solidFill>
                  </a:tcPr>
                </a:tc>
              </a:tr>
              <a:tr h="236496">
                <a:tc>
                  <a:txBody>
                    <a:bodyPr/>
                    <a:lstStyle/>
                    <a:p>
                      <a:r>
                        <a:rPr lang="en-US" sz="900" b="1" kern="1200" baseline="0" dirty="0" smtClean="0">
                          <a:solidFill>
                            <a:srgbClr val="00234B"/>
                          </a:solidFill>
                          <a:latin typeface="Arial"/>
                          <a:ea typeface="+mn-ea"/>
                          <a:cs typeface="Arial"/>
                        </a:rPr>
                        <a:t>March 2014</a:t>
                      </a: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kern="1200" baseline="0" dirty="0" smtClean="0">
                          <a:solidFill>
                            <a:srgbClr val="7F7F7F"/>
                          </a:solidFill>
                          <a:latin typeface="Arial"/>
                          <a:ea typeface="+mn-ea"/>
                          <a:cs typeface="Arial"/>
                        </a:rPr>
                        <a:t>3.7%</a:t>
                      </a: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r>
                        <a:rPr lang="en-US" sz="900" kern="1200" baseline="0" dirty="0" smtClean="0">
                          <a:solidFill>
                            <a:srgbClr val="7F7F7F"/>
                          </a:solidFill>
                          <a:latin typeface="Arial"/>
                          <a:ea typeface="+mn-ea"/>
                          <a:cs typeface="Arial"/>
                        </a:rPr>
                        <a:t>4.0%</a:t>
                      </a: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r>
                        <a:rPr lang="en-US" sz="900" kern="1200" baseline="0" dirty="0" smtClean="0">
                          <a:solidFill>
                            <a:srgbClr val="7F7F7F"/>
                          </a:solidFill>
                          <a:latin typeface="Arial"/>
                          <a:ea typeface="+mn-ea"/>
                          <a:cs typeface="Arial"/>
                        </a:rPr>
                        <a:t>7.4%	</a:t>
                      </a: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236496">
                <a:tc>
                  <a:txBody>
                    <a:bodyPr/>
                    <a:lstStyle/>
                    <a:p>
                      <a:r>
                        <a:rPr lang="en-US" sz="900" b="1" kern="1200" baseline="0" dirty="0" smtClean="0">
                          <a:solidFill>
                            <a:srgbClr val="00234B"/>
                          </a:solidFill>
                          <a:latin typeface="Arial"/>
                          <a:ea typeface="+mn-ea"/>
                          <a:cs typeface="Arial"/>
                        </a:rPr>
                        <a:t>March 2015 (</a:t>
                      </a:r>
                      <a:r>
                        <a:rPr lang="en-US" sz="900" b="1" kern="1200" baseline="0" dirty="0" err="1" smtClean="0">
                          <a:solidFill>
                            <a:srgbClr val="00234B"/>
                          </a:solidFill>
                          <a:latin typeface="Arial"/>
                          <a:ea typeface="+mn-ea"/>
                          <a:cs typeface="Arial"/>
                        </a:rPr>
                        <a:t>f</a:t>
                      </a:r>
                      <a:r>
                        <a:rPr lang="en-US" sz="900" b="1" kern="1200" baseline="0" dirty="0" smtClean="0">
                          <a:solidFill>
                            <a:srgbClr val="00234B"/>
                          </a:solidFill>
                          <a:latin typeface="Arial"/>
                          <a:ea typeface="+mn-ea"/>
                          <a:cs typeface="Arial"/>
                        </a:rPr>
                        <a:t>)</a:t>
                      </a: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CDEBF0"/>
                    </a:solidFill>
                  </a:tcPr>
                </a:tc>
                <a:tc>
                  <a:txBody>
                    <a:bodyPr/>
                    <a:lstStyle/>
                    <a:p>
                      <a:pPr algn="ctr" rtl="0"/>
                      <a:r>
                        <a:rPr lang="en-US" sz="900" kern="1200" baseline="0" dirty="0" smtClean="0">
                          <a:solidFill>
                            <a:srgbClr val="7F7F7F"/>
                          </a:solidFill>
                          <a:latin typeface="Arial"/>
                          <a:ea typeface="+mn-ea"/>
                          <a:cs typeface="Arial"/>
                        </a:rPr>
                        <a:t>3.8%</a:t>
                      </a: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CDEBF0"/>
                    </a:solidFill>
                  </a:tcPr>
                </a:tc>
                <a:tc>
                  <a:txBody>
                    <a:bodyPr/>
                    <a:lstStyle/>
                    <a:p>
                      <a:pPr algn="ctr"/>
                      <a:r>
                        <a:rPr lang="en-US" sz="900" kern="1200" baseline="0" dirty="0" smtClean="0">
                          <a:solidFill>
                            <a:srgbClr val="7F7F7F"/>
                          </a:solidFill>
                          <a:latin typeface="Arial"/>
                          <a:ea typeface="+mn-ea"/>
                          <a:cs typeface="Arial"/>
                        </a:rPr>
                        <a:t>4.4%</a:t>
                      </a: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CDEBF0"/>
                    </a:solidFill>
                  </a:tcPr>
                </a:tc>
                <a:tc>
                  <a:txBody>
                    <a:bodyPr/>
                    <a:lstStyle/>
                    <a:p>
                      <a:pPr algn="ctr"/>
                      <a:r>
                        <a:rPr lang="en-US" sz="900" kern="1200" baseline="0" dirty="0" smtClean="0">
                          <a:solidFill>
                            <a:srgbClr val="7F7F7F"/>
                          </a:solidFill>
                          <a:latin typeface="Arial"/>
                          <a:ea typeface="+mn-ea"/>
                          <a:cs typeface="Arial"/>
                        </a:rPr>
                        <a:t>7.6%	</a:t>
                      </a: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CDEBF0"/>
                    </a:solidFill>
                  </a:tcPr>
                </a:tc>
              </a:tr>
            </a:tbl>
          </a:graphicData>
        </a:graphic>
      </p:graphicFrame>
      <p:sp>
        <p:nvSpPr>
          <p:cNvPr id="4" name="Rectangle 3"/>
          <p:cNvSpPr/>
          <p:nvPr/>
        </p:nvSpPr>
        <p:spPr>
          <a:xfrm>
            <a:off x="5585600" y="4345780"/>
            <a:ext cx="707189" cy="215444"/>
          </a:xfrm>
          <a:prstGeom prst="rect">
            <a:avLst/>
          </a:prstGeom>
        </p:spPr>
        <p:txBody>
          <a:bodyPr wrap="square" lIns="0" tIns="0" rIns="0" bIns="0">
            <a:spAutoFit/>
          </a:bodyPr>
          <a:lstStyle/>
          <a:p>
            <a:pPr algn="r"/>
            <a:r>
              <a:rPr lang="en-US" sz="700" i="1" dirty="0">
                <a:solidFill>
                  <a:srgbClr val="7F7F7F"/>
                </a:solidFill>
                <a:latin typeface="Arial"/>
                <a:cs typeface="Arial"/>
              </a:rPr>
              <a:t>Source: </a:t>
            </a:r>
            <a:r>
              <a:rPr lang="en-US" sz="700" i="1" dirty="0" err="1">
                <a:solidFill>
                  <a:srgbClr val="7F7F7F"/>
                </a:solidFill>
                <a:latin typeface="Arial"/>
                <a:cs typeface="Arial"/>
              </a:rPr>
              <a:t>nzier</a:t>
            </a:r>
            <a:endParaRPr lang="en-US" sz="700" i="1" dirty="0">
              <a:solidFill>
                <a:srgbClr val="7F7F7F"/>
              </a:solidFill>
              <a:latin typeface="Arial"/>
              <a:cs typeface="Arial"/>
            </a:endParaRPr>
          </a:p>
          <a:p>
            <a:pPr algn="r"/>
            <a:endParaRPr lang="en-US" sz="700" i="1" dirty="0">
              <a:solidFill>
                <a:srgbClr val="7F7F7F"/>
              </a:solidFill>
              <a:latin typeface="Arial"/>
              <a:cs typeface="Arial"/>
            </a:endParaRPr>
          </a:p>
        </p:txBody>
      </p:sp>
      <p:pic>
        <p:nvPicPr>
          <p:cNvPr id="5" name="Picture 4"/>
          <p:cNvPicPr>
            <a:picLocks noChangeAspect="1"/>
          </p:cNvPicPr>
          <p:nvPr/>
        </p:nvPicPr>
        <p:blipFill>
          <a:blip r:embed="rId2"/>
          <a:stretch>
            <a:fillRect/>
          </a:stretch>
        </p:blipFill>
        <p:spPr>
          <a:xfrm>
            <a:off x="7354975" y="2422658"/>
            <a:ext cx="1791104" cy="1358769"/>
          </a:xfrm>
          <a:prstGeom prst="rect">
            <a:avLst/>
          </a:prstGeom>
        </p:spPr>
      </p:pic>
      <p:pic>
        <p:nvPicPr>
          <p:cNvPr id="6" name="Picture 5"/>
          <p:cNvPicPr>
            <a:picLocks noChangeAspect="1"/>
          </p:cNvPicPr>
          <p:nvPr/>
        </p:nvPicPr>
        <p:blipFill>
          <a:blip r:embed="rId3"/>
          <a:stretch>
            <a:fillRect/>
          </a:stretch>
        </p:blipFill>
        <p:spPr>
          <a:xfrm>
            <a:off x="7106732" y="4525646"/>
            <a:ext cx="2583719" cy="1389650"/>
          </a:xfrm>
          <a:prstGeom prst="rect">
            <a:avLst/>
          </a:prstGeom>
        </p:spPr>
      </p:pic>
      <p:sp>
        <p:nvSpPr>
          <p:cNvPr id="7" name="TextBox 6"/>
          <p:cNvSpPr txBox="1"/>
          <p:nvPr/>
        </p:nvSpPr>
        <p:spPr>
          <a:xfrm>
            <a:off x="915397" y="4559859"/>
            <a:ext cx="4933834" cy="815608"/>
          </a:xfrm>
          <a:prstGeom prst="rect">
            <a:avLst/>
          </a:prstGeom>
          <a:noFill/>
        </p:spPr>
        <p:txBody>
          <a:bodyPr wrap="square" lIns="0" tIns="0" rIns="0" bIns="0" rtlCol="0">
            <a:spAutoFit/>
          </a:bodyPr>
          <a:lstStyle/>
          <a:p>
            <a:pPr>
              <a:spcAft>
                <a:spcPts val="600"/>
              </a:spcAft>
            </a:pPr>
            <a:r>
              <a:rPr lang="en-US" dirty="0">
                <a:solidFill>
                  <a:srgbClr val="00234B"/>
                </a:solidFill>
                <a:latin typeface="Arial"/>
                <a:cs typeface="Arial"/>
              </a:rPr>
              <a:t>Vacancy Rates</a:t>
            </a:r>
            <a:endParaRPr lang="en-US" dirty="0" smtClean="0">
              <a:solidFill>
                <a:srgbClr val="00234B"/>
              </a:solidFill>
              <a:latin typeface="Arial"/>
              <a:cs typeface="Arial"/>
            </a:endParaRPr>
          </a:p>
          <a:p>
            <a:pPr>
              <a:spcAft>
                <a:spcPts val="600"/>
              </a:spcAft>
            </a:pPr>
            <a:r>
              <a:rPr lang="en-US" sz="900" dirty="0">
                <a:solidFill>
                  <a:schemeClr val="tx1">
                    <a:lumMod val="65000"/>
                    <a:lumOff val="35000"/>
                  </a:schemeClr>
                </a:solidFill>
                <a:latin typeface="Arial"/>
                <a:cs typeface="Arial"/>
              </a:rPr>
              <a:t>Vacancy rates across all industrial, retail and office sectors have peaked. In some </a:t>
            </a:r>
            <a:r>
              <a:rPr lang="en-US" sz="900" dirty="0" err="1">
                <a:solidFill>
                  <a:schemeClr val="tx1">
                    <a:lumMod val="65000"/>
                    <a:lumOff val="35000"/>
                  </a:schemeClr>
                </a:solidFill>
                <a:latin typeface="Arial"/>
                <a:cs typeface="Arial"/>
              </a:rPr>
              <a:t>centres</a:t>
            </a:r>
            <a:r>
              <a:rPr lang="en-US" sz="900" dirty="0">
                <a:solidFill>
                  <a:schemeClr val="tx1">
                    <a:lumMod val="65000"/>
                    <a:lumOff val="35000"/>
                  </a:schemeClr>
                </a:solidFill>
                <a:latin typeface="Arial"/>
                <a:cs typeface="Arial"/>
              </a:rPr>
              <a:t> vacancy levels have started to decrease. This improved outlook reflects tenant growth, particularly in Auckland, and a limited amount of new construction.</a:t>
            </a:r>
          </a:p>
        </p:txBody>
      </p:sp>
      <p:graphicFrame>
        <p:nvGraphicFramePr>
          <p:cNvPr id="8" name="Table 7"/>
          <p:cNvGraphicFramePr>
            <a:graphicFrameLocks noGrp="1"/>
          </p:cNvGraphicFramePr>
          <p:nvPr/>
        </p:nvGraphicFramePr>
        <p:xfrm>
          <a:off x="915864" y="5484642"/>
          <a:ext cx="5376925" cy="932498"/>
        </p:xfrm>
        <a:graphic>
          <a:graphicData uri="http://schemas.openxmlformats.org/drawingml/2006/table">
            <a:tbl>
              <a:tblPr>
                <a:tableStyleId>{5C22544A-7EE6-4342-B048-85BDC9FD1C3A}</a:tableStyleId>
              </a:tblPr>
              <a:tblGrid>
                <a:gridCol w="1100357"/>
                <a:gridCol w="1243188"/>
                <a:gridCol w="1284628"/>
                <a:gridCol w="1748752"/>
              </a:tblGrid>
              <a:tr h="276310">
                <a:tc gridSpan="4">
                  <a:txBody>
                    <a:bodyPr/>
                    <a:lstStyle/>
                    <a:p>
                      <a:pPr rtl="0"/>
                      <a:r>
                        <a:rPr lang="en-US" sz="1200" b="1" kern="1200" baseline="0" dirty="0" smtClean="0">
                          <a:solidFill>
                            <a:schemeClr val="bg1"/>
                          </a:solidFill>
                          <a:latin typeface="Arial"/>
                          <a:ea typeface="+mn-ea"/>
                          <a:cs typeface="Arial"/>
                        </a:rPr>
                        <a:t>Vacancy Trend</a:t>
                      </a: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4EC5D8"/>
                    </a:solidFill>
                  </a:tcPr>
                </a:tc>
                <a:tc hMerge="1">
                  <a:txBody>
                    <a:bodyPr/>
                    <a:lstStyle/>
                    <a:p>
                      <a:endParaRPr lang="en-US" sz="900" dirty="0"/>
                    </a:p>
                  </a:txBody>
                  <a:tcPr/>
                </a:tc>
                <a:tc hMerge="1">
                  <a:txBody>
                    <a:bodyPr/>
                    <a:lstStyle/>
                    <a:p>
                      <a:endParaRPr lang="en-US" sz="900" dirty="0"/>
                    </a:p>
                  </a:txBody>
                  <a:tcPr/>
                </a:tc>
                <a:tc hMerge="1">
                  <a:txBody>
                    <a:bodyPr/>
                    <a:lstStyle/>
                    <a:p>
                      <a:endParaRPr lang="en-US" sz="900" dirty="0"/>
                    </a:p>
                  </a:txBody>
                  <a:tcPr/>
                </a:tc>
              </a:tr>
              <a:tr h="228600">
                <a:tc>
                  <a:txBody>
                    <a:bodyPr/>
                    <a:lstStyle/>
                    <a:p>
                      <a:endParaRPr lang="en-US" sz="900" b="1" kern="1200" baseline="0" dirty="0" smtClean="0">
                        <a:solidFill>
                          <a:srgbClr val="00234B"/>
                        </a:solidFill>
                        <a:latin typeface="Arial"/>
                        <a:ea typeface="+mn-ea"/>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CDEBF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1" kern="1200" baseline="0" dirty="0" smtClean="0">
                          <a:solidFill>
                            <a:srgbClr val="00234B"/>
                          </a:solidFill>
                          <a:latin typeface="Arial"/>
                          <a:ea typeface="+mn-ea"/>
                          <a:cs typeface="Arial"/>
                        </a:rPr>
                        <a:t>Office</a:t>
                      </a:r>
                      <a:endParaRPr lang="en-US" sz="900" b="1" baseline="0" dirty="0">
                        <a:solidFill>
                          <a:srgbClr val="00234B"/>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CDEBF0"/>
                    </a:solidFill>
                  </a:tcPr>
                </a:tc>
                <a:tc>
                  <a:txBody>
                    <a:bodyPr/>
                    <a:lstStyle/>
                    <a:p>
                      <a:pPr algn="ctr"/>
                      <a:r>
                        <a:rPr lang="en-US" sz="900" b="1" kern="1200" baseline="0" dirty="0" smtClean="0">
                          <a:solidFill>
                            <a:srgbClr val="00234B"/>
                          </a:solidFill>
                          <a:latin typeface="Arial"/>
                          <a:ea typeface="+mn-ea"/>
                          <a:cs typeface="Arial"/>
                        </a:rPr>
                        <a:t>Industrial</a:t>
                      </a:r>
                      <a:endParaRPr lang="en-US" sz="900" b="1" baseline="0" dirty="0">
                        <a:solidFill>
                          <a:srgbClr val="00234B"/>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CDEBF0"/>
                    </a:solidFill>
                  </a:tcPr>
                </a:tc>
                <a:tc>
                  <a:txBody>
                    <a:bodyPr/>
                    <a:lstStyle/>
                    <a:p>
                      <a:pPr algn="ctr"/>
                      <a:r>
                        <a:rPr lang="en-US" sz="900" b="1" kern="1200" baseline="0" dirty="0" smtClean="0">
                          <a:solidFill>
                            <a:srgbClr val="00234B"/>
                          </a:solidFill>
                          <a:latin typeface="Arial"/>
                          <a:ea typeface="+mn-ea"/>
                          <a:cs typeface="Arial"/>
                        </a:rPr>
                        <a:t>Retail</a:t>
                      </a:r>
                      <a:endParaRPr lang="en-US" sz="900" b="1" baseline="0" dirty="0">
                        <a:solidFill>
                          <a:srgbClr val="00234B"/>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CDEBF0"/>
                    </a:solidFill>
                  </a:tcPr>
                </a:tc>
              </a:tr>
              <a:tr h="213794">
                <a:tc>
                  <a:txBody>
                    <a:bodyPr/>
                    <a:lstStyle/>
                    <a:p>
                      <a:r>
                        <a:rPr lang="en-US" sz="900" b="1" kern="1200" baseline="0" dirty="0" smtClean="0">
                          <a:solidFill>
                            <a:srgbClr val="00234B"/>
                          </a:solidFill>
                          <a:latin typeface="Arial"/>
                          <a:ea typeface="+mn-ea"/>
                          <a:cs typeface="Arial"/>
                        </a:rPr>
                        <a:t>Auckland</a:t>
                      </a: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endParaRPr lang="en-US" sz="900" b="0" baseline="0" dirty="0">
                        <a:latin typeface="Arial"/>
                        <a:cs typeface="Arial"/>
                      </a:endParaRP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endParaRPr lang="en-US" sz="900" b="0" baseline="0" dirty="0">
                        <a:latin typeface="Arial"/>
                        <a:cs typeface="Arial"/>
                      </a:endParaRP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endParaRPr lang="en-US" sz="900" b="0" baseline="0" dirty="0">
                        <a:latin typeface="Arial"/>
                        <a:cs typeface="Arial"/>
                      </a:endParaRP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213794">
                <a:tc>
                  <a:txBody>
                    <a:bodyPr/>
                    <a:lstStyle/>
                    <a:p>
                      <a:r>
                        <a:rPr lang="en-US" sz="900" b="1" kern="1200" baseline="0" dirty="0" smtClean="0">
                          <a:solidFill>
                            <a:srgbClr val="00234B"/>
                          </a:solidFill>
                          <a:latin typeface="Arial"/>
                          <a:ea typeface="+mn-ea"/>
                          <a:cs typeface="Arial"/>
                        </a:rPr>
                        <a:t>Wellington</a:t>
                      </a: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endParaRPr lang="en-US" sz="900" b="0" baseline="0" dirty="0">
                        <a:latin typeface="Arial"/>
                        <a:cs typeface="Arial"/>
                      </a:endParaRP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endParaRPr lang="en-US" sz="900" b="0" baseline="0" dirty="0">
                        <a:latin typeface="Arial"/>
                        <a:cs typeface="Arial"/>
                      </a:endParaRP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pPr algn="ctr"/>
                      <a:endParaRPr lang="en-US" sz="900" b="0" baseline="0" dirty="0">
                        <a:latin typeface="Arial"/>
                        <a:cs typeface="Arial"/>
                      </a:endParaRPr>
                    </a:p>
                  </a:txBody>
                  <a:tcPr marT="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bl>
          </a:graphicData>
        </a:graphic>
      </p:graphicFrame>
      <p:sp>
        <p:nvSpPr>
          <p:cNvPr id="9" name="Rectangle 8"/>
          <p:cNvSpPr/>
          <p:nvPr/>
        </p:nvSpPr>
        <p:spPr>
          <a:xfrm>
            <a:off x="4847849" y="6495572"/>
            <a:ext cx="1444940" cy="215444"/>
          </a:xfrm>
          <a:prstGeom prst="rect">
            <a:avLst/>
          </a:prstGeom>
        </p:spPr>
        <p:txBody>
          <a:bodyPr wrap="square" lIns="0" tIns="0" rIns="0" bIns="0">
            <a:spAutoFit/>
          </a:bodyPr>
          <a:lstStyle/>
          <a:p>
            <a:pPr algn="r"/>
            <a:r>
              <a:rPr lang="en-US" sz="700" i="1" dirty="0">
                <a:solidFill>
                  <a:schemeClr val="bg1">
                    <a:lumMod val="50000"/>
                  </a:schemeClr>
                </a:solidFill>
                <a:latin typeface="Arial"/>
                <a:cs typeface="Arial"/>
              </a:rPr>
              <a:t>Source: </a:t>
            </a:r>
            <a:r>
              <a:rPr lang="en-US" sz="700" i="1" dirty="0" err="1">
                <a:solidFill>
                  <a:schemeClr val="bg1">
                    <a:lumMod val="50000"/>
                  </a:schemeClr>
                </a:solidFill>
                <a:latin typeface="Arial"/>
                <a:cs typeface="Arial"/>
              </a:rPr>
              <a:t>Bayleys</a:t>
            </a:r>
            <a:r>
              <a:rPr lang="en-US" sz="700" i="1" dirty="0">
                <a:solidFill>
                  <a:schemeClr val="bg1">
                    <a:lumMod val="50000"/>
                  </a:schemeClr>
                </a:solidFill>
                <a:latin typeface="Arial"/>
                <a:cs typeface="Arial"/>
              </a:rPr>
              <a:t> Research</a:t>
            </a:r>
          </a:p>
          <a:p>
            <a:pPr algn="r"/>
            <a:endParaRPr lang="en-US" sz="700" i="1" dirty="0">
              <a:solidFill>
                <a:schemeClr val="bg1">
                  <a:lumMod val="50000"/>
                </a:schemeClr>
              </a:solidFill>
              <a:latin typeface="Arial"/>
              <a:cs typeface="Arial"/>
            </a:endParaRPr>
          </a:p>
        </p:txBody>
      </p:sp>
      <p:pic>
        <p:nvPicPr>
          <p:cNvPr id="10" name="Picture 9"/>
          <p:cNvPicPr>
            <a:picLocks noChangeAspect="1"/>
          </p:cNvPicPr>
          <p:nvPr/>
        </p:nvPicPr>
        <p:blipFill>
          <a:blip r:embed="rId4"/>
          <a:stretch>
            <a:fillRect/>
          </a:stretch>
        </p:blipFill>
        <p:spPr>
          <a:xfrm>
            <a:off x="2545900" y="6002208"/>
            <a:ext cx="152400" cy="190500"/>
          </a:xfrm>
          <a:prstGeom prst="rect">
            <a:avLst/>
          </a:prstGeom>
        </p:spPr>
      </p:pic>
      <p:pic>
        <p:nvPicPr>
          <p:cNvPr id="11" name="Picture 10"/>
          <p:cNvPicPr>
            <a:picLocks noChangeAspect="1"/>
          </p:cNvPicPr>
          <p:nvPr/>
        </p:nvPicPr>
        <p:blipFill>
          <a:blip r:embed="rId4"/>
          <a:stretch>
            <a:fillRect/>
          </a:stretch>
        </p:blipFill>
        <p:spPr>
          <a:xfrm>
            <a:off x="3799667" y="6002208"/>
            <a:ext cx="152400" cy="190500"/>
          </a:xfrm>
          <a:prstGeom prst="rect">
            <a:avLst/>
          </a:prstGeom>
        </p:spPr>
      </p:pic>
      <p:pic>
        <p:nvPicPr>
          <p:cNvPr id="12" name="Picture 11"/>
          <p:cNvPicPr>
            <a:picLocks noChangeAspect="1"/>
          </p:cNvPicPr>
          <p:nvPr/>
        </p:nvPicPr>
        <p:blipFill>
          <a:blip r:embed="rId4"/>
          <a:stretch>
            <a:fillRect/>
          </a:stretch>
        </p:blipFill>
        <p:spPr>
          <a:xfrm>
            <a:off x="5322970" y="6002208"/>
            <a:ext cx="152400" cy="190500"/>
          </a:xfrm>
          <a:prstGeom prst="rect">
            <a:avLst/>
          </a:prstGeom>
        </p:spPr>
      </p:pic>
      <p:pic>
        <p:nvPicPr>
          <p:cNvPr id="13" name="Picture 12"/>
          <p:cNvPicPr>
            <a:picLocks noChangeAspect="1"/>
          </p:cNvPicPr>
          <p:nvPr/>
        </p:nvPicPr>
        <p:blipFill>
          <a:blip r:embed="rId4"/>
          <a:stretch>
            <a:fillRect/>
          </a:stretch>
        </p:blipFill>
        <p:spPr>
          <a:xfrm rot="16200000">
            <a:off x="2545901" y="6217835"/>
            <a:ext cx="152399" cy="190499"/>
          </a:xfrm>
          <a:prstGeom prst="rect">
            <a:avLst/>
          </a:prstGeom>
        </p:spPr>
      </p:pic>
      <p:pic>
        <p:nvPicPr>
          <p:cNvPr id="14" name="Picture 13"/>
          <p:cNvPicPr>
            <a:picLocks noChangeAspect="1"/>
          </p:cNvPicPr>
          <p:nvPr/>
        </p:nvPicPr>
        <p:blipFill>
          <a:blip r:embed="rId4"/>
          <a:stretch>
            <a:fillRect/>
          </a:stretch>
        </p:blipFill>
        <p:spPr>
          <a:xfrm>
            <a:off x="3799667" y="6217834"/>
            <a:ext cx="152400" cy="190500"/>
          </a:xfrm>
          <a:prstGeom prst="rect">
            <a:avLst/>
          </a:prstGeom>
        </p:spPr>
      </p:pic>
      <p:pic>
        <p:nvPicPr>
          <p:cNvPr id="15" name="Picture 14"/>
          <p:cNvPicPr>
            <a:picLocks noChangeAspect="1"/>
          </p:cNvPicPr>
          <p:nvPr/>
        </p:nvPicPr>
        <p:blipFill>
          <a:blip r:embed="rId4"/>
          <a:stretch>
            <a:fillRect/>
          </a:stretch>
        </p:blipFill>
        <p:spPr>
          <a:xfrm>
            <a:off x="5322970" y="6217834"/>
            <a:ext cx="152400" cy="1905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iStock_000026763134 SML.jpg"/>
          <p:cNvPicPr>
            <a:picLocks noChangeAspect="1"/>
          </p:cNvPicPr>
          <p:nvPr/>
        </p:nvPicPr>
        <p:blipFill>
          <a:blip r:embed="rId2"/>
          <a:srcRect b="4674"/>
          <a:stretch>
            <a:fillRect/>
          </a:stretch>
        </p:blipFill>
        <p:spPr>
          <a:xfrm>
            <a:off x="252002" y="705014"/>
            <a:ext cx="10144552" cy="6445143"/>
          </a:xfrm>
          <a:prstGeom prst="rect">
            <a:avLst/>
          </a:prstGeom>
        </p:spPr>
      </p:pic>
      <p:sp>
        <p:nvSpPr>
          <p:cNvPr id="3" name="Rectangle 2"/>
          <p:cNvSpPr/>
          <p:nvPr/>
        </p:nvSpPr>
        <p:spPr>
          <a:xfrm>
            <a:off x="1197213" y="452489"/>
            <a:ext cx="9199342" cy="721165"/>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431893" tIns="45709" rIns="91417" bIns="45709" rtlCol="0" anchor="ctr"/>
          <a:lstStyle/>
          <a:p>
            <a:r>
              <a:rPr lang="en-US" sz="2400" b="1" dirty="0">
                <a:solidFill>
                  <a:srgbClr val="4EC5D8"/>
                </a:solidFill>
                <a:latin typeface="Arial"/>
                <a:cs typeface="Arial"/>
              </a:rPr>
              <a:t>SWOT &amp; Value Analysis</a:t>
            </a:r>
          </a:p>
        </p:txBody>
      </p:sp>
      <p:sp>
        <p:nvSpPr>
          <p:cNvPr id="4" name="Rectangle 3"/>
          <p:cNvSpPr/>
          <p:nvPr/>
        </p:nvSpPr>
        <p:spPr>
          <a:xfrm>
            <a:off x="252000" y="252001"/>
            <a:ext cx="9655588" cy="200488"/>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5" name="Rectangle 4"/>
          <p:cNvSpPr/>
          <p:nvPr/>
        </p:nvSpPr>
        <p:spPr>
          <a:xfrm>
            <a:off x="252002" y="7150157"/>
            <a:ext cx="10144552" cy="200488"/>
          </a:xfrm>
          <a:prstGeom prst="rect">
            <a:avLst/>
          </a:prstGeom>
          <a:solidFill>
            <a:srgbClr val="47B1BC"/>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6" name="Rectangle 5"/>
          <p:cNvSpPr/>
          <p:nvPr/>
        </p:nvSpPr>
        <p:spPr>
          <a:xfrm>
            <a:off x="252000" y="383744"/>
            <a:ext cx="1166046" cy="1235835"/>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pic>
        <p:nvPicPr>
          <p:cNvPr id="7" name="Picture 6"/>
          <p:cNvPicPr>
            <a:picLocks noChangeAspect="1"/>
          </p:cNvPicPr>
          <p:nvPr/>
        </p:nvPicPr>
        <p:blipFill>
          <a:blip r:embed="rId3"/>
          <a:stretch>
            <a:fillRect/>
          </a:stretch>
        </p:blipFill>
        <p:spPr>
          <a:xfrm>
            <a:off x="9250731" y="6770959"/>
            <a:ext cx="949343" cy="240878"/>
          </a:xfrm>
          <a:prstGeom prst="rect">
            <a:avLst/>
          </a:prstGeom>
        </p:spPr>
      </p:pic>
      <p:pic>
        <p:nvPicPr>
          <p:cNvPr id="9" name="Picture 8"/>
          <p:cNvPicPr>
            <a:picLocks noChangeAspect="1"/>
          </p:cNvPicPr>
          <p:nvPr/>
        </p:nvPicPr>
        <p:blipFill>
          <a:blip r:embed="rId4"/>
          <a:stretch>
            <a:fillRect/>
          </a:stretch>
        </p:blipFill>
        <p:spPr>
          <a:xfrm>
            <a:off x="414676" y="479016"/>
            <a:ext cx="832225" cy="1155867"/>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Box 9"/>
          <p:cNvSpPr txBox="1"/>
          <p:nvPr/>
        </p:nvSpPr>
        <p:spPr>
          <a:xfrm>
            <a:off x="900000" y="1121977"/>
            <a:ext cx="7590509" cy="461665"/>
          </a:xfrm>
          <a:prstGeom prst="rect">
            <a:avLst/>
          </a:prstGeom>
          <a:noFill/>
        </p:spPr>
        <p:txBody>
          <a:bodyPr wrap="square" lIns="0" tIns="0" rIns="0" bIns="0" rtlCol="0">
            <a:spAutoFit/>
          </a:bodyPr>
          <a:lstStyle/>
          <a:p>
            <a:r>
              <a:rPr lang="en-US" sz="3000" b="1" spc="-100" dirty="0">
                <a:solidFill>
                  <a:srgbClr val="00234B"/>
                </a:solidFill>
                <a:latin typeface="Arial"/>
                <a:cs typeface="Arial"/>
              </a:rPr>
              <a:t>SWOT &amp; Value Assessment</a:t>
            </a:r>
          </a:p>
        </p:txBody>
      </p:sp>
      <p:sp>
        <p:nvSpPr>
          <p:cNvPr id="11" name="TextBox 10"/>
          <p:cNvSpPr txBox="1"/>
          <p:nvPr/>
        </p:nvSpPr>
        <p:spPr>
          <a:xfrm>
            <a:off x="900000" y="1667282"/>
            <a:ext cx="9061356" cy="600164"/>
          </a:xfrm>
          <a:prstGeom prst="rect">
            <a:avLst/>
          </a:prstGeom>
          <a:noFill/>
        </p:spPr>
        <p:txBody>
          <a:bodyPr wrap="square" lIns="0" tIns="0" rIns="0" bIns="0" rtlCol="0">
            <a:spAutoFit/>
          </a:bodyPr>
          <a:lstStyle/>
          <a:p>
            <a:r>
              <a:rPr lang="en-US" sz="1300" kern="0" spc="-30" dirty="0">
                <a:solidFill>
                  <a:srgbClr val="4EC5D8"/>
                </a:solidFill>
                <a:latin typeface="Arial"/>
                <a:cs typeface="Arial"/>
              </a:rPr>
              <a:t>Providing a value assessment is a very subjective exercise. In context of what is currently happening in the market we have identified the following strengths, weaknesses, opportunities and threats as contributing factors to consider in achieving the best possible result for the sale of &lt;insert property address&gt;.</a:t>
            </a:r>
          </a:p>
        </p:txBody>
      </p:sp>
      <p:sp>
        <p:nvSpPr>
          <p:cNvPr id="9" name="Rectangle 8"/>
          <p:cNvSpPr/>
          <p:nvPr/>
        </p:nvSpPr>
        <p:spPr>
          <a:xfrm>
            <a:off x="911873" y="2349195"/>
            <a:ext cx="4468204" cy="2014516"/>
          </a:xfrm>
          <a:prstGeom prst="rect">
            <a:avLst/>
          </a:prstGeom>
          <a:solidFill>
            <a:srgbClr val="CDEBF0"/>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12" name="Rectangle 11"/>
          <p:cNvSpPr/>
          <p:nvPr/>
        </p:nvSpPr>
        <p:spPr>
          <a:xfrm>
            <a:off x="1018819" y="2380955"/>
            <a:ext cx="1532154" cy="323165"/>
          </a:xfrm>
          <a:prstGeom prst="rect">
            <a:avLst/>
          </a:prstGeom>
        </p:spPr>
        <p:txBody>
          <a:bodyPr wrap="square" lIns="0" tIns="0" rIns="0" bIns="0">
            <a:spAutoFit/>
          </a:bodyPr>
          <a:lstStyle/>
          <a:p>
            <a:r>
              <a:rPr lang="en-US" b="1" dirty="0">
                <a:solidFill>
                  <a:srgbClr val="00234B"/>
                </a:solidFill>
                <a:latin typeface="Arial"/>
                <a:cs typeface="Arial"/>
              </a:rPr>
              <a:t>Strengths</a:t>
            </a:r>
          </a:p>
        </p:txBody>
      </p:sp>
      <p:sp>
        <p:nvSpPr>
          <p:cNvPr id="13" name="Rectangle 12"/>
          <p:cNvSpPr/>
          <p:nvPr/>
        </p:nvSpPr>
        <p:spPr>
          <a:xfrm>
            <a:off x="5491227" y="2349195"/>
            <a:ext cx="4509116" cy="2014516"/>
          </a:xfrm>
          <a:prstGeom prst="rect">
            <a:avLst/>
          </a:prstGeom>
          <a:solidFill>
            <a:srgbClr val="CDEBF0"/>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14" name="Rectangle 13"/>
          <p:cNvSpPr/>
          <p:nvPr/>
        </p:nvSpPr>
        <p:spPr>
          <a:xfrm>
            <a:off x="6347613" y="2380955"/>
            <a:ext cx="1965127" cy="323165"/>
          </a:xfrm>
          <a:prstGeom prst="rect">
            <a:avLst/>
          </a:prstGeom>
        </p:spPr>
        <p:txBody>
          <a:bodyPr wrap="square" lIns="0" tIns="0" rIns="0" bIns="0">
            <a:spAutoFit/>
          </a:bodyPr>
          <a:lstStyle/>
          <a:p>
            <a:r>
              <a:rPr lang="en-US" b="1" dirty="0" smtClean="0">
                <a:solidFill>
                  <a:srgbClr val="00234B"/>
                </a:solidFill>
                <a:latin typeface="Arial"/>
                <a:cs typeface="Arial"/>
              </a:rPr>
              <a:t>Weaknesses</a:t>
            </a:r>
            <a:endParaRPr lang="en-US" b="1" dirty="0">
              <a:solidFill>
                <a:srgbClr val="00234B"/>
              </a:solidFill>
              <a:latin typeface="Arial"/>
              <a:cs typeface="Arial"/>
            </a:endParaRPr>
          </a:p>
        </p:txBody>
      </p:sp>
      <p:sp>
        <p:nvSpPr>
          <p:cNvPr id="15" name="Rectangle 14"/>
          <p:cNvSpPr/>
          <p:nvPr/>
        </p:nvSpPr>
        <p:spPr>
          <a:xfrm>
            <a:off x="6904454" y="2758655"/>
            <a:ext cx="2879715" cy="276999"/>
          </a:xfrm>
          <a:prstGeom prst="rect">
            <a:avLst/>
          </a:prstGeom>
        </p:spPr>
        <p:txBody>
          <a:bodyPr wrap="square" lIns="0" tIns="0" rIns="0" bIns="0">
            <a:spAutoFit/>
          </a:bodyPr>
          <a:lstStyle/>
          <a:p>
            <a:r>
              <a:rPr lang="en-US" sz="900" dirty="0">
                <a:solidFill>
                  <a:schemeClr val="tx1">
                    <a:lumMod val="65000"/>
                    <a:lumOff val="35000"/>
                  </a:schemeClr>
                </a:solidFill>
                <a:latin typeface="Arial"/>
                <a:cs typeface="Arial"/>
              </a:rPr>
              <a:t>Ut </a:t>
            </a:r>
            <a:r>
              <a:rPr lang="en-US" sz="900" dirty="0" err="1">
                <a:solidFill>
                  <a:schemeClr val="tx1">
                    <a:lumMod val="65000"/>
                    <a:lumOff val="35000"/>
                  </a:schemeClr>
                </a:solidFill>
                <a:latin typeface="Arial"/>
                <a:cs typeface="Arial"/>
              </a:rPr>
              <a:t>enim</a:t>
            </a:r>
            <a:r>
              <a:rPr lang="en-US" sz="900" dirty="0">
                <a:solidFill>
                  <a:schemeClr val="tx1">
                    <a:lumMod val="65000"/>
                    <a:lumOff val="35000"/>
                  </a:schemeClr>
                </a:solidFill>
                <a:latin typeface="Arial"/>
                <a:cs typeface="Arial"/>
              </a:rPr>
              <a:t> ad minim </a:t>
            </a:r>
            <a:r>
              <a:rPr lang="en-US" sz="900" dirty="0" err="1">
                <a:solidFill>
                  <a:schemeClr val="tx1">
                    <a:lumMod val="65000"/>
                    <a:lumOff val="35000"/>
                  </a:schemeClr>
                </a:solidFill>
                <a:latin typeface="Arial"/>
                <a:cs typeface="Arial"/>
              </a:rPr>
              <a:t>veniam</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quis</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nostrud</a:t>
            </a:r>
            <a:r>
              <a:rPr lang="en-US" sz="900" dirty="0">
                <a:solidFill>
                  <a:schemeClr val="tx1">
                    <a:lumMod val="65000"/>
                    <a:lumOff val="35000"/>
                  </a:schemeClr>
                </a:solidFill>
                <a:latin typeface="Arial"/>
                <a:cs typeface="Arial"/>
              </a:rPr>
              <a:t> dolor  exercitation </a:t>
            </a:r>
            <a:r>
              <a:rPr lang="en-US" sz="900" dirty="0" err="1">
                <a:solidFill>
                  <a:schemeClr val="tx1">
                    <a:lumMod val="65000"/>
                    <a:lumOff val="35000"/>
                  </a:schemeClr>
                </a:solidFill>
                <a:latin typeface="Arial"/>
                <a:cs typeface="Arial"/>
              </a:rPr>
              <a:t>ullamco</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laboris</a:t>
            </a:r>
            <a:r>
              <a:rPr lang="en-US" sz="900" dirty="0">
                <a:solidFill>
                  <a:schemeClr val="tx1">
                    <a:lumMod val="65000"/>
                    <a:lumOff val="35000"/>
                  </a:schemeClr>
                </a:solidFill>
                <a:latin typeface="Arial"/>
                <a:cs typeface="Arial"/>
              </a:rPr>
              <a:t> ex ea </a:t>
            </a:r>
            <a:r>
              <a:rPr lang="en-US" sz="900" dirty="0" err="1">
                <a:solidFill>
                  <a:schemeClr val="tx1">
                    <a:lumMod val="65000"/>
                    <a:lumOff val="35000"/>
                  </a:schemeClr>
                </a:solidFill>
                <a:latin typeface="Arial"/>
                <a:cs typeface="Arial"/>
              </a:rPr>
              <a:t>commodo</a:t>
            </a:r>
            <a:endParaRPr lang="en-US" sz="900" dirty="0">
              <a:solidFill>
                <a:schemeClr val="tx1">
                  <a:lumMod val="65000"/>
                  <a:lumOff val="35000"/>
                </a:schemeClr>
              </a:solidFill>
              <a:latin typeface="Arial"/>
              <a:cs typeface="Arial"/>
            </a:endParaRPr>
          </a:p>
        </p:txBody>
      </p:sp>
      <p:pic>
        <p:nvPicPr>
          <p:cNvPr id="16" name="Picture 15"/>
          <p:cNvPicPr>
            <a:picLocks noChangeAspect="1"/>
          </p:cNvPicPr>
          <p:nvPr/>
        </p:nvPicPr>
        <p:blipFill>
          <a:blip r:embed="rId2"/>
          <a:stretch>
            <a:fillRect/>
          </a:stretch>
        </p:blipFill>
        <p:spPr>
          <a:xfrm>
            <a:off x="6465283" y="2774930"/>
            <a:ext cx="292286" cy="292286"/>
          </a:xfrm>
          <a:prstGeom prst="rect">
            <a:avLst/>
          </a:prstGeom>
        </p:spPr>
      </p:pic>
      <p:sp>
        <p:nvSpPr>
          <p:cNvPr id="17" name="Rectangle 16"/>
          <p:cNvSpPr/>
          <p:nvPr/>
        </p:nvSpPr>
        <p:spPr>
          <a:xfrm>
            <a:off x="911873" y="4492846"/>
            <a:ext cx="4468204" cy="2014516"/>
          </a:xfrm>
          <a:prstGeom prst="rect">
            <a:avLst/>
          </a:prstGeom>
          <a:solidFill>
            <a:srgbClr val="CDEBF0"/>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18" name="Rectangle 17"/>
          <p:cNvSpPr/>
          <p:nvPr/>
        </p:nvSpPr>
        <p:spPr>
          <a:xfrm>
            <a:off x="1018817" y="4524610"/>
            <a:ext cx="2060826" cy="323165"/>
          </a:xfrm>
          <a:prstGeom prst="rect">
            <a:avLst/>
          </a:prstGeom>
        </p:spPr>
        <p:txBody>
          <a:bodyPr wrap="square" lIns="0" tIns="0" rIns="0" bIns="0">
            <a:spAutoFit/>
          </a:bodyPr>
          <a:lstStyle/>
          <a:p>
            <a:r>
              <a:rPr lang="en-US" b="1" dirty="0" err="1" smtClean="0">
                <a:solidFill>
                  <a:srgbClr val="00234B"/>
                </a:solidFill>
                <a:latin typeface="Arial"/>
                <a:cs typeface="Arial"/>
              </a:rPr>
              <a:t>Opportunites</a:t>
            </a:r>
            <a:endParaRPr lang="en-US" b="1" dirty="0">
              <a:solidFill>
                <a:srgbClr val="00234B"/>
              </a:solidFill>
              <a:latin typeface="Arial"/>
              <a:cs typeface="Arial"/>
            </a:endParaRPr>
          </a:p>
        </p:txBody>
      </p:sp>
      <p:sp>
        <p:nvSpPr>
          <p:cNvPr id="19" name="Rectangle 18"/>
          <p:cNvSpPr/>
          <p:nvPr/>
        </p:nvSpPr>
        <p:spPr>
          <a:xfrm>
            <a:off x="5491227" y="4492846"/>
            <a:ext cx="4509116" cy="2014516"/>
          </a:xfrm>
          <a:prstGeom prst="rect">
            <a:avLst/>
          </a:prstGeom>
          <a:solidFill>
            <a:srgbClr val="CDEBF0"/>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20" name="Rectangle 19"/>
          <p:cNvSpPr/>
          <p:nvPr/>
        </p:nvSpPr>
        <p:spPr>
          <a:xfrm>
            <a:off x="6457346" y="4524610"/>
            <a:ext cx="1185905" cy="323165"/>
          </a:xfrm>
          <a:prstGeom prst="rect">
            <a:avLst/>
          </a:prstGeom>
        </p:spPr>
        <p:txBody>
          <a:bodyPr wrap="square" lIns="0" tIns="0" rIns="0" bIns="0">
            <a:spAutoFit/>
          </a:bodyPr>
          <a:lstStyle/>
          <a:p>
            <a:r>
              <a:rPr lang="en-US" b="1" dirty="0" smtClean="0">
                <a:solidFill>
                  <a:srgbClr val="00234B"/>
                </a:solidFill>
                <a:latin typeface="Arial"/>
                <a:cs typeface="Arial"/>
              </a:rPr>
              <a:t>Threats</a:t>
            </a:r>
            <a:endParaRPr lang="en-US" b="1" dirty="0">
              <a:solidFill>
                <a:srgbClr val="00234B"/>
              </a:solidFill>
              <a:latin typeface="Arial"/>
              <a:cs typeface="Arial"/>
            </a:endParaRPr>
          </a:p>
        </p:txBody>
      </p:sp>
      <p:pic>
        <p:nvPicPr>
          <p:cNvPr id="21" name="Picture 20"/>
          <p:cNvPicPr>
            <a:picLocks noChangeAspect="1"/>
          </p:cNvPicPr>
          <p:nvPr/>
        </p:nvPicPr>
        <p:blipFill>
          <a:blip r:embed="rId3"/>
          <a:stretch>
            <a:fillRect/>
          </a:stretch>
        </p:blipFill>
        <p:spPr>
          <a:xfrm>
            <a:off x="4641903" y="3701360"/>
            <a:ext cx="2115668" cy="1432347"/>
          </a:xfrm>
          <a:prstGeom prst="rect">
            <a:avLst/>
          </a:prstGeom>
        </p:spPr>
      </p:pic>
      <p:sp>
        <p:nvSpPr>
          <p:cNvPr id="22" name="Rectangle 21"/>
          <p:cNvSpPr/>
          <p:nvPr/>
        </p:nvSpPr>
        <p:spPr>
          <a:xfrm>
            <a:off x="6904454" y="3151259"/>
            <a:ext cx="2879715" cy="276999"/>
          </a:xfrm>
          <a:prstGeom prst="rect">
            <a:avLst/>
          </a:prstGeom>
        </p:spPr>
        <p:txBody>
          <a:bodyPr wrap="square" lIns="0" tIns="0" rIns="0" bIns="0">
            <a:spAutoFit/>
          </a:bodyPr>
          <a:lstStyle/>
          <a:p>
            <a:r>
              <a:rPr lang="en-US" sz="900" dirty="0">
                <a:solidFill>
                  <a:schemeClr val="tx1">
                    <a:lumMod val="65000"/>
                    <a:lumOff val="35000"/>
                  </a:schemeClr>
                </a:solidFill>
                <a:latin typeface="Arial"/>
                <a:cs typeface="Arial"/>
              </a:rPr>
              <a:t>Ut </a:t>
            </a:r>
            <a:r>
              <a:rPr lang="en-US" sz="900" dirty="0" err="1">
                <a:solidFill>
                  <a:schemeClr val="tx1">
                    <a:lumMod val="65000"/>
                    <a:lumOff val="35000"/>
                  </a:schemeClr>
                </a:solidFill>
                <a:latin typeface="Arial"/>
                <a:cs typeface="Arial"/>
              </a:rPr>
              <a:t>enim</a:t>
            </a:r>
            <a:r>
              <a:rPr lang="en-US" sz="900" dirty="0">
                <a:solidFill>
                  <a:schemeClr val="tx1">
                    <a:lumMod val="65000"/>
                    <a:lumOff val="35000"/>
                  </a:schemeClr>
                </a:solidFill>
                <a:latin typeface="Arial"/>
                <a:cs typeface="Arial"/>
              </a:rPr>
              <a:t> ad minim </a:t>
            </a:r>
            <a:r>
              <a:rPr lang="en-US" sz="900" dirty="0" err="1">
                <a:solidFill>
                  <a:schemeClr val="tx1">
                    <a:lumMod val="65000"/>
                    <a:lumOff val="35000"/>
                  </a:schemeClr>
                </a:solidFill>
                <a:latin typeface="Arial"/>
                <a:cs typeface="Arial"/>
              </a:rPr>
              <a:t>veniam</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quis</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nostrud</a:t>
            </a:r>
            <a:r>
              <a:rPr lang="en-US" sz="900" dirty="0">
                <a:solidFill>
                  <a:schemeClr val="tx1">
                    <a:lumMod val="65000"/>
                    <a:lumOff val="35000"/>
                  </a:schemeClr>
                </a:solidFill>
                <a:latin typeface="Arial"/>
                <a:cs typeface="Arial"/>
              </a:rPr>
              <a:t> dolor  exercitation </a:t>
            </a:r>
            <a:r>
              <a:rPr lang="en-US" sz="900" dirty="0" err="1">
                <a:solidFill>
                  <a:schemeClr val="tx1">
                    <a:lumMod val="65000"/>
                    <a:lumOff val="35000"/>
                  </a:schemeClr>
                </a:solidFill>
                <a:latin typeface="Arial"/>
                <a:cs typeface="Arial"/>
              </a:rPr>
              <a:t>ullamco</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laboris</a:t>
            </a:r>
            <a:r>
              <a:rPr lang="en-US" sz="900" dirty="0">
                <a:solidFill>
                  <a:schemeClr val="tx1">
                    <a:lumMod val="65000"/>
                    <a:lumOff val="35000"/>
                  </a:schemeClr>
                </a:solidFill>
                <a:latin typeface="Arial"/>
                <a:cs typeface="Arial"/>
              </a:rPr>
              <a:t> ex ea </a:t>
            </a:r>
            <a:r>
              <a:rPr lang="en-US" sz="900" dirty="0" err="1">
                <a:solidFill>
                  <a:schemeClr val="tx1">
                    <a:lumMod val="65000"/>
                    <a:lumOff val="35000"/>
                  </a:schemeClr>
                </a:solidFill>
                <a:latin typeface="Arial"/>
                <a:cs typeface="Arial"/>
              </a:rPr>
              <a:t>commodo</a:t>
            </a:r>
            <a:endParaRPr lang="en-US" sz="900" dirty="0">
              <a:solidFill>
                <a:schemeClr val="tx1">
                  <a:lumMod val="65000"/>
                  <a:lumOff val="35000"/>
                </a:schemeClr>
              </a:solidFill>
              <a:latin typeface="Arial"/>
              <a:cs typeface="Arial"/>
            </a:endParaRPr>
          </a:p>
        </p:txBody>
      </p:sp>
      <p:pic>
        <p:nvPicPr>
          <p:cNvPr id="23" name="Picture 22"/>
          <p:cNvPicPr>
            <a:picLocks noChangeAspect="1"/>
          </p:cNvPicPr>
          <p:nvPr/>
        </p:nvPicPr>
        <p:blipFill>
          <a:blip r:embed="rId2"/>
          <a:stretch>
            <a:fillRect/>
          </a:stretch>
        </p:blipFill>
        <p:spPr>
          <a:xfrm>
            <a:off x="6465283" y="3167533"/>
            <a:ext cx="292286" cy="292286"/>
          </a:xfrm>
          <a:prstGeom prst="rect">
            <a:avLst/>
          </a:prstGeom>
        </p:spPr>
      </p:pic>
      <p:sp>
        <p:nvSpPr>
          <p:cNvPr id="24" name="Rectangle 23"/>
          <p:cNvSpPr/>
          <p:nvPr/>
        </p:nvSpPr>
        <p:spPr>
          <a:xfrm>
            <a:off x="6904454" y="3543863"/>
            <a:ext cx="2879715" cy="276999"/>
          </a:xfrm>
          <a:prstGeom prst="rect">
            <a:avLst/>
          </a:prstGeom>
        </p:spPr>
        <p:txBody>
          <a:bodyPr wrap="square" lIns="0" tIns="0" rIns="0" bIns="0">
            <a:spAutoFit/>
          </a:bodyPr>
          <a:lstStyle/>
          <a:p>
            <a:r>
              <a:rPr lang="en-US" sz="900" dirty="0">
                <a:solidFill>
                  <a:schemeClr val="tx1">
                    <a:lumMod val="65000"/>
                    <a:lumOff val="35000"/>
                  </a:schemeClr>
                </a:solidFill>
                <a:latin typeface="Arial"/>
                <a:cs typeface="Arial"/>
              </a:rPr>
              <a:t>Ut </a:t>
            </a:r>
            <a:r>
              <a:rPr lang="en-US" sz="900" dirty="0" err="1">
                <a:solidFill>
                  <a:schemeClr val="tx1">
                    <a:lumMod val="65000"/>
                    <a:lumOff val="35000"/>
                  </a:schemeClr>
                </a:solidFill>
                <a:latin typeface="Arial"/>
                <a:cs typeface="Arial"/>
              </a:rPr>
              <a:t>enim</a:t>
            </a:r>
            <a:r>
              <a:rPr lang="en-US" sz="900" dirty="0">
                <a:solidFill>
                  <a:schemeClr val="tx1">
                    <a:lumMod val="65000"/>
                    <a:lumOff val="35000"/>
                  </a:schemeClr>
                </a:solidFill>
                <a:latin typeface="Arial"/>
                <a:cs typeface="Arial"/>
              </a:rPr>
              <a:t> ad minim </a:t>
            </a:r>
            <a:r>
              <a:rPr lang="en-US" sz="900" dirty="0" err="1">
                <a:solidFill>
                  <a:schemeClr val="tx1">
                    <a:lumMod val="65000"/>
                    <a:lumOff val="35000"/>
                  </a:schemeClr>
                </a:solidFill>
                <a:latin typeface="Arial"/>
                <a:cs typeface="Arial"/>
              </a:rPr>
              <a:t>veniam</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quis</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nostrud</a:t>
            </a:r>
            <a:r>
              <a:rPr lang="en-US" sz="900" dirty="0">
                <a:solidFill>
                  <a:schemeClr val="tx1">
                    <a:lumMod val="65000"/>
                    <a:lumOff val="35000"/>
                  </a:schemeClr>
                </a:solidFill>
                <a:latin typeface="Arial"/>
                <a:cs typeface="Arial"/>
              </a:rPr>
              <a:t> dolor  exercitation </a:t>
            </a:r>
            <a:r>
              <a:rPr lang="en-US" sz="900" dirty="0" err="1">
                <a:solidFill>
                  <a:schemeClr val="tx1">
                    <a:lumMod val="65000"/>
                    <a:lumOff val="35000"/>
                  </a:schemeClr>
                </a:solidFill>
                <a:latin typeface="Arial"/>
                <a:cs typeface="Arial"/>
              </a:rPr>
              <a:t>ullamco</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laboris</a:t>
            </a:r>
            <a:r>
              <a:rPr lang="en-US" sz="900" dirty="0">
                <a:solidFill>
                  <a:schemeClr val="tx1">
                    <a:lumMod val="65000"/>
                    <a:lumOff val="35000"/>
                  </a:schemeClr>
                </a:solidFill>
                <a:latin typeface="Arial"/>
                <a:cs typeface="Arial"/>
              </a:rPr>
              <a:t> ex ea </a:t>
            </a:r>
            <a:r>
              <a:rPr lang="en-US" sz="900" dirty="0" err="1">
                <a:solidFill>
                  <a:schemeClr val="tx1">
                    <a:lumMod val="65000"/>
                    <a:lumOff val="35000"/>
                  </a:schemeClr>
                </a:solidFill>
                <a:latin typeface="Arial"/>
                <a:cs typeface="Arial"/>
              </a:rPr>
              <a:t>commodo</a:t>
            </a:r>
            <a:endParaRPr lang="en-US" sz="900" dirty="0">
              <a:solidFill>
                <a:schemeClr val="tx1">
                  <a:lumMod val="65000"/>
                  <a:lumOff val="35000"/>
                </a:schemeClr>
              </a:solidFill>
              <a:latin typeface="Arial"/>
              <a:cs typeface="Arial"/>
            </a:endParaRPr>
          </a:p>
        </p:txBody>
      </p:sp>
      <p:pic>
        <p:nvPicPr>
          <p:cNvPr id="25" name="Picture 24"/>
          <p:cNvPicPr>
            <a:picLocks noChangeAspect="1"/>
          </p:cNvPicPr>
          <p:nvPr/>
        </p:nvPicPr>
        <p:blipFill>
          <a:blip r:embed="rId2"/>
          <a:stretch>
            <a:fillRect/>
          </a:stretch>
        </p:blipFill>
        <p:spPr>
          <a:xfrm>
            <a:off x="6465283" y="3560139"/>
            <a:ext cx="292286" cy="292286"/>
          </a:xfrm>
          <a:prstGeom prst="rect">
            <a:avLst/>
          </a:prstGeom>
        </p:spPr>
      </p:pic>
      <p:sp>
        <p:nvSpPr>
          <p:cNvPr id="26" name="Rectangle 25"/>
          <p:cNvSpPr/>
          <p:nvPr/>
        </p:nvSpPr>
        <p:spPr>
          <a:xfrm>
            <a:off x="6904454" y="3936468"/>
            <a:ext cx="2879715" cy="276999"/>
          </a:xfrm>
          <a:prstGeom prst="rect">
            <a:avLst/>
          </a:prstGeom>
        </p:spPr>
        <p:txBody>
          <a:bodyPr wrap="square" lIns="0" tIns="0" rIns="0" bIns="0">
            <a:spAutoFit/>
          </a:bodyPr>
          <a:lstStyle/>
          <a:p>
            <a:r>
              <a:rPr lang="en-US" sz="900" dirty="0">
                <a:solidFill>
                  <a:schemeClr val="tx1">
                    <a:lumMod val="65000"/>
                    <a:lumOff val="35000"/>
                  </a:schemeClr>
                </a:solidFill>
                <a:latin typeface="Arial"/>
                <a:cs typeface="Arial"/>
              </a:rPr>
              <a:t>Ut </a:t>
            </a:r>
            <a:r>
              <a:rPr lang="en-US" sz="900" dirty="0" err="1">
                <a:solidFill>
                  <a:schemeClr val="tx1">
                    <a:lumMod val="65000"/>
                    <a:lumOff val="35000"/>
                  </a:schemeClr>
                </a:solidFill>
                <a:latin typeface="Arial"/>
                <a:cs typeface="Arial"/>
              </a:rPr>
              <a:t>enim</a:t>
            </a:r>
            <a:r>
              <a:rPr lang="en-US" sz="900" dirty="0">
                <a:solidFill>
                  <a:schemeClr val="tx1">
                    <a:lumMod val="65000"/>
                    <a:lumOff val="35000"/>
                  </a:schemeClr>
                </a:solidFill>
                <a:latin typeface="Arial"/>
                <a:cs typeface="Arial"/>
              </a:rPr>
              <a:t> ad minim </a:t>
            </a:r>
            <a:r>
              <a:rPr lang="en-US" sz="900" dirty="0" err="1">
                <a:solidFill>
                  <a:schemeClr val="tx1">
                    <a:lumMod val="65000"/>
                    <a:lumOff val="35000"/>
                  </a:schemeClr>
                </a:solidFill>
                <a:latin typeface="Arial"/>
                <a:cs typeface="Arial"/>
              </a:rPr>
              <a:t>veniam</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quis</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nostrud</a:t>
            </a:r>
            <a:r>
              <a:rPr lang="en-US" sz="900" dirty="0">
                <a:solidFill>
                  <a:schemeClr val="tx1">
                    <a:lumMod val="65000"/>
                    <a:lumOff val="35000"/>
                  </a:schemeClr>
                </a:solidFill>
                <a:latin typeface="Arial"/>
                <a:cs typeface="Arial"/>
              </a:rPr>
              <a:t> dolor  exercitation </a:t>
            </a:r>
            <a:r>
              <a:rPr lang="en-US" sz="900" dirty="0" err="1">
                <a:solidFill>
                  <a:schemeClr val="tx1">
                    <a:lumMod val="65000"/>
                    <a:lumOff val="35000"/>
                  </a:schemeClr>
                </a:solidFill>
                <a:latin typeface="Arial"/>
                <a:cs typeface="Arial"/>
              </a:rPr>
              <a:t>ullamco</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laboris</a:t>
            </a:r>
            <a:r>
              <a:rPr lang="en-US" sz="900" dirty="0">
                <a:solidFill>
                  <a:schemeClr val="tx1">
                    <a:lumMod val="65000"/>
                    <a:lumOff val="35000"/>
                  </a:schemeClr>
                </a:solidFill>
                <a:latin typeface="Arial"/>
                <a:cs typeface="Arial"/>
              </a:rPr>
              <a:t> ex ea </a:t>
            </a:r>
            <a:r>
              <a:rPr lang="en-US" sz="900" dirty="0" err="1">
                <a:solidFill>
                  <a:schemeClr val="tx1">
                    <a:lumMod val="65000"/>
                    <a:lumOff val="35000"/>
                  </a:schemeClr>
                </a:solidFill>
                <a:latin typeface="Arial"/>
                <a:cs typeface="Arial"/>
              </a:rPr>
              <a:t>commodo</a:t>
            </a:r>
            <a:endParaRPr lang="en-US" sz="900" dirty="0">
              <a:solidFill>
                <a:schemeClr val="tx1">
                  <a:lumMod val="65000"/>
                  <a:lumOff val="35000"/>
                </a:schemeClr>
              </a:solidFill>
              <a:latin typeface="Arial"/>
              <a:cs typeface="Arial"/>
            </a:endParaRPr>
          </a:p>
        </p:txBody>
      </p:sp>
      <p:pic>
        <p:nvPicPr>
          <p:cNvPr id="27" name="Picture 26"/>
          <p:cNvPicPr>
            <a:picLocks noChangeAspect="1"/>
          </p:cNvPicPr>
          <p:nvPr/>
        </p:nvPicPr>
        <p:blipFill>
          <a:blip r:embed="rId2"/>
          <a:stretch>
            <a:fillRect/>
          </a:stretch>
        </p:blipFill>
        <p:spPr>
          <a:xfrm>
            <a:off x="6465283" y="3952743"/>
            <a:ext cx="292286" cy="292286"/>
          </a:xfrm>
          <a:prstGeom prst="rect">
            <a:avLst/>
          </a:prstGeom>
        </p:spPr>
      </p:pic>
      <p:sp>
        <p:nvSpPr>
          <p:cNvPr id="28" name="Rectangle 27"/>
          <p:cNvSpPr/>
          <p:nvPr/>
        </p:nvSpPr>
        <p:spPr>
          <a:xfrm>
            <a:off x="6904454" y="4901982"/>
            <a:ext cx="2879715" cy="276999"/>
          </a:xfrm>
          <a:prstGeom prst="rect">
            <a:avLst/>
          </a:prstGeom>
        </p:spPr>
        <p:txBody>
          <a:bodyPr wrap="square" lIns="0" tIns="0" rIns="0" bIns="0">
            <a:spAutoFit/>
          </a:bodyPr>
          <a:lstStyle/>
          <a:p>
            <a:r>
              <a:rPr lang="en-US" sz="900" dirty="0">
                <a:solidFill>
                  <a:schemeClr val="tx1">
                    <a:lumMod val="65000"/>
                    <a:lumOff val="35000"/>
                  </a:schemeClr>
                </a:solidFill>
                <a:latin typeface="Arial"/>
                <a:cs typeface="Arial"/>
              </a:rPr>
              <a:t>Ut </a:t>
            </a:r>
            <a:r>
              <a:rPr lang="en-US" sz="900" dirty="0" err="1">
                <a:solidFill>
                  <a:schemeClr val="tx1">
                    <a:lumMod val="65000"/>
                    <a:lumOff val="35000"/>
                  </a:schemeClr>
                </a:solidFill>
                <a:latin typeface="Arial"/>
                <a:cs typeface="Arial"/>
              </a:rPr>
              <a:t>enim</a:t>
            </a:r>
            <a:r>
              <a:rPr lang="en-US" sz="900" dirty="0">
                <a:solidFill>
                  <a:schemeClr val="tx1">
                    <a:lumMod val="65000"/>
                    <a:lumOff val="35000"/>
                  </a:schemeClr>
                </a:solidFill>
                <a:latin typeface="Arial"/>
                <a:cs typeface="Arial"/>
              </a:rPr>
              <a:t> ad minim </a:t>
            </a:r>
            <a:r>
              <a:rPr lang="en-US" sz="900" dirty="0" err="1">
                <a:solidFill>
                  <a:schemeClr val="tx1">
                    <a:lumMod val="65000"/>
                    <a:lumOff val="35000"/>
                  </a:schemeClr>
                </a:solidFill>
                <a:latin typeface="Arial"/>
                <a:cs typeface="Arial"/>
              </a:rPr>
              <a:t>veniam</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quis</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nostrud</a:t>
            </a:r>
            <a:r>
              <a:rPr lang="en-US" sz="900" dirty="0">
                <a:solidFill>
                  <a:schemeClr val="tx1">
                    <a:lumMod val="65000"/>
                    <a:lumOff val="35000"/>
                  </a:schemeClr>
                </a:solidFill>
                <a:latin typeface="Arial"/>
                <a:cs typeface="Arial"/>
              </a:rPr>
              <a:t> dolor  exercitation </a:t>
            </a:r>
            <a:r>
              <a:rPr lang="en-US" sz="900" dirty="0" err="1">
                <a:solidFill>
                  <a:schemeClr val="tx1">
                    <a:lumMod val="65000"/>
                    <a:lumOff val="35000"/>
                  </a:schemeClr>
                </a:solidFill>
                <a:latin typeface="Arial"/>
                <a:cs typeface="Arial"/>
              </a:rPr>
              <a:t>ullamco</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laboris</a:t>
            </a:r>
            <a:r>
              <a:rPr lang="en-US" sz="900" dirty="0">
                <a:solidFill>
                  <a:schemeClr val="tx1">
                    <a:lumMod val="65000"/>
                    <a:lumOff val="35000"/>
                  </a:schemeClr>
                </a:solidFill>
                <a:latin typeface="Arial"/>
                <a:cs typeface="Arial"/>
              </a:rPr>
              <a:t> ex ea </a:t>
            </a:r>
            <a:r>
              <a:rPr lang="en-US" sz="900" dirty="0" err="1">
                <a:solidFill>
                  <a:schemeClr val="tx1">
                    <a:lumMod val="65000"/>
                    <a:lumOff val="35000"/>
                  </a:schemeClr>
                </a:solidFill>
                <a:latin typeface="Arial"/>
                <a:cs typeface="Arial"/>
              </a:rPr>
              <a:t>commodo</a:t>
            </a:r>
            <a:endParaRPr lang="en-US" sz="900" dirty="0">
              <a:solidFill>
                <a:schemeClr val="tx1">
                  <a:lumMod val="65000"/>
                  <a:lumOff val="35000"/>
                </a:schemeClr>
              </a:solidFill>
              <a:latin typeface="Arial"/>
              <a:cs typeface="Arial"/>
            </a:endParaRPr>
          </a:p>
        </p:txBody>
      </p:sp>
      <p:pic>
        <p:nvPicPr>
          <p:cNvPr id="29" name="Picture 28"/>
          <p:cNvPicPr>
            <a:picLocks noChangeAspect="1"/>
          </p:cNvPicPr>
          <p:nvPr/>
        </p:nvPicPr>
        <p:blipFill>
          <a:blip r:embed="rId2"/>
          <a:stretch>
            <a:fillRect/>
          </a:stretch>
        </p:blipFill>
        <p:spPr>
          <a:xfrm>
            <a:off x="6465283" y="4918258"/>
            <a:ext cx="292286" cy="292286"/>
          </a:xfrm>
          <a:prstGeom prst="rect">
            <a:avLst/>
          </a:prstGeom>
        </p:spPr>
      </p:pic>
      <p:sp>
        <p:nvSpPr>
          <p:cNvPr id="30" name="Rectangle 29"/>
          <p:cNvSpPr/>
          <p:nvPr/>
        </p:nvSpPr>
        <p:spPr>
          <a:xfrm>
            <a:off x="6904454" y="5294585"/>
            <a:ext cx="2879715" cy="276999"/>
          </a:xfrm>
          <a:prstGeom prst="rect">
            <a:avLst/>
          </a:prstGeom>
        </p:spPr>
        <p:txBody>
          <a:bodyPr wrap="square" lIns="0" tIns="0" rIns="0" bIns="0">
            <a:spAutoFit/>
          </a:bodyPr>
          <a:lstStyle/>
          <a:p>
            <a:r>
              <a:rPr lang="en-US" sz="900" dirty="0">
                <a:solidFill>
                  <a:schemeClr val="tx1">
                    <a:lumMod val="65000"/>
                    <a:lumOff val="35000"/>
                  </a:schemeClr>
                </a:solidFill>
                <a:latin typeface="Arial"/>
                <a:cs typeface="Arial"/>
              </a:rPr>
              <a:t>Ut </a:t>
            </a:r>
            <a:r>
              <a:rPr lang="en-US" sz="900" dirty="0" err="1">
                <a:solidFill>
                  <a:schemeClr val="tx1">
                    <a:lumMod val="65000"/>
                    <a:lumOff val="35000"/>
                  </a:schemeClr>
                </a:solidFill>
                <a:latin typeface="Arial"/>
                <a:cs typeface="Arial"/>
              </a:rPr>
              <a:t>enim</a:t>
            </a:r>
            <a:r>
              <a:rPr lang="en-US" sz="900" dirty="0">
                <a:solidFill>
                  <a:schemeClr val="tx1">
                    <a:lumMod val="65000"/>
                    <a:lumOff val="35000"/>
                  </a:schemeClr>
                </a:solidFill>
                <a:latin typeface="Arial"/>
                <a:cs typeface="Arial"/>
              </a:rPr>
              <a:t> ad minim </a:t>
            </a:r>
            <a:r>
              <a:rPr lang="en-US" sz="900" dirty="0" err="1">
                <a:solidFill>
                  <a:schemeClr val="tx1">
                    <a:lumMod val="65000"/>
                    <a:lumOff val="35000"/>
                  </a:schemeClr>
                </a:solidFill>
                <a:latin typeface="Arial"/>
                <a:cs typeface="Arial"/>
              </a:rPr>
              <a:t>veniam</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quis</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nostrud</a:t>
            </a:r>
            <a:r>
              <a:rPr lang="en-US" sz="900" dirty="0">
                <a:solidFill>
                  <a:schemeClr val="tx1">
                    <a:lumMod val="65000"/>
                    <a:lumOff val="35000"/>
                  </a:schemeClr>
                </a:solidFill>
                <a:latin typeface="Arial"/>
                <a:cs typeface="Arial"/>
              </a:rPr>
              <a:t> dolor  exercitation </a:t>
            </a:r>
            <a:r>
              <a:rPr lang="en-US" sz="900" dirty="0" err="1">
                <a:solidFill>
                  <a:schemeClr val="tx1">
                    <a:lumMod val="65000"/>
                    <a:lumOff val="35000"/>
                  </a:schemeClr>
                </a:solidFill>
                <a:latin typeface="Arial"/>
                <a:cs typeface="Arial"/>
              </a:rPr>
              <a:t>ullamco</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laboris</a:t>
            </a:r>
            <a:r>
              <a:rPr lang="en-US" sz="900" dirty="0">
                <a:solidFill>
                  <a:schemeClr val="tx1">
                    <a:lumMod val="65000"/>
                    <a:lumOff val="35000"/>
                  </a:schemeClr>
                </a:solidFill>
                <a:latin typeface="Arial"/>
                <a:cs typeface="Arial"/>
              </a:rPr>
              <a:t> ex ea </a:t>
            </a:r>
            <a:r>
              <a:rPr lang="en-US" sz="900" dirty="0" err="1">
                <a:solidFill>
                  <a:schemeClr val="tx1">
                    <a:lumMod val="65000"/>
                    <a:lumOff val="35000"/>
                  </a:schemeClr>
                </a:solidFill>
                <a:latin typeface="Arial"/>
                <a:cs typeface="Arial"/>
              </a:rPr>
              <a:t>commodo</a:t>
            </a:r>
            <a:endParaRPr lang="en-US" sz="900" dirty="0">
              <a:solidFill>
                <a:schemeClr val="tx1">
                  <a:lumMod val="65000"/>
                  <a:lumOff val="35000"/>
                </a:schemeClr>
              </a:solidFill>
              <a:latin typeface="Arial"/>
              <a:cs typeface="Arial"/>
            </a:endParaRPr>
          </a:p>
        </p:txBody>
      </p:sp>
      <p:pic>
        <p:nvPicPr>
          <p:cNvPr id="31" name="Picture 30"/>
          <p:cNvPicPr>
            <a:picLocks noChangeAspect="1"/>
          </p:cNvPicPr>
          <p:nvPr/>
        </p:nvPicPr>
        <p:blipFill>
          <a:blip r:embed="rId2"/>
          <a:stretch>
            <a:fillRect/>
          </a:stretch>
        </p:blipFill>
        <p:spPr>
          <a:xfrm>
            <a:off x="6465283" y="5310860"/>
            <a:ext cx="292286" cy="292286"/>
          </a:xfrm>
          <a:prstGeom prst="rect">
            <a:avLst/>
          </a:prstGeom>
        </p:spPr>
      </p:pic>
      <p:sp>
        <p:nvSpPr>
          <p:cNvPr id="32" name="Rectangle 31"/>
          <p:cNvSpPr/>
          <p:nvPr/>
        </p:nvSpPr>
        <p:spPr>
          <a:xfrm>
            <a:off x="6904454" y="5687189"/>
            <a:ext cx="2879715" cy="276999"/>
          </a:xfrm>
          <a:prstGeom prst="rect">
            <a:avLst/>
          </a:prstGeom>
        </p:spPr>
        <p:txBody>
          <a:bodyPr wrap="square" lIns="0" tIns="0" rIns="0" bIns="0">
            <a:spAutoFit/>
          </a:bodyPr>
          <a:lstStyle/>
          <a:p>
            <a:r>
              <a:rPr lang="en-US" sz="900" dirty="0">
                <a:solidFill>
                  <a:schemeClr val="tx1">
                    <a:lumMod val="65000"/>
                    <a:lumOff val="35000"/>
                  </a:schemeClr>
                </a:solidFill>
                <a:latin typeface="Arial"/>
                <a:cs typeface="Arial"/>
              </a:rPr>
              <a:t>Ut </a:t>
            </a:r>
            <a:r>
              <a:rPr lang="en-US" sz="900" dirty="0" err="1">
                <a:solidFill>
                  <a:schemeClr val="tx1">
                    <a:lumMod val="65000"/>
                    <a:lumOff val="35000"/>
                  </a:schemeClr>
                </a:solidFill>
                <a:latin typeface="Arial"/>
                <a:cs typeface="Arial"/>
              </a:rPr>
              <a:t>enim</a:t>
            </a:r>
            <a:r>
              <a:rPr lang="en-US" sz="900" dirty="0">
                <a:solidFill>
                  <a:schemeClr val="tx1">
                    <a:lumMod val="65000"/>
                    <a:lumOff val="35000"/>
                  </a:schemeClr>
                </a:solidFill>
                <a:latin typeface="Arial"/>
                <a:cs typeface="Arial"/>
              </a:rPr>
              <a:t> ad minim </a:t>
            </a:r>
            <a:r>
              <a:rPr lang="en-US" sz="900" dirty="0" err="1">
                <a:solidFill>
                  <a:schemeClr val="tx1">
                    <a:lumMod val="65000"/>
                    <a:lumOff val="35000"/>
                  </a:schemeClr>
                </a:solidFill>
                <a:latin typeface="Arial"/>
                <a:cs typeface="Arial"/>
              </a:rPr>
              <a:t>veniam</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quis</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nostrud</a:t>
            </a:r>
            <a:r>
              <a:rPr lang="en-US" sz="900" dirty="0">
                <a:solidFill>
                  <a:schemeClr val="tx1">
                    <a:lumMod val="65000"/>
                    <a:lumOff val="35000"/>
                  </a:schemeClr>
                </a:solidFill>
                <a:latin typeface="Arial"/>
                <a:cs typeface="Arial"/>
              </a:rPr>
              <a:t> dolor  exercitation </a:t>
            </a:r>
            <a:r>
              <a:rPr lang="en-US" sz="900" dirty="0" err="1">
                <a:solidFill>
                  <a:schemeClr val="tx1">
                    <a:lumMod val="65000"/>
                    <a:lumOff val="35000"/>
                  </a:schemeClr>
                </a:solidFill>
                <a:latin typeface="Arial"/>
                <a:cs typeface="Arial"/>
              </a:rPr>
              <a:t>ullamco</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laboris</a:t>
            </a:r>
            <a:r>
              <a:rPr lang="en-US" sz="900" dirty="0">
                <a:solidFill>
                  <a:schemeClr val="tx1">
                    <a:lumMod val="65000"/>
                    <a:lumOff val="35000"/>
                  </a:schemeClr>
                </a:solidFill>
                <a:latin typeface="Arial"/>
                <a:cs typeface="Arial"/>
              </a:rPr>
              <a:t> ex ea </a:t>
            </a:r>
            <a:r>
              <a:rPr lang="en-US" sz="900" dirty="0" err="1">
                <a:solidFill>
                  <a:schemeClr val="tx1">
                    <a:lumMod val="65000"/>
                    <a:lumOff val="35000"/>
                  </a:schemeClr>
                </a:solidFill>
                <a:latin typeface="Arial"/>
                <a:cs typeface="Arial"/>
              </a:rPr>
              <a:t>commodo</a:t>
            </a:r>
            <a:endParaRPr lang="en-US" sz="900" dirty="0">
              <a:solidFill>
                <a:schemeClr val="tx1">
                  <a:lumMod val="65000"/>
                  <a:lumOff val="35000"/>
                </a:schemeClr>
              </a:solidFill>
              <a:latin typeface="Arial"/>
              <a:cs typeface="Arial"/>
            </a:endParaRPr>
          </a:p>
        </p:txBody>
      </p:sp>
      <p:pic>
        <p:nvPicPr>
          <p:cNvPr id="33" name="Picture 32"/>
          <p:cNvPicPr>
            <a:picLocks noChangeAspect="1"/>
          </p:cNvPicPr>
          <p:nvPr/>
        </p:nvPicPr>
        <p:blipFill>
          <a:blip r:embed="rId2"/>
          <a:stretch>
            <a:fillRect/>
          </a:stretch>
        </p:blipFill>
        <p:spPr>
          <a:xfrm>
            <a:off x="6465283" y="5703466"/>
            <a:ext cx="292286" cy="292286"/>
          </a:xfrm>
          <a:prstGeom prst="rect">
            <a:avLst/>
          </a:prstGeom>
        </p:spPr>
      </p:pic>
      <p:sp>
        <p:nvSpPr>
          <p:cNvPr id="34" name="Rectangle 33"/>
          <p:cNvSpPr/>
          <p:nvPr/>
        </p:nvSpPr>
        <p:spPr>
          <a:xfrm>
            <a:off x="6904454" y="6079795"/>
            <a:ext cx="2879715" cy="276999"/>
          </a:xfrm>
          <a:prstGeom prst="rect">
            <a:avLst/>
          </a:prstGeom>
        </p:spPr>
        <p:txBody>
          <a:bodyPr wrap="square" lIns="0" tIns="0" rIns="0" bIns="0">
            <a:spAutoFit/>
          </a:bodyPr>
          <a:lstStyle/>
          <a:p>
            <a:r>
              <a:rPr lang="en-US" sz="900" dirty="0">
                <a:solidFill>
                  <a:schemeClr val="tx1">
                    <a:lumMod val="65000"/>
                    <a:lumOff val="35000"/>
                  </a:schemeClr>
                </a:solidFill>
                <a:latin typeface="Arial"/>
                <a:cs typeface="Arial"/>
              </a:rPr>
              <a:t>Ut </a:t>
            </a:r>
            <a:r>
              <a:rPr lang="en-US" sz="900" dirty="0" err="1">
                <a:solidFill>
                  <a:schemeClr val="tx1">
                    <a:lumMod val="65000"/>
                    <a:lumOff val="35000"/>
                  </a:schemeClr>
                </a:solidFill>
                <a:latin typeface="Arial"/>
                <a:cs typeface="Arial"/>
              </a:rPr>
              <a:t>enim</a:t>
            </a:r>
            <a:r>
              <a:rPr lang="en-US" sz="900" dirty="0">
                <a:solidFill>
                  <a:schemeClr val="tx1">
                    <a:lumMod val="65000"/>
                    <a:lumOff val="35000"/>
                  </a:schemeClr>
                </a:solidFill>
                <a:latin typeface="Arial"/>
                <a:cs typeface="Arial"/>
              </a:rPr>
              <a:t> ad minim </a:t>
            </a:r>
            <a:r>
              <a:rPr lang="en-US" sz="900" dirty="0" err="1">
                <a:solidFill>
                  <a:schemeClr val="tx1">
                    <a:lumMod val="65000"/>
                    <a:lumOff val="35000"/>
                  </a:schemeClr>
                </a:solidFill>
                <a:latin typeface="Arial"/>
                <a:cs typeface="Arial"/>
              </a:rPr>
              <a:t>veniam</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quis</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nostrud</a:t>
            </a:r>
            <a:r>
              <a:rPr lang="en-US" sz="900" dirty="0">
                <a:solidFill>
                  <a:schemeClr val="tx1">
                    <a:lumMod val="65000"/>
                    <a:lumOff val="35000"/>
                  </a:schemeClr>
                </a:solidFill>
                <a:latin typeface="Arial"/>
                <a:cs typeface="Arial"/>
              </a:rPr>
              <a:t> dolor  exercitation </a:t>
            </a:r>
            <a:r>
              <a:rPr lang="en-US" sz="900" dirty="0" err="1">
                <a:solidFill>
                  <a:schemeClr val="tx1">
                    <a:lumMod val="65000"/>
                    <a:lumOff val="35000"/>
                  </a:schemeClr>
                </a:solidFill>
                <a:latin typeface="Arial"/>
                <a:cs typeface="Arial"/>
              </a:rPr>
              <a:t>ullamco</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laboris</a:t>
            </a:r>
            <a:r>
              <a:rPr lang="en-US" sz="900" dirty="0">
                <a:solidFill>
                  <a:schemeClr val="tx1">
                    <a:lumMod val="65000"/>
                    <a:lumOff val="35000"/>
                  </a:schemeClr>
                </a:solidFill>
                <a:latin typeface="Arial"/>
                <a:cs typeface="Arial"/>
              </a:rPr>
              <a:t> ex ea </a:t>
            </a:r>
            <a:r>
              <a:rPr lang="en-US" sz="900" dirty="0" err="1">
                <a:solidFill>
                  <a:schemeClr val="tx1">
                    <a:lumMod val="65000"/>
                    <a:lumOff val="35000"/>
                  </a:schemeClr>
                </a:solidFill>
                <a:latin typeface="Arial"/>
                <a:cs typeface="Arial"/>
              </a:rPr>
              <a:t>commodo</a:t>
            </a:r>
            <a:endParaRPr lang="en-US" sz="900" dirty="0">
              <a:solidFill>
                <a:schemeClr val="tx1">
                  <a:lumMod val="65000"/>
                  <a:lumOff val="35000"/>
                </a:schemeClr>
              </a:solidFill>
              <a:latin typeface="Arial"/>
              <a:cs typeface="Arial"/>
            </a:endParaRPr>
          </a:p>
        </p:txBody>
      </p:sp>
      <p:pic>
        <p:nvPicPr>
          <p:cNvPr id="35" name="Picture 34"/>
          <p:cNvPicPr>
            <a:picLocks noChangeAspect="1"/>
          </p:cNvPicPr>
          <p:nvPr/>
        </p:nvPicPr>
        <p:blipFill>
          <a:blip r:embed="rId2"/>
          <a:stretch>
            <a:fillRect/>
          </a:stretch>
        </p:blipFill>
        <p:spPr>
          <a:xfrm>
            <a:off x="6465283" y="6096071"/>
            <a:ext cx="292286" cy="292286"/>
          </a:xfrm>
          <a:prstGeom prst="rect">
            <a:avLst/>
          </a:prstGeom>
        </p:spPr>
      </p:pic>
      <p:sp>
        <p:nvSpPr>
          <p:cNvPr id="36" name="Rectangle 35"/>
          <p:cNvSpPr/>
          <p:nvPr/>
        </p:nvSpPr>
        <p:spPr>
          <a:xfrm>
            <a:off x="1473867" y="2758655"/>
            <a:ext cx="2879715" cy="276999"/>
          </a:xfrm>
          <a:prstGeom prst="rect">
            <a:avLst/>
          </a:prstGeom>
        </p:spPr>
        <p:txBody>
          <a:bodyPr wrap="square" lIns="0" tIns="0" rIns="0" bIns="0">
            <a:spAutoFit/>
          </a:bodyPr>
          <a:lstStyle/>
          <a:p>
            <a:r>
              <a:rPr lang="en-US" sz="900" dirty="0">
                <a:solidFill>
                  <a:schemeClr val="tx1">
                    <a:lumMod val="65000"/>
                    <a:lumOff val="35000"/>
                  </a:schemeClr>
                </a:solidFill>
                <a:latin typeface="Arial"/>
                <a:cs typeface="Arial"/>
              </a:rPr>
              <a:t>Ut </a:t>
            </a:r>
            <a:r>
              <a:rPr lang="en-US" sz="900" dirty="0" err="1">
                <a:solidFill>
                  <a:schemeClr val="tx1">
                    <a:lumMod val="65000"/>
                    <a:lumOff val="35000"/>
                  </a:schemeClr>
                </a:solidFill>
                <a:latin typeface="Arial"/>
                <a:cs typeface="Arial"/>
              </a:rPr>
              <a:t>enim</a:t>
            </a:r>
            <a:r>
              <a:rPr lang="en-US" sz="900" dirty="0">
                <a:solidFill>
                  <a:schemeClr val="tx1">
                    <a:lumMod val="65000"/>
                    <a:lumOff val="35000"/>
                  </a:schemeClr>
                </a:solidFill>
                <a:latin typeface="Arial"/>
                <a:cs typeface="Arial"/>
              </a:rPr>
              <a:t> ad minim </a:t>
            </a:r>
            <a:r>
              <a:rPr lang="en-US" sz="900" dirty="0" err="1">
                <a:solidFill>
                  <a:schemeClr val="tx1">
                    <a:lumMod val="65000"/>
                    <a:lumOff val="35000"/>
                  </a:schemeClr>
                </a:solidFill>
                <a:latin typeface="Arial"/>
                <a:cs typeface="Arial"/>
              </a:rPr>
              <a:t>veniam</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quis</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nostrud</a:t>
            </a:r>
            <a:r>
              <a:rPr lang="en-US" sz="900" dirty="0">
                <a:solidFill>
                  <a:schemeClr val="tx1">
                    <a:lumMod val="65000"/>
                    <a:lumOff val="35000"/>
                  </a:schemeClr>
                </a:solidFill>
                <a:latin typeface="Arial"/>
                <a:cs typeface="Arial"/>
              </a:rPr>
              <a:t> dolor  exercitation </a:t>
            </a:r>
            <a:r>
              <a:rPr lang="en-US" sz="900" dirty="0" err="1">
                <a:solidFill>
                  <a:schemeClr val="tx1">
                    <a:lumMod val="65000"/>
                    <a:lumOff val="35000"/>
                  </a:schemeClr>
                </a:solidFill>
                <a:latin typeface="Arial"/>
                <a:cs typeface="Arial"/>
              </a:rPr>
              <a:t>ullamco</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laboris</a:t>
            </a:r>
            <a:r>
              <a:rPr lang="en-US" sz="900" dirty="0">
                <a:solidFill>
                  <a:schemeClr val="tx1">
                    <a:lumMod val="65000"/>
                    <a:lumOff val="35000"/>
                  </a:schemeClr>
                </a:solidFill>
                <a:latin typeface="Arial"/>
                <a:cs typeface="Arial"/>
              </a:rPr>
              <a:t> ex ea </a:t>
            </a:r>
            <a:r>
              <a:rPr lang="en-US" sz="900" dirty="0" err="1">
                <a:solidFill>
                  <a:schemeClr val="tx1">
                    <a:lumMod val="65000"/>
                    <a:lumOff val="35000"/>
                  </a:schemeClr>
                </a:solidFill>
                <a:latin typeface="Arial"/>
                <a:cs typeface="Arial"/>
              </a:rPr>
              <a:t>commodo</a:t>
            </a:r>
            <a:endParaRPr lang="en-US" sz="900" dirty="0">
              <a:solidFill>
                <a:schemeClr val="tx1">
                  <a:lumMod val="65000"/>
                  <a:lumOff val="35000"/>
                </a:schemeClr>
              </a:solidFill>
              <a:latin typeface="Arial"/>
              <a:cs typeface="Arial"/>
            </a:endParaRPr>
          </a:p>
        </p:txBody>
      </p:sp>
      <p:pic>
        <p:nvPicPr>
          <p:cNvPr id="37" name="Picture 36"/>
          <p:cNvPicPr>
            <a:picLocks noChangeAspect="1"/>
          </p:cNvPicPr>
          <p:nvPr/>
        </p:nvPicPr>
        <p:blipFill>
          <a:blip r:embed="rId2"/>
          <a:stretch>
            <a:fillRect/>
          </a:stretch>
        </p:blipFill>
        <p:spPr>
          <a:xfrm>
            <a:off x="1034696" y="2774930"/>
            <a:ext cx="292286" cy="292286"/>
          </a:xfrm>
          <a:prstGeom prst="rect">
            <a:avLst/>
          </a:prstGeom>
        </p:spPr>
      </p:pic>
      <p:sp>
        <p:nvSpPr>
          <p:cNvPr id="38" name="Rectangle 37"/>
          <p:cNvSpPr/>
          <p:nvPr/>
        </p:nvSpPr>
        <p:spPr>
          <a:xfrm>
            <a:off x="1473867" y="3151259"/>
            <a:ext cx="2879715" cy="276999"/>
          </a:xfrm>
          <a:prstGeom prst="rect">
            <a:avLst/>
          </a:prstGeom>
        </p:spPr>
        <p:txBody>
          <a:bodyPr wrap="square" lIns="0" tIns="0" rIns="0" bIns="0">
            <a:spAutoFit/>
          </a:bodyPr>
          <a:lstStyle/>
          <a:p>
            <a:r>
              <a:rPr lang="en-US" sz="900" dirty="0">
                <a:solidFill>
                  <a:schemeClr val="tx1">
                    <a:lumMod val="65000"/>
                    <a:lumOff val="35000"/>
                  </a:schemeClr>
                </a:solidFill>
                <a:latin typeface="Arial"/>
                <a:cs typeface="Arial"/>
              </a:rPr>
              <a:t>Ut </a:t>
            </a:r>
            <a:r>
              <a:rPr lang="en-US" sz="900" dirty="0" err="1">
                <a:solidFill>
                  <a:schemeClr val="tx1">
                    <a:lumMod val="65000"/>
                    <a:lumOff val="35000"/>
                  </a:schemeClr>
                </a:solidFill>
                <a:latin typeface="Arial"/>
                <a:cs typeface="Arial"/>
              </a:rPr>
              <a:t>enim</a:t>
            </a:r>
            <a:r>
              <a:rPr lang="en-US" sz="900" dirty="0">
                <a:solidFill>
                  <a:schemeClr val="tx1">
                    <a:lumMod val="65000"/>
                    <a:lumOff val="35000"/>
                  </a:schemeClr>
                </a:solidFill>
                <a:latin typeface="Arial"/>
                <a:cs typeface="Arial"/>
              </a:rPr>
              <a:t> ad minim </a:t>
            </a:r>
            <a:r>
              <a:rPr lang="en-US" sz="900" dirty="0" err="1">
                <a:solidFill>
                  <a:schemeClr val="tx1">
                    <a:lumMod val="65000"/>
                    <a:lumOff val="35000"/>
                  </a:schemeClr>
                </a:solidFill>
                <a:latin typeface="Arial"/>
                <a:cs typeface="Arial"/>
              </a:rPr>
              <a:t>veniam</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quis</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nostrud</a:t>
            </a:r>
            <a:r>
              <a:rPr lang="en-US" sz="900" dirty="0">
                <a:solidFill>
                  <a:schemeClr val="tx1">
                    <a:lumMod val="65000"/>
                    <a:lumOff val="35000"/>
                  </a:schemeClr>
                </a:solidFill>
                <a:latin typeface="Arial"/>
                <a:cs typeface="Arial"/>
              </a:rPr>
              <a:t> dolor  exercitation </a:t>
            </a:r>
            <a:r>
              <a:rPr lang="en-US" sz="900" dirty="0" err="1">
                <a:solidFill>
                  <a:schemeClr val="tx1">
                    <a:lumMod val="65000"/>
                    <a:lumOff val="35000"/>
                  </a:schemeClr>
                </a:solidFill>
                <a:latin typeface="Arial"/>
                <a:cs typeface="Arial"/>
              </a:rPr>
              <a:t>ullamco</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laboris</a:t>
            </a:r>
            <a:r>
              <a:rPr lang="en-US" sz="900" dirty="0">
                <a:solidFill>
                  <a:schemeClr val="tx1">
                    <a:lumMod val="65000"/>
                    <a:lumOff val="35000"/>
                  </a:schemeClr>
                </a:solidFill>
                <a:latin typeface="Arial"/>
                <a:cs typeface="Arial"/>
              </a:rPr>
              <a:t> ex ea </a:t>
            </a:r>
            <a:r>
              <a:rPr lang="en-US" sz="900" dirty="0" err="1">
                <a:solidFill>
                  <a:schemeClr val="tx1">
                    <a:lumMod val="65000"/>
                    <a:lumOff val="35000"/>
                  </a:schemeClr>
                </a:solidFill>
                <a:latin typeface="Arial"/>
                <a:cs typeface="Arial"/>
              </a:rPr>
              <a:t>commodo</a:t>
            </a:r>
            <a:endParaRPr lang="en-US" sz="900" dirty="0">
              <a:solidFill>
                <a:schemeClr val="tx1">
                  <a:lumMod val="65000"/>
                  <a:lumOff val="35000"/>
                </a:schemeClr>
              </a:solidFill>
              <a:latin typeface="Arial"/>
              <a:cs typeface="Arial"/>
            </a:endParaRPr>
          </a:p>
        </p:txBody>
      </p:sp>
      <p:pic>
        <p:nvPicPr>
          <p:cNvPr id="39" name="Picture 38"/>
          <p:cNvPicPr>
            <a:picLocks noChangeAspect="1"/>
          </p:cNvPicPr>
          <p:nvPr/>
        </p:nvPicPr>
        <p:blipFill>
          <a:blip r:embed="rId2"/>
          <a:stretch>
            <a:fillRect/>
          </a:stretch>
        </p:blipFill>
        <p:spPr>
          <a:xfrm>
            <a:off x="1018817" y="3167533"/>
            <a:ext cx="292286" cy="292286"/>
          </a:xfrm>
          <a:prstGeom prst="rect">
            <a:avLst/>
          </a:prstGeom>
        </p:spPr>
      </p:pic>
      <p:sp>
        <p:nvSpPr>
          <p:cNvPr id="40" name="Rectangle 39"/>
          <p:cNvSpPr/>
          <p:nvPr/>
        </p:nvSpPr>
        <p:spPr>
          <a:xfrm>
            <a:off x="1473867" y="3543863"/>
            <a:ext cx="2879715" cy="276999"/>
          </a:xfrm>
          <a:prstGeom prst="rect">
            <a:avLst/>
          </a:prstGeom>
        </p:spPr>
        <p:txBody>
          <a:bodyPr wrap="square" lIns="0" tIns="0" rIns="0" bIns="0">
            <a:spAutoFit/>
          </a:bodyPr>
          <a:lstStyle/>
          <a:p>
            <a:r>
              <a:rPr lang="en-US" sz="900" dirty="0">
                <a:solidFill>
                  <a:schemeClr val="tx1">
                    <a:lumMod val="65000"/>
                    <a:lumOff val="35000"/>
                  </a:schemeClr>
                </a:solidFill>
                <a:latin typeface="Arial"/>
                <a:cs typeface="Arial"/>
              </a:rPr>
              <a:t>Ut </a:t>
            </a:r>
            <a:r>
              <a:rPr lang="en-US" sz="900" dirty="0" err="1">
                <a:solidFill>
                  <a:schemeClr val="tx1">
                    <a:lumMod val="65000"/>
                    <a:lumOff val="35000"/>
                  </a:schemeClr>
                </a:solidFill>
                <a:latin typeface="Arial"/>
                <a:cs typeface="Arial"/>
              </a:rPr>
              <a:t>enim</a:t>
            </a:r>
            <a:r>
              <a:rPr lang="en-US" sz="900" dirty="0">
                <a:solidFill>
                  <a:schemeClr val="tx1">
                    <a:lumMod val="65000"/>
                    <a:lumOff val="35000"/>
                  </a:schemeClr>
                </a:solidFill>
                <a:latin typeface="Arial"/>
                <a:cs typeface="Arial"/>
              </a:rPr>
              <a:t> ad minim </a:t>
            </a:r>
            <a:r>
              <a:rPr lang="en-US" sz="900" dirty="0" err="1">
                <a:solidFill>
                  <a:schemeClr val="tx1">
                    <a:lumMod val="65000"/>
                    <a:lumOff val="35000"/>
                  </a:schemeClr>
                </a:solidFill>
                <a:latin typeface="Arial"/>
                <a:cs typeface="Arial"/>
              </a:rPr>
              <a:t>veniam</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quis</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nostrud</a:t>
            </a:r>
            <a:r>
              <a:rPr lang="en-US" sz="900" dirty="0">
                <a:solidFill>
                  <a:schemeClr val="tx1">
                    <a:lumMod val="65000"/>
                    <a:lumOff val="35000"/>
                  </a:schemeClr>
                </a:solidFill>
                <a:latin typeface="Arial"/>
                <a:cs typeface="Arial"/>
              </a:rPr>
              <a:t> dolor  exercitation </a:t>
            </a:r>
            <a:r>
              <a:rPr lang="en-US" sz="900" dirty="0" err="1">
                <a:solidFill>
                  <a:schemeClr val="tx1">
                    <a:lumMod val="65000"/>
                    <a:lumOff val="35000"/>
                  </a:schemeClr>
                </a:solidFill>
                <a:latin typeface="Arial"/>
                <a:cs typeface="Arial"/>
              </a:rPr>
              <a:t>ullamco</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laboris</a:t>
            </a:r>
            <a:r>
              <a:rPr lang="en-US" sz="900" dirty="0">
                <a:solidFill>
                  <a:schemeClr val="tx1">
                    <a:lumMod val="65000"/>
                    <a:lumOff val="35000"/>
                  </a:schemeClr>
                </a:solidFill>
                <a:latin typeface="Arial"/>
                <a:cs typeface="Arial"/>
              </a:rPr>
              <a:t> ex ea </a:t>
            </a:r>
            <a:r>
              <a:rPr lang="en-US" sz="900" dirty="0" err="1">
                <a:solidFill>
                  <a:schemeClr val="tx1">
                    <a:lumMod val="65000"/>
                    <a:lumOff val="35000"/>
                  </a:schemeClr>
                </a:solidFill>
                <a:latin typeface="Arial"/>
                <a:cs typeface="Arial"/>
              </a:rPr>
              <a:t>commodo</a:t>
            </a:r>
            <a:endParaRPr lang="en-US" sz="900" dirty="0">
              <a:solidFill>
                <a:schemeClr val="tx1">
                  <a:lumMod val="65000"/>
                  <a:lumOff val="35000"/>
                </a:schemeClr>
              </a:solidFill>
              <a:latin typeface="Arial"/>
              <a:cs typeface="Arial"/>
            </a:endParaRPr>
          </a:p>
        </p:txBody>
      </p:sp>
      <p:pic>
        <p:nvPicPr>
          <p:cNvPr id="41" name="Picture 40"/>
          <p:cNvPicPr>
            <a:picLocks noChangeAspect="1"/>
          </p:cNvPicPr>
          <p:nvPr/>
        </p:nvPicPr>
        <p:blipFill>
          <a:blip r:embed="rId2"/>
          <a:stretch>
            <a:fillRect/>
          </a:stretch>
        </p:blipFill>
        <p:spPr>
          <a:xfrm>
            <a:off x="1034696" y="3560139"/>
            <a:ext cx="292286" cy="292286"/>
          </a:xfrm>
          <a:prstGeom prst="rect">
            <a:avLst/>
          </a:prstGeom>
        </p:spPr>
      </p:pic>
      <p:sp>
        <p:nvSpPr>
          <p:cNvPr id="42" name="Rectangle 41"/>
          <p:cNvSpPr/>
          <p:nvPr/>
        </p:nvSpPr>
        <p:spPr>
          <a:xfrm>
            <a:off x="1473867" y="3936468"/>
            <a:ext cx="2879715" cy="276999"/>
          </a:xfrm>
          <a:prstGeom prst="rect">
            <a:avLst/>
          </a:prstGeom>
        </p:spPr>
        <p:txBody>
          <a:bodyPr wrap="square" lIns="0" tIns="0" rIns="0" bIns="0">
            <a:spAutoFit/>
          </a:bodyPr>
          <a:lstStyle/>
          <a:p>
            <a:r>
              <a:rPr lang="en-US" sz="900" dirty="0">
                <a:solidFill>
                  <a:schemeClr val="tx1">
                    <a:lumMod val="65000"/>
                    <a:lumOff val="35000"/>
                  </a:schemeClr>
                </a:solidFill>
                <a:latin typeface="Arial"/>
                <a:cs typeface="Arial"/>
              </a:rPr>
              <a:t>Ut </a:t>
            </a:r>
            <a:r>
              <a:rPr lang="en-US" sz="900" dirty="0" err="1">
                <a:solidFill>
                  <a:schemeClr val="tx1">
                    <a:lumMod val="65000"/>
                    <a:lumOff val="35000"/>
                  </a:schemeClr>
                </a:solidFill>
                <a:latin typeface="Arial"/>
                <a:cs typeface="Arial"/>
              </a:rPr>
              <a:t>enim</a:t>
            </a:r>
            <a:r>
              <a:rPr lang="en-US" sz="900" dirty="0">
                <a:solidFill>
                  <a:schemeClr val="tx1">
                    <a:lumMod val="65000"/>
                    <a:lumOff val="35000"/>
                  </a:schemeClr>
                </a:solidFill>
                <a:latin typeface="Arial"/>
                <a:cs typeface="Arial"/>
              </a:rPr>
              <a:t> ad minim </a:t>
            </a:r>
            <a:r>
              <a:rPr lang="en-US" sz="900" dirty="0" err="1">
                <a:solidFill>
                  <a:schemeClr val="tx1">
                    <a:lumMod val="65000"/>
                    <a:lumOff val="35000"/>
                  </a:schemeClr>
                </a:solidFill>
                <a:latin typeface="Arial"/>
                <a:cs typeface="Arial"/>
              </a:rPr>
              <a:t>veniam</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quis</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nostrud</a:t>
            </a:r>
            <a:r>
              <a:rPr lang="en-US" sz="900" dirty="0">
                <a:solidFill>
                  <a:schemeClr val="tx1">
                    <a:lumMod val="65000"/>
                    <a:lumOff val="35000"/>
                  </a:schemeClr>
                </a:solidFill>
                <a:latin typeface="Arial"/>
                <a:cs typeface="Arial"/>
              </a:rPr>
              <a:t> dolor  exercitation </a:t>
            </a:r>
            <a:r>
              <a:rPr lang="en-US" sz="900" dirty="0" err="1">
                <a:solidFill>
                  <a:schemeClr val="tx1">
                    <a:lumMod val="65000"/>
                    <a:lumOff val="35000"/>
                  </a:schemeClr>
                </a:solidFill>
                <a:latin typeface="Arial"/>
                <a:cs typeface="Arial"/>
              </a:rPr>
              <a:t>ullamco</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laboris</a:t>
            </a:r>
            <a:r>
              <a:rPr lang="en-US" sz="900" dirty="0">
                <a:solidFill>
                  <a:schemeClr val="tx1">
                    <a:lumMod val="65000"/>
                    <a:lumOff val="35000"/>
                  </a:schemeClr>
                </a:solidFill>
                <a:latin typeface="Arial"/>
                <a:cs typeface="Arial"/>
              </a:rPr>
              <a:t> ex ea </a:t>
            </a:r>
            <a:r>
              <a:rPr lang="en-US" sz="900" dirty="0" err="1">
                <a:solidFill>
                  <a:schemeClr val="tx1">
                    <a:lumMod val="65000"/>
                    <a:lumOff val="35000"/>
                  </a:schemeClr>
                </a:solidFill>
                <a:latin typeface="Arial"/>
                <a:cs typeface="Arial"/>
              </a:rPr>
              <a:t>commodo</a:t>
            </a:r>
            <a:endParaRPr lang="en-US" sz="900" dirty="0">
              <a:solidFill>
                <a:schemeClr val="tx1">
                  <a:lumMod val="65000"/>
                  <a:lumOff val="35000"/>
                </a:schemeClr>
              </a:solidFill>
              <a:latin typeface="Arial"/>
              <a:cs typeface="Arial"/>
            </a:endParaRPr>
          </a:p>
        </p:txBody>
      </p:sp>
      <p:pic>
        <p:nvPicPr>
          <p:cNvPr id="43" name="Picture 42"/>
          <p:cNvPicPr>
            <a:picLocks noChangeAspect="1"/>
          </p:cNvPicPr>
          <p:nvPr/>
        </p:nvPicPr>
        <p:blipFill>
          <a:blip r:embed="rId2"/>
          <a:stretch>
            <a:fillRect/>
          </a:stretch>
        </p:blipFill>
        <p:spPr>
          <a:xfrm>
            <a:off x="1034696" y="3952743"/>
            <a:ext cx="292286" cy="292286"/>
          </a:xfrm>
          <a:prstGeom prst="rect">
            <a:avLst/>
          </a:prstGeom>
        </p:spPr>
      </p:pic>
      <p:sp>
        <p:nvSpPr>
          <p:cNvPr id="44" name="Rectangle 43"/>
          <p:cNvSpPr/>
          <p:nvPr/>
        </p:nvSpPr>
        <p:spPr>
          <a:xfrm>
            <a:off x="1473867" y="4891627"/>
            <a:ext cx="2879715" cy="276999"/>
          </a:xfrm>
          <a:prstGeom prst="rect">
            <a:avLst/>
          </a:prstGeom>
        </p:spPr>
        <p:txBody>
          <a:bodyPr wrap="square" lIns="0" tIns="0" rIns="0" bIns="0">
            <a:spAutoFit/>
          </a:bodyPr>
          <a:lstStyle/>
          <a:p>
            <a:r>
              <a:rPr lang="en-US" sz="900" dirty="0">
                <a:solidFill>
                  <a:schemeClr val="tx1">
                    <a:lumMod val="65000"/>
                    <a:lumOff val="35000"/>
                  </a:schemeClr>
                </a:solidFill>
                <a:latin typeface="Arial"/>
                <a:cs typeface="Arial"/>
              </a:rPr>
              <a:t>Ut </a:t>
            </a:r>
            <a:r>
              <a:rPr lang="en-US" sz="900" dirty="0" err="1">
                <a:solidFill>
                  <a:schemeClr val="tx1">
                    <a:lumMod val="65000"/>
                    <a:lumOff val="35000"/>
                  </a:schemeClr>
                </a:solidFill>
                <a:latin typeface="Arial"/>
                <a:cs typeface="Arial"/>
              </a:rPr>
              <a:t>enim</a:t>
            </a:r>
            <a:r>
              <a:rPr lang="en-US" sz="900" dirty="0">
                <a:solidFill>
                  <a:schemeClr val="tx1">
                    <a:lumMod val="65000"/>
                    <a:lumOff val="35000"/>
                  </a:schemeClr>
                </a:solidFill>
                <a:latin typeface="Arial"/>
                <a:cs typeface="Arial"/>
              </a:rPr>
              <a:t> ad minim </a:t>
            </a:r>
            <a:r>
              <a:rPr lang="en-US" sz="900" dirty="0" err="1">
                <a:solidFill>
                  <a:schemeClr val="tx1">
                    <a:lumMod val="65000"/>
                    <a:lumOff val="35000"/>
                  </a:schemeClr>
                </a:solidFill>
                <a:latin typeface="Arial"/>
                <a:cs typeface="Arial"/>
              </a:rPr>
              <a:t>veniam</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quis</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nostrud</a:t>
            </a:r>
            <a:r>
              <a:rPr lang="en-US" sz="900" dirty="0">
                <a:solidFill>
                  <a:schemeClr val="tx1">
                    <a:lumMod val="65000"/>
                    <a:lumOff val="35000"/>
                  </a:schemeClr>
                </a:solidFill>
                <a:latin typeface="Arial"/>
                <a:cs typeface="Arial"/>
              </a:rPr>
              <a:t> dolor  exercitation </a:t>
            </a:r>
            <a:r>
              <a:rPr lang="en-US" sz="900" dirty="0" err="1">
                <a:solidFill>
                  <a:schemeClr val="tx1">
                    <a:lumMod val="65000"/>
                    <a:lumOff val="35000"/>
                  </a:schemeClr>
                </a:solidFill>
                <a:latin typeface="Arial"/>
                <a:cs typeface="Arial"/>
              </a:rPr>
              <a:t>ullamco</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laboris</a:t>
            </a:r>
            <a:r>
              <a:rPr lang="en-US" sz="900" dirty="0">
                <a:solidFill>
                  <a:schemeClr val="tx1">
                    <a:lumMod val="65000"/>
                    <a:lumOff val="35000"/>
                  </a:schemeClr>
                </a:solidFill>
                <a:latin typeface="Arial"/>
                <a:cs typeface="Arial"/>
              </a:rPr>
              <a:t> ex ea </a:t>
            </a:r>
            <a:r>
              <a:rPr lang="en-US" sz="900" dirty="0" err="1">
                <a:solidFill>
                  <a:schemeClr val="tx1">
                    <a:lumMod val="65000"/>
                    <a:lumOff val="35000"/>
                  </a:schemeClr>
                </a:solidFill>
                <a:latin typeface="Arial"/>
                <a:cs typeface="Arial"/>
              </a:rPr>
              <a:t>commodo</a:t>
            </a:r>
            <a:endParaRPr lang="en-US" sz="900" dirty="0">
              <a:solidFill>
                <a:schemeClr val="tx1">
                  <a:lumMod val="65000"/>
                  <a:lumOff val="35000"/>
                </a:schemeClr>
              </a:solidFill>
              <a:latin typeface="Arial"/>
              <a:cs typeface="Arial"/>
            </a:endParaRPr>
          </a:p>
        </p:txBody>
      </p:sp>
      <p:pic>
        <p:nvPicPr>
          <p:cNvPr id="45" name="Picture 44"/>
          <p:cNvPicPr>
            <a:picLocks noChangeAspect="1"/>
          </p:cNvPicPr>
          <p:nvPr/>
        </p:nvPicPr>
        <p:blipFill>
          <a:blip r:embed="rId2"/>
          <a:stretch>
            <a:fillRect/>
          </a:stretch>
        </p:blipFill>
        <p:spPr>
          <a:xfrm>
            <a:off x="1034696" y="4907903"/>
            <a:ext cx="292286" cy="292286"/>
          </a:xfrm>
          <a:prstGeom prst="rect">
            <a:avLst/>
          </a:prstGeom>
        </p:spPr>
      </p:pic>
      <p:sp>
        <p:nvSpPr>
          <p:cNvPr id="46" name="Rectangle 45"/>
          <p:cNvSpPr/>
          <p:nvPr/>
        </p:nvSpPr>
        <p:spPr>
          <a:xfrm>
            <a:off x="1473867" y="5284231"/>
            <a:ext cx="2879715" cy="276999"/>
          </a:xfrm>
          <a:prstGeom prst="rect">
            <a:avLst/>
          </a:prstGeom>
        </p:spPr>
        <p:txBody>
          <a:bodyPr wrap="square" lIns="0" tIns="0" rIns="0" bIns="0">
            <a:spAutoFit/>
          </a:bodyPr>
          <a:lstStyle/>
          <a:p>
            <a:r>
              <a:rPr lang="en-US" sz="900" dirty="0">
                <a:solidFill>
                  <a:schemeClr val="tx1">
                    <a:lumMod val="65000"/>
                    <a:lumOff val="35000"/>
                  </a:schemeClr>
                </a:solidFill>
                <a:latin typeface="Arial"/>
                <a:cs typeface="Arial"/>
              </a:rPr>
              <a:t>Ut </a:t>
            </a:r>
            <a:r>
              <a:rPr lang="en-US" sz="900" dirty="0" err="1">
                <a:solidFill>
                  <a:schemeClr val="tx1">
                    <a:lumMod val="65000"/>
                    <a:lumOff val="35000"/>
                  </a:schemeClr>
                </a:solidFill>
                <a:latin typeface="Arial"/>
                <a:cs typeface="Arial"/>
              </a:rPr>
              <a:t>enim</a:t>
            </a:r>
            <a:r>
              <a:rPr lang="en-US" sz="900" dirty="0">
                <a:solidFill>
                  <a:schemeClr val="tx1">
                    <a:lumMod val="65000"/>
                    <a:lumOff val="35000"/>
                  </a:schemeClr>
                </a:solidFill>
                <a:latin typeface="Arial"/>
                <a:cs typeface="Arial"/>
              </a:rPr>
              <a:t> ad minim </a:t>
            </a:r>
            <a:r>
              <a:rPr lang="en-US" sz="900" dirty="0" err="1">
                <a:solidFill>
                  <a:schemeClr val="tx1">
                    <a:lumMod val="65000"/>
                    <a:lumOff val="35000"/>
                  </a:schemeClr>
                </a:solidFill>
                <a:latin typeface="Arial"/>
                <a:cs typeface="Arial"/>
              </a:rPr>
              <a:t>veniam</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quis</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nostrud</a:t>
            </a:r>
            <a:r>
              <a:rPr lang="en-US" sz="900" dirty="0">
                <a:solidFill>
                  <a:schemeClr val="tx1">
                    <a:lumMod val="65000"/>
                    <a:lumOff val="35000"/>
                  </a:schemeClr>
                </a:solidFill>
                <a:latin typeface="Arial"/>
                <a:cs typeface="Arial"/>
              </a:rPr>
              <a:t> dolor  exercitation </a:t>
            </a:r>
            <a:r>
              <a:rPr lang="en-US" sz="900" dirty="0" err="1">
                <a:solidFill>
                  <a:schemeClr val="tx1">
                    <a:lumMod val="65000"/>
                    <a:lumOff val="35000"/>
                  </a:schemeClr>
                </a:solidFill>
                <a:latin typeface="Arial"/>
                <a:cs typeface="Arial"/>
              </a:rPr>
              <a:t>ullamco</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laboris</a:t>
            </a:r>
            <a:r>
              <a:rPr lang="en-US" sz="900" dirty="0">
                <a:solidFill>
                  <a:schemeClr val="tx1">
                    <a:lumMod val="65000"/>
                    <a:lumOff val="35000"/>
                  </a:schemeClr>
                </a:solidFill>
                <a:latin typeface="Arial"/>
                <a:cs typeface="Arial"/>
              </a:rPr>
              <a:t> ex ea </a:t>
            </a:r>
            <a:r>
              <a:rPr lang="en-US" sz="900" dirty="0" err="1">
                <a:solidFill>
                  <a:schemeClr val="tx1">
                    <a:lumMod val="65000"/>
                    <a:lumOff val="35000"/>
                  </a:schemeClr>
                </a:solidFill>
                <a:latin typeface="Arial"/>
                <a:cs typeface="Arial"/>
              </a:rPr>
              <a:t>commodo</a:t>
            </a:r>
            <a:endParaRPr lang="en-US" sz="900" dirty="0">
              <a:solidFill>
                <a:schemeClr val="tx1">
                  <a:lumMod val="65000"/>
                  <a:lumOff val="35000"/>
                </a:schemeClr>
              </a:solidFill>
              <a:latin typeface="Arial"/>
              <a:cs typeface="Arial"/>
            </a:endParaRPr>
          </a:p>
        </p:txBody>
      </p:sp>
      <p:pic>
        <p:nvPicPr>
          <p:cNvPr id="47" name="Picture 46"/>
          <p:cNvPicPr>
            <a:picLocks noChangeAspect="1"/>
          </p:cNvPicPr>
          <p:nvPr/>
        </p:nvPicPr>
        <p:blipFill>
          <a:blip r:embed="rId2"/>
          <a:stretch>
            <a:fillRect/>
          </a:stretch>
        </p:blipFill>
        <p:spPr>
          <a:xfrm>
            <a:off x="1034696" y="5300505"/>
            <a:ext cx="292286" cy="292286"/>
          </a:xfrm>
          <a:prstGeom prst="rect">
            <a:avLst/>
          </a:prstGeom>
        </p:spPr>
      </p:pic>
      <p:sp>
        <p:nvSpPr>
          <p:cNvPr id="48" name="Rectangle 47"/>
          <p:cNvSpPr/>
          <p:nvPr/>
        </p:nvSpPr>
        <p:spPr>
          <a:xfrm>
            <a:off x="1473867" y="5676835"/>
            <a:ext cx="2879715" cy="276999"/>
          </a:xfrm>
          <a:prstGeom prst="rect">
            <a:avLst/>
          </a:prstGeom>
        </p:spPr>
        <p:txBody>
          <a:bodyPr wrap="square" lIns="0" tIns="0" rIns="0" bIns="0">
            <a:spAutoFit/>
          </a:bodyPr>
          <a:lstStyle/>
          <a:p>
            <a:r>
              <a:rPr lang="en-US" sz="900" dirty="0">
                <a:solidFill>
                  <a:schemeClr val="tx1">
                    <a:lumMod val="65000"/>
                    <a:lumOff val="35000"/>
                  </a:schemeClr>
                </a:solidFill>
                <a:latin typeface="Arial"/>
                <a:cs typeface="Arial"/>
              </a:rPr>
              <a:t>Ut </a:t>
            </a:r>
            <a:r>
              <a:rPr lang="en-US" sz="900" dirty="0" err="1">
                <a:solidFill>
                  <a:schemeClr val="tx1">
                    <a:lumMod val="65000"/>
                    <a:lumOff val="35000"/>
                  </a:schemeClr>
                </a:solidFill>
                <a:latin typeface="Arial"/>
                <a:cs typeface="Arial"/>
              </a:rPr>
              <a:t>enim</a:t>
            </a:r>
            <a:r>
              <a:rPr lang="en-US" sz="900" dirty="0">
                <a:solidFill>
                  <a:schemeClr val="tx1">
                    <a:lumMod val="65000"/>
                    <a:lumOff val="35000"/>
                  </a:schemeClr>
                </a:solidFill>
                <a:latin typeface="Arial"/>
                <a:cs typeface="Arial"/>
              </a:rPr>
              <a:t> ad minim </a:t>
            </a:r>
            <a:r>
              <a:rPr lang="en-US" sz="900" dirty="0" err="1">
                <a:solidFill>
                  <a:schemeClr val="tx1">
                    <a:lumMod val="65000"/>
                    <a:lumOff val="35000"/>
                  </a:schemeClr>
                </a:solidFill>
                <a:latin typeface="Arial"/>
                <a:cs typeface="Arial"/>
              </a:rPr>
              <a:t>veniam</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quis</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nostrud</a:t>
            </a:r>
            <a:r>
              <a:rPr lang="en-US" sz="900" dirty="0">
                <a:solidFill>
                  <a:schemeClr val="tx1">
                    <a:lumMod val="65000"/>
                    <a:lumOff val="35000"/>
                  </a:schemeClr>
                </a:solidFill>
                <a:latin typeface="Arial"/>
                <a:cs typeface="Arial"/>
              </a:rPr>
              <a:t> dolor  exercitation </a:t>
            </a:r>
            <a:r>
              <a:rPr lang="en-US" sz="900" dirty="0" err="1">
                <a:solidFill>
                  <a:schemeClr val="tx1">
                    <a:lumMod val="65000"/>
                    <a:lumOff val="35000"/>
                  </a:schemeClr>
                </a:solidFill>
                <a:latin typeface="Arial"/>
                <a:cs typeface="Arial"/>
              </a:rPr>
              <a:t>ullamco</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laboris</a:t>
            </a:r>
            <a:r>
              <a:rPr lang="en-US" sz="900" dirty="0">
                <a:solidFill>
                  <a:schemeClr val="tx1">
                    <a:lumMod val="65000"/>
                    <a:lumOff val="35000"/>
                  </a:schemeClr>
                </a:solidFill>
                <a:latin typeface="Arial"/>
                <a:cs typeface="Arial"/>
              </a:rPr>
              <a:t> ex ea </a:t>
            </a:r>
            <a:r>
              <a:rPr lang="en-US" sz="900" dirty="0" err="1">
                <a:solidFill>
                  <a:schemeClr val="tx1">
                    <a:lumMod val="65000"/>
                    <a:lumOff val="35000"/>
                  </a:schemeClr>
                </a:solidFill>
                <a:latin typeface="Arial"/>
                <a:cs typeface="Arial"/>
              </a:rPr>
              <a:t>commodo</a:t>
            </a:r>
            <a:endParaRPr lang="en-US" sz="900" dirty="0">
              <a:solidFill>
                <a:schemeClr val="tx1">
                  <a:lumMod val="65000"/>
                  <a:lumOff val="35000"/>
                </a:schemeClr>
              </a:solidFill>
              <a:latin typeface="Arial"/>
              <a:cs typeface="Arial"/>
            </a:endParaRPr>
          </a:p>
        </p:txBody>
      </p:sp>
      <p:pic>
        <p:nvPicPr>
          <p:cNvPr id="49" name="Picture 48"/>
          <p:cNvPicPr>
            <a:picLocks noChangeAspect="1"/>
          </p:cNvPicPr>
          <p:nvPr/>
        </p:nvPicPr>
        <p:blipFill>
          <a:blip r:embed="rId2"/>
          <a:stretch>
            <a:fillRect/>
          </a:stretch>
        </p:blipFill>
        <p:spPr>
          <a:xfrm>
            <a:off x="1034696" y="5693109"/>
            <a:ext cx="292286" cy="292286"/>
          </a:xfrm>
          <a:prstGeom prst="rect">
            <a:avLst/>
          </a:prstGeom>
        </p:spPr>
      </p:pic>
      <p:sp>
        <p:nvSpPr>
          <p:cNvPr id="50" name="Rectangle 49"/>
          <p:cNvSpPr/>
          <p:nvPr/>
        </p:nvSpPr>
        <p:spPr>
          <a:xfrm>
            <a:off x="1473867" y="6069441"/>
            <a:ext cx="2879715" cy="276999"/>
          </a:xfrm>
          <a:prstGeom prst="rect">
            <a:avLst/>
          </a:prstGeom>
        </p:spPr>
        <p:txBody>
          <a:bodyPr wrap="square" lIns="0" tIns="0" rIns="0" bIns="0">
            <a:spAutoFit/>
          </a:bodyPr>
          <a:lstStyle/>
          <a:p>
            <a:r>
              <a:rPr lang="en-US" sz="900" dirty="0">
                <a:solidFill>
                  <a:schemeClr val="tx1">
                    <a:lumMod val="65000"/>
                    <a:lumOff val="35000"/>
                  </a:schemeClr>
                </a:solidFill>
                <a:latin typeface="Arial"/>
                <a:cs typeface="Arial"/>
              </a:rPr>
              <a:t>Ut </a:t>
            </a:r>
            <a:r>
              <a:rPr lang="en-US" sz="900" dirty="0" err="1">
                <a:solidFill>
                  <a:schemeClr val="tx1">
                    <a:lumMod val="65000"/>
                    <a:lumOff val="35000"/>
                  </a:schemeClr>
                </a:solidFill>
                <a:latin typeface="Arial"/>
                <a:cs typeface="Arial"/>
              </a:rPr>
              <a:t>enim</a:t>
            </a:r>
            <a:r>
              <a:rPr lang="en-US" sz="900" dirty="0">
                <a:solidFill>
                  <a:schemeClr val="tx1">
                    <a:lumMod val="65000"/>
                    <a:lumOff val="35000"/>
                  </a:schemeClr>
                </a:solidFill>
                <a:latin typeface="Arial"/>
                <a:cs typeface="Arial"/>
              </a:rPr>
              <a:t> ad minim </a:t>
            </a:r>
            <a:r>
              <a:rPr lang="en-US" sz="900" dirty="0" err="1">
                <a:solidFill>
                  <a:schemeClr val="tx1">
                    <a:lumMod val="65000"/>
                    <a:lumOff val="35000"/>
                  </a:schemeClr>
                </a:solidFill>
                <a:latin typeface="Arial"/>
                <a:cs typeface="Arial"/>
              </a:rPr>
              <a:t>veniam</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quis</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nostrud</a:t>
            </a:r>
            <a:r>
              <a:rPr lang="en-US" sz="900" dirty="0">
                <a:solidFill>
                  <a:schemeClr val="tx1">
                    <a:lumMod val="65000"/>
                    <a:lumOff val="35000"/>
                  </a:schemeClr>
                </a:solidFill>
                <a:latin typeface="Arial"/>
                <a:cs typeface="Arial"/>
              </a:rPr>
              <a:t> dolor  exercitation </a:t>
            </a:r>
            <a:r>
              <a:rPr lang="en-US" sz="900" dirty="0" err="1">
                <a:solidFill>
                  <a:schemeClr val="tx1">
                    <a:lumMod val="65000"/>
                    <a:lumOff val="35000"/>
                  </a:schemeClr>
                </a:solidFill>
                <a:latin typeface="Arial"/>
                <a:cs typeface="Arial"/>
              </a:rPr>
              <a:t>ullamco</a:t>
            </a:r>
            <a:r>
              <a:rPr lang="en-US" sz="900" dirty="0">
                <a:solidFill>
                  <a:schemeClr val="tx1">
                    <a:lumMod val="65000"/>
                    <a:lumOff val="35000"/>
                  </a:schemeClr>
                </a:solidFill>
                <a:latin typeface="Arial"/>
                <a:cs typeface="Arial"/>
              </a:rPr>
              <a:t> </a:t>
            </a:r>
            <a:r>
              <a:rPr lang="en-US" sz="900" dirty="0" err="1">
                <a:solidFill>
                  <a:schemeClr val="tx1">
                    <a:lumMod val="65000"/>
                    <a:lumOff val="35000"/>
                  </a:schemeClr>
                </a:solidFill>
                <a:latin typeface="Arial"/>
                <a:cs typeface="Arial"/>
              </a:rPr>
              <a:t>laboris</a:t>
            </a:r>
            <a:r>
              <a:rPr lang="en-US" sz="900" dirty="0">
                <a:solidFill>
                  <a:schemeClr val="tx1">
                    <a:lumMod val="65000"/>
                    <a:lumOff val="35000"/>
                  </a:schemeClr>
                </a:solidFill>
                <a:latin typeface="Arial"/>
                <a:cs typeface="Arial"/>
              </a:rPr>
              <a:t> ex ea </a:t>
            </a:r>
            <a:r>
              <a:rPr lang="en-US" sz="900" dirty="0" err="1">
                <a:solidFill>
                  <a:schemeClr val="tx1">
                    <a:lumMod val="65000"/>
                    <a:lumOff val="35000"/>
                  </a:schemeClr>
                </a:solidFill>
                <a:latin typeface="Arial"/>
                <a:cs typeface="Arial"/>
              </a:rPr>
              <a:t>commodo</a:t>
            </a:r>
            <a:endParaRPr lang="en-US" sz="900" dirty="0">
              <a:solidFill>
                <a:schemeClr val="tx1">
                  <a:lumMod val="65000"/>
                  <a:lumOff val="35000"/>
                </a:schemeClr>
              </a:solidFill>
              <a:latin typeface="Arial"/>
              <a:cs typeface="Arial"/>
            </a:endParaRPr>
          </a:p>
        </p:txBody>
      </p:sp>
      <p:pic>
        <p:nvPicPr>
          <p:cNvPr id="51" name="Picture 50"/>
          <p:cNvPicPr>
            <a:picLocks noChangeAspect="1"/>
          </p:cNvPicPr>
          <p:nvPr/>
        </p:nvPicPr>
        <p:blipFill>
          <a:blip r:embed="rId2"/>
          <a:stretch>
            <a:fillRect/>
          </a:stretch>
        </p:blipFill>
        <p:spPr>
          <a:xfrm>
            <a:off x="1034696" y="6085716"/>
            <a:ext cx="292286" cy="292286"/>
          </a:xfrm>
          <a:prstGeom prst="rect">
            <a:avLst/>
          </a:prstGeom>
        </p:spPr>
      </p:pic>
      <p:sp>
        <p:nvSpPr>
          <p:cNvPr id="52" name="Rectangle 51"/>
          <p:cNvSpPr/>
          <p:nvPr/>
        </p:nvSpPr>
        <p:spPr>
          <a:xfrm>
            <a:off x="900000" y="6614843"/>
            <a:ext cx="9061356" cy="138499"/>
          </a:xfrm>
          <a:prstGeom prst="rect">
            <a:avLst/>
          </a:prstGeom>
        </p:spPr>
        <p:txBody>
          <a:bodyPr wrap="square" lIns="0" tIns="0" rIns="0" bIns="0">
            <a:spAutoFit/>
          </a:bodyPr>
          <a:lstStyle/>
          <a:p>
            <a:r>
              <a:rPr lang="en-US" sz="900" dirty="0">
                <a:solidFill>
                  <a:schemeClr val="bg1">
                    <a:lumMod val="50000"/>
                  </a:schemeClr>
                </a:solidFill>
                <a:latin typeface="Arial"/>
                <a:cs typeface="Arial"/>
              </a:rPr>
              <a:t>This SWOT analysis coupled with relevant historical sales data and information on current competing properties forms the basis of our value assessment.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 name="Rectangle 42"/>
          <p:cNvSpPr/>
          <p:nvPr/>
        </p:nvSpPr>
        <p:spPr>
          <a:xfrm>
            <a:off x="915914" y="1876424"/>
            <a:ext cx="5616000" cy="219855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913973" y="4238625"/>
            <a:ext cx="2736000" cy="22828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915915" y="4219907"/>
            <a:ext cx="2736000" cy="1080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913973" y="1887106"/>
            <a:ext cx="321255" cy="309421"/>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6654355" y="1876424"/>
            <a:ext cx="2772000" cy="219855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3801355" y="5426546"/>
            <a:ext cx="1296000" cy="1080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3791562" y="4238625"/>
            <a:ext cx="2736000" cy="108650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908264" y="1121977"/>
            <a:ext cx="7590509" cy="461665"/>
          </a:xfrm>
          <a:prstGeom prst="rect">
            <a:avLst/>
          </a:prstGeom>
          <a:noFill/>
        </p:spPr>
        <p:txBody>
          <a:bodyPr wrap="square" lIns="0" tIns="0" rIns="0" bIns="0" rtlCol="0">
            <a:spAutoFit/>
          </a:bodyPr>
          <a:lstStyle/>
          <a:p>
            <a:r>
              <a:rPr lang="en-US" sz="3000" b="1" spc="-100" dirty="0">
                <a:solidFill>
                  <a:srgbClr val="00234B"/>
                </a:solidFill>
                <a:latin typeface="Arial"/>
                <a:cs typeface="Arial"/>
              </a:rPr>
              <a:t>Key Selling </a:t>
            </a:r>
            <a:r>
              <a:rPr lang="en-US" sz="3000" b="1" spc="-100" dirty="0" smtClean="0">
                <a:solidFill>
                  <a:srgbClr val="00234B"/>
                </a:solidFill>
                <a:latin typeface="Arial"/>
                <a:cs typeface="Arial"/>
              </a:rPr>
              <a:t>Points </a:t>
            </a:r>
            <a:r>
              <a:rPr lang="en-US" sz="2000" b="1" spc="-100" dirty="0" smtClean="0">
                <a:solidFill>
                  <a:srgbClr val="FF0000"/>
                </a:solidFill>
                <a:latin typeface="Arial"/>
                <a:cs typeface="Arial"/>
              </a:rPr>
              <a:t>(Option 1)</a:t>
            </a:r>
            <a:endParaRPr lang="en-US" sz="2000" b="1" spc="-100" dirty="0">
              <a:solidFill>
                <a:srgbClr val="FF0000"/>
              </a:solidFill>
              <a:latin typeface="Arial"/>
              <a:cs typeface="Arial"/>
            </a:endParaRPr>
          </a:p>
        </p:txBody>
      </p:sp>
      <p:sp>
        <p:nvSpPr>
          <p:cNvPr id="3" name="Rectangle 2"/>
          <p:cNvSpPr/>
          <p:nvPr/>
        </p:nvSpPr>
        <p:spPr>
          <a:xfrm>
            <a:off x="6685351" y="4209361"/>
            <a:ext cx="2741004" cy="2312088"/>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4" name="Rectangle 3"/>
          <p:cNvSpPr/>
          <p:nvPr/>
        </p:nvSpPr>
        <p:spPr>
          <a:xfrm>
            <a:off x="6824158" y="4281699"/>
            <a:ext cx="163175" cy="323165"/>
          </a:xfrm>
          <a:prstGeom prst="rect">
            <a:avLst/>
          </a:prstGeom>
        </p:spPr>
        <p:txBody>
          <a:bodyPr wrap="square" lIns="0" tIns="0" rIns="0" bIns="0">
            <a:spAutoFit/>
          </a:bodyPr>
          <a:lstStyle/>
          <a:p>
            <a:r>
              <a:rPr lang="en-US" b="1" dirty="0">
                <a:solidFill>
                  <a:schemeClr val="bg1"/>
                </a:solidFill>
                <a:latin typeface="Arial"/>
                <a:cs typeface="Arial"/>
              </a:rPr>
              <a:t>1</a:t>
            </a:r>
          </a:p>
        </p:txBody>
      </p:sp>
      <p:sp>
        <p:nvSpPr>
          <p:cNvPr id="5" name="Rectangle 4"/>
          <p:cNvSpPr/>
          <p:nvPr/>
        </p:nvSpPr>
        <p:spPr>
          <a:xfrm>
            <a:off x="7101031" y="4311965"/>
            <a:ext cx="2217093" cy="276999"/>
          </a:xfrm>
          <a:prstGeom prst="rect">
            <a:avLst/>
          </a:prstGeom>
        </p:spPr>
        <p:txBody>
          <a:bodyPr wrap="square" lIns="0" tIns="0" rIns="0" bIns="0">
            <a:spAutoFit/>
          </a:bodyPr>
          <a:lstStyle/>
          <a:p>
            <a:r>
              <a:rPr lang="en-US" sz="900" dirty="0">
                <a:solidFill>
                  <a:srgbClr val="FFFFFF"/>
                </a:solidFill>
                <a:latin typeface="Arial"/>
                <a:cs typeface="Arial"/>
              </a:rPr>
              <a:t>Ut </a:t>
            </a:r>
            <a:r>
              <a:rPr lang="en-US" sz="900" dirty="0" err="1">
                <a:solidFill>
                  <a:srgbClr val="FFFFFF"/>
                </a:solidFill>
                <a:latin typeface="Arial"/>
                <a:cs typeface="Arial"/>
              </a:rPr>
              <a:t>enim</a:t>
            </a:r>
            <a:r>
              <a:rPr lang="en-US" sz="900" dirty="0">
                <a:solidFill>
                  <a:srgbClr val="FFFFFF"/>
                </a:solidFill>
                <a:latin typeface="Arial"/>
                <a:cs typeface="Arial"/>
              </a:rPr>
              <a:t> ad minim </a:t>
            </a:r>
            <a:r>
              <a:rPr lang="en-US" sz="900" dirty="0" err="1">
                <a:solidFill>
                  <a:srgbClr val="FFFFFF"/>
                </a:solidFill>
                <a:latin typeface="Arial"/>
                <a:cs typeface="Arial"/>
              </a:rPr>
              <a:t>veniam</a:t>
            </a:r>
            <a:r>
              <a:rPr lang="en-US" sz="900" dirty="0">
                <a:solidFill>
                  <a:srgbClr val="FFFFFF"/>
                </a:solidFill>
                <a:latin typeface="Arial"/>
                <a:cs typeface="Arial"/>
              </a:rPr>
              <a:t>, </a:t>
            </a:r>
            <a:r>
              <a:rPr lang="en-US" sz="900" dirty="0" err="1">
                <a:solidFill>
                  <a:srgbClr val="FFFFFF"/>
                </a:solidFill>
                <a:latin typeface="Arial"/>
                <a:cs typeface="Arial"/>
              </a:rPr>
              <a:t>quis</a:t>
            </a:r>
            <a:r>
              <a:rPr lang="en-US" sz="900" dirty="0">
                <a:solidFill>
                  <a:srgbClr val="FFFFFF"/>
                </a:solidFill>
                <a:latin typeface="Arial"/>
                <a:cs typeface="Arial"/>
              </a:rPr>
              <a:t> </a:t>
            </a:r>
            <a:r>
              <a:rPr lang="en-US" sz="900" dirty="0" err="1">
                <a:solidFill>
                  <a:srgbClr val="FFFFFF"/>
                </a:solidFill>
                <a:latin typeface="Arial"/>
                <a:cs typeface="Arial"/>
              </a:rPr>
              <a:t>nostrud</a:t>
            </a:r>
            <a:r>
              <a:rPr lang="en-US" sz="900" dirty="0">
                <a:solidFill>
                  <a:srgbClr val="FFFFFF"/>
                </a:solidFill>
                <a:latin typeface="Arial"/>
                <a:cs typeface="Arial"/>
              </a:rPr>
              <a:t> dolor  exercitation </a:t>
            </a:r>
            <a:r>
              <a:rPr lang="en-US" sz="900" dirty="0" err="1">
                <a:solidFill>
                  <a:srgbClr val="FFFFFF"/>
                </a:solidFill>
                <a:latin typeface="Arial"/>
                <a:cs typeface="Arial"/>
              </a:rPr>
              <a:t>ullamc</a:t>
            </a:r>
            <a:endParaRPr lang="en-US" sz="900" dirty="0">
              <a:solidFill>
                <a:srgbClr val="FFFFFF"/>
              </a:solidFill>
              <a:latin typeface="Arial"/>
              <a:cs typeface="Arial"/>
            </a:endParaRPr>
          </a:p>
        </p:txBody>
      </p:sp>
      <p:sp>
        <p:nvSpPr>
          <p:cNvPr id="12" name="Rectangle 11"/>
          <p:cNvSpPr/>
          <p:nvPr/>
        </p:nvSpPr>
        <p:spPr>
          <a:xfrm>
            <a:off x="6824158" y="4645886"/>
            <a:ext cx="163175" cy="323165"/>
          </a:xfrm>
          <a:prstGeom prst="rect">
            <a:avLst/>
          </a:prstGeom>
        </p:spPr>
        <p:txBody>
          <a:bodyPr wrap="square" lIns="0" tIns="0" rIns="0" bIns="0">
            <a:spAutoFit/>
          </a:bodyPr>
          <a:lstStyle/>
          <a:p>
            <a:r>
              <a:rPr lang="en-US" b="1" dirty="0">
                <a:solidFill>
                  <a:schemeClr val="bg1"/>
                </a:solidFill>
                <a:latin typeface="Arial"/>
                <a:cs typeface="Arial"/>
              </a:rPr>
              <a:t>2</a:t>
            </a:r>
          </a:p>
        </p:txBody>
      </p:sp>
      <p:sp>
        <p:nvSpPr>
          <p:cNvPr id="13" name="Rectangle 12"/>
          <p:cNvSpPr/>
          <p:nvPr/>
        </p:nvSpPr>
        <p:spPr>
          <a:xfrm>
            <a:off x="7101031" y="4676153"/>
            <a:ext cx="2217093" cy="276999"/>
          </a:xfrm>
          <a:prstGeom prst="rect">
            <a:avLst/>
          </a:prstGeom>
        </p:spPr>
        <p:txBody>
          <a:bodyPr wrap="square" lIns="0" tIns="0" rIns="0" bIns="0">
            <a:spAutoFit/>
          </a:bodyPr>
          <a:lstStyle/>
          <a:p>
            <a:r>
              <a:rPr lang="en-US" sz="900" dirty="0">
                <a:solidFill>
                  <a:srgbClr val="FFFFFF"/>
                </a:solidFill>
                <a:latin typeface="Arial"/>
                <a:cs typeface="Arial"/>
              </a:rPr>
              <a:t>Ut </a:t>
            </a:r>
            <a:r>
              <a:rPr lang="en-US" sz="900" dirty="0" err="1">
                <a:solidFill>
                  <a:srgbClr val="FFFFFF"/>
                </a:solidFill>
                <a:latin typeface="Arial"/>
                <a:cs typeface="Arial"/>
              </a:rPr>
              <a:t>enim</a:t>
            </a:r>
            <a:r>
              <a:rPr lang="en-US" sz="900" dirty="0">
                <a:solidFill>
                  <a:srgbClr val="FFFFFF"/>
                </a:solidFill>
                <a:latin typeface="Arial"/>
                <a:cs typeface="Arial"/>
              </a:rPr>
              <a:t> ad minim </a:t>
            </a:r>
            <a:r>
              <a:rPr lang="en-US" sz="900" dirty="0" err="1">
                <a:solidFill>
                  <a:srgbClr val="FFFFFF"/>
                </a:solidFill>
                <a:latin typeface="Arial"/>
                <a:cs typeface="Arial"/>
              </a:rPr>
              <a:t>veniam</a:t>
            </a:r>
            <a:r>
              <a:rPr lang="en-US" sz="900" dirty="0">
                <a:solidFill>
                  <a:srgbClr val="FFFFFF"/>
                </a:solidFill>
                <a:latin typeface="Arial"/>
                <a:cs typeface="Arial"/>
              </a:rPr>
              <a:t>, </a:t>
            </a:r>
            <a:r>
              <a:rPr lang="en-US" sz="900" dirty="0" err="1">
                <a:solidFill>
                  <a:srgbClr val="FFFFFF"/>
                </a:solidFill>
                <a:latin typeface="Arial"/>
                <a:cs typeface="Arial"/>
              </a:rPr>
              <a:t>quis</a:t>
            </a:r>
            <a:r>
              <a:rPr lang="en-US" sz="900" dirty="0">
                <a:solidFill>
                  <a:srgbClr val="FFFFFF"/>
                </a:solidFill>
                <a:latin typeface="Arial"/>
                <a:cs typeface="Arial"/>
              </a:rPr>
              <a:t> </a:t>
            </a:r>
            <a:r>
              <a:rPr lang="en-US" sz="900" dirty="0" err="1">
                <a:solidFill>
                  <a:srgbClr val="FFFFFF"/>
                </a:solidFill>
                <a:latin typeface="Arial"/>
                <a:cs typeface="Arial"/>
              </a:rPr>
              <a:t>nostrud</a:t>
            </a:r>
            <a:r>
              <a:rPr lang="en-US" sz="900" dirty="0">
                <a:solidFill>
                  <a:srgbClr val="FFFFFF"/>
                </a:solidFill>
                <a:latin typeface="Arial"/>
                <a:cs typeface="Arial"/>
              </a:rPr>
              <a:t> dolor  exercitation </a:t>
            </a:r>
            <a:r>
              <a:rPr lang="en-US" sz="900" dirty="0" err="1">
                <a:solidFill>
                  <a:srgbClr val="FFFFFF"/>
                </a:solidFill>
                <a:latin typeface="Arial"/>
                <a:cs typeface="Arial"/>
              </a:rPr>
              <a:t>ullamc</a:t>
            </a:r>
            <a:endParaRPr lang="en-US" sz="900" dirty="0">
              <a:solidFill>
                <a:srgbClr val="FFFFFF"/>
              </a:solidFill>
              <a:latin typeface="Arial"/>
              <a:cs typeface="Arial"/>
            </a:endParaRPr>
          </a:p>
        </p:txBody>
      </p:sp>
      <p:sp>
        <p:nvSpPr>
          <p:cNvPr id="14" name="Rectangle 13"/>
          <p:cNvSpPr/>
          <p:nvPr/>
        </p:nvSpPr>
        <p:spPr>
          <a:xfrm>
            <a:off x="6824158" y="5010073"/>
            <a:ext cx="163175" cy="323165"/>
          </a:xfrm>
          <a:prstGeom prst="rect">
            <a:avLst/>
          </a:prstGeom>
        </p:spPr>
        <p:txBody>
          <a:bodyPr wrap="square" lIns="0" tIns="0" rIns="0" bIns="0">
            <a:spAutoFit/>
          </a:bodyPr>
          <a:lstStyle/>
          <a:p>
            <a:r>
              <a:rPr lang="en-US" b="1" dirty="0">
                <a:solidFill>
                  <a:schemeClr val="bg1"/>
                </a:solidFill>
                <a:latin typeface="Arial"/>
                <a:cs typeface="Arial"/>
              </a:rPr>
              <a:t>3</a:t>
            </a:r>
          </a:p>
        </p:txBody>
      </p:sp>
      <p:sp>
        <p:nvSpPr>
          <p:cNvPr id="15" name="Rectangle 14"/>
          <p:cNvSpPr/>
          <p:nvPr/>
        </p:nvSpPr>
        <p:spPr>
          <a:xfrm>
            <a:off x="7101031" y="5040340"/>
            <a:ext cx="2217093" cy="276999"/>
          </a:xfrm>
          <a:prstGeom prst="rect">
            <a:avLst/>
          </a:prstGeom>
        </p:spPr>
        <p:txBody>
          <a:bodyPr wrap="square" lIns="0" tIns="0" rIns="0" bIns="0">
            <a:spAutoFit/>
          </a:bodyPr>
          <a:lstStyle/>
          <a:p>
            <a:r>
              <a:rPr lang="en-US" sz="900" dirty="0">
                <a:solidFill>
                  <a:srgbClr val="FFFFFF"/>
                </a:solidFill>
                <a:latin typeface="Arial"/>
                <a:cs typeface="Arial"/>
              </a:rPr>
              <a:t>Ut </a:t>
            </a:r>
            <a:r>
              <a:rPr lang="en-US" sz="900" dirty="0" err="1">
                <a:solidFill>
                  <a:srgbClr val="FFFFFF"/>
                </a:solidFill>
                <a:latin typeface="Arial"/>
                <a:cs typeface="Arial"/>
              </a:rPr>
              <a:t>enim</a:t>
            </a:r>
            <a:r>
              <a:rPr lang="en-US" sz="900" dirty="0">
                <a:solidFill>
                  <a:srgbClr val="FFFFFF"/>
                </a:solidFill>
                <a:latin typeface="Arial"/>
                <a:cs typeface="Arial"/>
              </a:rPr>
              <a:t> ad minim </a:t>
            </a:r>
            <a:r>
              <a:rPr lang="en-US" sz="900" dirty="0" err="1">
                <a:solidFill>
                  <a:srgbClr val="FFFFFF"/>
                </a:solidFill>
                <a:latin typeface="Arial"/>
                <a:cs typeface="Arial"/>
              </a:rPr>
              <a:t>veniam</a:t>
            </a:r>
            <a:r>
              <a:rPr lang="en-US" sz="900" dirty="0">
                <a:solidFill>
                  <a:srgbClr val="FFFFFF"/>
                </a:solidFill>
                <a:latin typeface="Arial"/>
                <a:cs typeface="Arial"/>
              </a:rPr>
              <a:t>, </a:t>
            </a:r>
            <a:r>
              <a:rPr lang="en-US" sz="900" dirty="0" err="1">
                <a:solidFill>
                  <a:srgbClr val="FFFFFF"/>
                </a:solidFill>
                <a:latin typeface="Arial"/>
                <a:cs typeface="Arial"/>
              </a:rPr>
              <a:t>quis</a:t>
            </a:r>
            <a:r>
              <a:rPr lang="en-US" sz="900" dirty="0">
                <a:solidFill>
                  <a:srgbClr val="FFFFFF"/>
                </a:solidFill>
                <a:latin typeface="Arial"/>
                <a:cs typeface="Arial"/>
              </a:rPr>
              <a:t> </a:t>
            </a:r>
            <a:r>
              <a:rPr lang="en-US" sz="900" dirty="0" err="1">
                <a:solidFill>
                  <a:srgbClr val="FFFFFF"/>
                </a:solidFill>
                <a:latin typeface="Arial"/>
                <a:cs typeface="Arial"/>
              </a:rPr>
              <a:t>nostrud</a:t>
            </a:r>
            <a:r>
              <a:rPr lang="en-US" sz="900" dirty="0">
                <a:solidFill>
                  <a:srgbClr val="FFFFFF"/>
                </a:solidFill>
                <a:latin typeface="Arial"/>
                <a:cs typeface="Arial"/>
              </a:rPr>
              <a:t> dolor  exercitation </a:t>
            </a:r>
            <a:r>
              <a:rPr lang="en-US" sz="900" dirty="0" err="1">
                <a:solidFill>
                  <a:srgbClr val="FFFFFF"/>
                </a:solidFill>
                <a:latin typeface="Arial"/>
                <a:cs typeface="Arial"/>
              </a:rPr>
              <a:t>ullamc</a:t>
            </a:r>
            <a:endParaRPr lang="en-US" sz="900" dirty="0">
              <a:solidFill>
                <a:srgbClr val="FFFFFF"/>
              </a:solidFill>
              <a:latin typeface="Arial"/>
              <a:cs typeface="Arial"/>
            </a:endParaRPr>
          </a:p>
        </p:txBody>
      </p:sp>
      <p:sp>
        <p:nvSpPr>
          <p:cNvPr id="16" name="Rectangle 15"/>
          <p:cNvSpPr/>
          <p:nvPr/>
        </p:nvSpPr>
        <p:spPr>
          <a:xfrm>
            <a:off x="6824158" y="5374261"/>
            <a:ext cx="163175" cy="323165"/>
          </a:xfrm>
          <a:prstGeom prst="rect">
            <a:avLst/>
          </a:prstGeom>
        </p:spPr>
        <p:txBody>
          <a:bodyPr wrap="square" lIns="0" tIns="0" rIns="0" bIns="0">
            <a:spAutoFit/>
          </a:bodyPr>
          <a:lstStyle/>
          <a:p>
            <a:r>
              <a:rPr lang="en-US" b="1" dirty="0">
                <a:solidFill>
                  <a:schemeClr val="bg1"/>
                </a:solidFill>
                <a:latin typeface="Arial"/>
                <a:cs typeface="Arial"/>
              </a:rPr>
              <a:t>4</a:t>
            </a:r>
          </a:p>
        </p:txBody>
      </p:sp>
      <p:sp>
        <p:nvSpPr>
          <p:cNvPr id="17" name="Rectangle 16"/>
          <p:cNvSpPr/>
          <p:nvPr/>
        </p:nvSpPr>
        <p:spPr>
          <a:xfrm>
            <a:off x="7101031" y="5404530"/>
            <a:ext cx="2217093" cy="276999"/>
          </a:xfrm>
          <a:prstGeom prst="rect">
            <a:avLst/>
          </a:prstGeom>
        </p:spPr>
        <p:txBody>
          <a:bodyPr wrap="square" lIns="0" tIns="0" rIns="0" bIns="0">
            <a:spAutoFit/>
          </a:bodyPr>
          <a:lstStyle/>
          <a:p>
            <a:r>
              <a:rPr lang="en-US" sz="900" dirty="0">
                <a:solidFill>
                  <a:srgbClr val="FFFFFF"/>
                </a:solidFill>
                <a:latin typeface="Arial"/>
                <a:cs typeface="Arial"/>
              </a:rPr>
              <a:t>Ut </a:t>
            </a:r>
            <a:r>
              <a:rPr lang="en-US" sz="900" dirty="0" err="1">
                <a:solidFill>
                  <a:srgbClr val="FFFFFF"/>
                </a:solidFill>
                <a:latin typeface="Arial"/>
                <a:cs typeface="Arial"/>
              </a:rPr>
              <a:t>enim</a:t>
            </a:r>
            <a:r>
              <a:rPr lang="en-US" sz="900" dirty="0">
                <a:solidFill>
                  <a:srgbClr val="FFFFFF"/>
                </a:solidFill>
                <a:latin typeface="Arial"/>
                <a:cs typeface="Arial"/>
              </a:rPr>
              <a:t> ad minim </a:t>
            </a:r>
            <a:r>
              <a:rPr lang="en-US" sz="900" dirty="0" err="1">
                <a:solidFill>
                  <a:srgbClr val="FFFFFF"/>
                </a:solidFill>
                <a:latin typeface="Arial"/>
                <a:cs typeface="Arial"/>
              </a:rPr>
              <a:t>veniam</a:t>
            </a:r>
            <a:r>
              <a:rPr lang="en-US" sz="900" dirty="0">
                <a:solidFill>
                  <a:srgbClr val="FFFFFF"/>
                </a:solidFill>
                <a:latin typeface="Arial"/>
                <a:cs typeface="Arial"/>
              </a:rPr>
              <a:t>, </a:t>
            </a:r>
            <a:r>
              <a:rPr lang="en-US" sz="900" dirty="0" err="1">
                <a:solidFill>
                  <a:srgbClr val="FFFFFF"/>
                </a:solidFill>
                <a:latin typeface="Arial"/>
                <a:cs typeface="Arial"/>
              </a:rPr>
              <a:t>quis</a:t>
            </a:r>
            <a:r>
              <a:rPr lang="en-US" sz="900" dirty="0">
                <a:solidFill>
                  <a:srgbClr val="FFFFFF"/>
                </a:solidFill>
                <a:latin typeface="Arial"/>
                <a:cs typeface="Arial"/>
              </a:rPr>
              <a:t> </a:t>
            </a:r>
            <a:r>
              <a:rPr lang="en-US" sz="900" dirty="0" err="1">
                <a:solidFill>
                  <a:srgbClr val="FFFFFF"/>
                </a:solidFill>
                <a:latin typeface="Arial"/>
                <a:cs typeface="Arial"/>
              </a:rPr>
              <a:t>nostrud</a:t>
            </a:r>
            <a:r>
              <a:rPr lang="en-US" sz="900" dirty="0">
                <a:solidFill>
                  <a:srgbClr val="FFFFFF"/>
                </a:solidFill>
                <a:latin typeface="Arial"/>
                <a:cs typeface="Arial"/>
              </a:rPr>
              <a:t> dolor  exercitation </a:t>
            </a:r>
            <a:r>
              <a:rPr lang="en-US" sz="900" dirty="0" err="1">
                <a:solidFill>
                  <a:srgbClr val="FFFFFF"/>
                </a:solidFill>
                <a:latin typeface="Arial"/>
                <a:cs typeface="Arial"/>
              </a:rPr>
              <a:t>ullamc</a:t>
            </a:r>
            <a:endParaRPr lang="en-US" sz="900" dirty="0">
              <a:solidFill>
                <a:srgbClr val="FFFFFF"/>
              </a:solidFill>
              <a:latin typeface="Arial"/>
              <a:cs typeface="Arial"/>
            </a:endParaRPr>
          </a:p>
        </p:txBody>
      </p:sp>
      <p:sp>
        <p:nvSpPr>
          <p:cNvPr id="18" name="Rectangle 17"/>
          <p:cNvSpPr/>
          <p:nvPr/>
        </p:nvSpPr>
        <p:spPr>
          <a:xfrm>
            <a:off x="6824158" y="5738449"/>
            <a:ext cx="163175" cy="323165"/>
          </a:xfrm>
          <a:prstGeom prst="rect">
            <a:avLst/>
          </a:prstGeom>
        </p:spPr>
        <p:txBody>
          <a:bodyPr wrap="square" lIns="0" tIns="0" rIns="0" bIns="0">
            <a:spAutoFit/>
          </a:bodyPr>
          <a:lstStyle/>
          <a:p>
            <a:r>
              <a:rPr lang="en-US" b="1" dirty="0">
                <a:solidFill>
                  <a:schemeClr val="bg1"/>
                </a:solidFill>
                <a:latin typeface="Arial"/>
                <a:cs typeface="Arial"/>
              </a:rPr>
              <a:t>5</a:t>
            </a:r>
          </a:p>
        </p:txBody>
      </p:sp>
      <p:sp>
        <p:nvSpPr>
          <p:cNvPr id="19" name="Rectangle 18"/>
          <p:cNvSpPr/>
          <p:nvPr/>
        </p:nvSpPr>
        <p:spPr>
          <a:xfrm>
            <a:off x="7101031" y="5768716"/>
            <a:ext cx="2217093" cy="276999"/>
          </a:xfrm>
          <a:prstGeom prst="rect">
            <a:avLst/>
          </a:prstGeom>
        </p:spPr>
        <p:txBody>
          <a:bodyPr wrap="square" lIns="0" tIns="0" rIns="0" bIns="0">
            <a:spAutoFit/>
          </a:bodyPr>
          <a:lstStyle/>
          <a:p>
            <a:r>
              <a:rPr lang="en-US" sz="900" dirty="0">
                <a:solidFill>
                  <a:srgbClr val="FFFFFF"/>
                </a:solidFill>
                <a:latin typeface="Arial"/>
                <a:cs typeface="Arial"/>
              </a:rPr>
              <a:t>Ut </a:t>
            </a:r>
            <a:r>
              <a:rPr lang="en-US" sz="900" dirty="0" err="1">
                <a:solidFill>
                  <a:srgbClr val="FFFFFF"/>
                </a:solidFill>
                <a:latin typeface="Arial"/>
                <a:cs typeface="Arial"/>
              </a:rPr>
              <a:t>enim</a:t>
            </a:r>
            <a:r>
              <a:rPr lang="en-US" sz="900" dirty="0">
                <a:solidFill>
                  <a:srgbClr val="FFFFFF"/>
                </a:solidFill>
                <a:latin typeface="Arial"/>
                <a:cs typeface="Arial"/>
              </a:rPr>
              <a:t> ad minim </a:t>
            </a:r>
            <a:r>
              <a:rPr lang="en-US" sz="900" dirty="0" err="1">
                <a:solidFill>
                  <a:srgbClr val="FFFFFF"/>
                </a:solidFill>
                <a:latin typeface="Arial"/>
                <a:cs typeface="Arial"/>
              </a:rPr>
              <a:t>veniam</a:t>
            </a:r>
            <a:r>
              <a:rPr lang="en-US" sz="900" dirty="0">
                <a:solidFill>
                  <a:srgbClr val="FFFFFF"/>
                </a:solidFill>
                <a:latin typeface="Arial"/>
                <a:cs typeface="Arial"/>
              </a:rPr>
              <a:t>, </a:t>
            </a:r>
            <a:r>
              <a:rPr lang="en-US" sz="900" dirty="0" err="1">
                <a:solidFill>
                  <a:srgbClr val="FFFFFF"/>
                </a:solidFill>
                <a:latin typeface="Arial"/>
                <a:cs typeface="Arial"/>
              </a:rPr>
              <a:t>quis</a:t>
            </a:r>
            <a:r>
              <a:rPr lang="en-US" sz="900" dirty="0">
                <a:solidFill>
                  <a:srgbClr val="FFFFFF"/>
                </a:solidFill>
                <a:latin typeface="Arial"/>
                <a:cs typeface="Arial"/>
              </a:rPr>
              <a:t> </a:t>
            </a:r>
            <a:r>
              <a:rPr lang="en-US" sz="900" dirty="0" err="1">
                <a:solidFill>
                  <a:srgbClr val="FFFFFF"/>
                </a:solidFill>
                <a:latin typeface="Arial"/>
                <a:cs typeface="Arial"/>
              </a:rPr>
              <a:t>nostrud</a:t>
            </a:r>
            <a:r>
              <a:rPr lang="en-US" sz="900" dirty="0">
                <a:solidFill>
                  <a:srgbClr val="FFFFFF"/>
                </a:solidFill>
                <a:latin typeface="Arial"/>
                <a:cs typeface="Arial"/>
              </a:rPr>
              <a:t> dolor  exercitation </a:t>
            </a:r>
            <a:r>
              <a:rPr lang="en-US" sz="900" dirty="0" err="1">
                <a:solidFill>
                  <a:srgbClr val="FFFFFF"/>
                </a:solidFill>
                <a:latin typeface="Arial"/>
                <a:cs typeface="Arial"/>
              </a:rPr>
              <a:t>ullamc</a:t>
            </a:r>
            <a:endParaRPr lang="en-US" sz="900" dirty="0">
              <a:solidFill>
                <a:srgbClr val="FFFFFF"/>
              </a:solidFill>
              <a:latin typeface="Arial"/>
              <a:cs typeface="Arial"/>
            </a:endParaRPr>
          </a:p>
        </p:txBody>
      </p:sp>
      <p:sp>
        <p:nvSpPr>
          <p:cNvPr id="20" name="Rectangle 19"/>
          <p:cNvSpPr/>
          <p:nvPr/>
        </p:nvSpPr>
        <p:spPr>
          <a:xfrm>
            <a:off x="6824158" y="6102636"/>
            <a:ext cx="163175" cy="323165"/>
          </a:xfrm>
          <a:prstGeom prst="rect">
            <a:avLst/>
          </a:prstGeom>
        </p:spPr>
        <p:txBody>
          <a:bodyPr wrap="square" lIns="0" tIns="0" rIns="0" bIns="0">
            <a:spAutoFit/>
          </a:bodyPr>
          <a:lstStyle/>
          <a:p>
            <a:r>
              <a:rPr lang="en-US" b="1" dirty="0">
                <a:solidFill>
                  <a:schemeClr val="bg1"/>
                </a:solidFill>
                <a:latin typeface="Arial"/>
                <a:cs typeface="Arial"/>
              </a:rPr>
              <a:t>6</a:t>
            </a:r>
          </a:p>
        </p:txBody>
      </p:sp>
      <p:sp>
        <p:nvSpPr>
          <p:cNvPr id="21" name="Rectangle 20"/>
          <p:cNvSpPr/>
          <p:nvPr/>
        </p:nvSpPr>
        <p:spPr>
          <a:xfrm>
            <a:off x="7101031" y="6132904"/>
            <a:ext cx="2217093" cy="276999"/>
          </a:xfrm>
          <a:prstGeom prst="rect">
            <a:avLst/>
          </a:prstGeom>
        </p:spPr>
        <p:txBody>
          <a:bodyPr wrap="square" lIns="0" tIns="0" rIns="0" bIns="0">
            <a:spAutoFit/>
          </a:bodyPr>
          <a:lstStyle/>
          <a:p>
            <a:r>
              <a:rPr lang="en-US" sz="900" dirty="0">
                <a:solidFill>
                  <a:srgbClr val="FFFFFF"/>
                </a:solidFill>
                <a:latin typeface="Arial"/>
                <a:cs typeface="Arial"/>
              </a:rPr>
              <a:t>Ut </a:t>
            </a:r>
            <a:r>
              <a:rPr lang="en-US" sz="900" dirty="0" err="1">
                <a:solidFill>
                  <a:srgbClr val="FFFFFF"/>
                </a:solidFill>
                <a:latin typeface="Arial"/>
                <a:cs typeface="Arial"/>
              </a:rPr>
              <a:t>enim</a:t>
            </a:r>
            <a:r>
              <a:rPr lang="en-US" sz="900" dirty="0">
                <a:solidFill>
                  <a:srgbClr val="FFFFFF"/>
                </a:solidFill>
                <a:latin typeface="Arial"/>
                <a:cs typeface="Arial"/>
              </a:rPr>
              <a:t> ad minim </a:t>
            </a:r>
            <a:r>
              <a:rPr lang="en-US" sz="900" dirty="0" err="1">
                <a:solidFill>
                  <a:srgbClr val="FFFFFF"/>
                </a:solidFill>
                <a:latin typeface="Arial"/>
                <a:cs typeface="Arial"/>
              </a:rPr>
              <a:t>veniam</a:t>
            </a:r>
            <a:r>
              <a:rPr lang="en-US" sz="900" dirty="0">
                <a:solidFill>
                  <a:srgbClr val="FFFFFF"/>
                </a:solidFill>
                <a:latin typeface="Arial"/>
                <a:cs typeface="Arial"/>
              </a:rPr>
              <a:t>, </a:t>
            </a:r>
            <a:r>
              <a:rPr lang="en-US" sz="900" dirty="0" err="1">
                <a:solidFill>
                  <a:srgbClr val="FFFFFF"/>
                </a:solidFill>
                <a:latin typeface="Arial"/>
                <a:cs typeface="Arial"/>
              </a:rPr>
              <a:t>quis</a:t>
            </a:r>
            <a:r>
              <a:rPr lang="en-US" sz="900" dirty="0">
                <a:solidFill>
                  <a:srgbClr val="FFFFFF"/>
                </a:solidFill>
                <a:latin typeface="Arial"/>
                <a:cs typeface="Arial"/>
              </a:rPr>
              <a:t> </a:t>
            </a:r>
            <a:r>
              <a:rPr lang="en-US" sz="900" dirty="0" err="1">
                <a:solidFill>
                  <a:srgbClr val="FFFFFF"/>
                </a:solidFill>
                <a:latin typeface="Arial"/>
                <a:cs typeface="Arial"/>
              </a:rPr>
              <a:t>nostrud</a:t>
            </a:r>
            <a:r>
              <a:rPr lang="en-US" sz="900" dirty="0">
                <a:solidFill>
                  <a:srgbClr val="FFFFFF"/>
                </a:solidFill>
                <a:latin typeface="Arial"/>
                <a:cs typeface="Arial"/>
              </a:rPr>
              <a:t> dolor  exercitation </a:t>
            </a:r>
            <a:r>
              <a:rPr lang="en-US" sz="900" dirty="0" err="1">
                <a:solidFill>
                  <a:srgbClr val="FFFFFF"/>
                </a:solidFill>
                <a:latin typeface="Arial"/>
                <a:cs typeface="Arial"/>
              </a:rPr>
              <a:t>ullamc</a:t>
            </a:r>
            <a:endParaRPr lang="en-US" sz="900" dirty="0">
              <a:solidFill>
                <a:srgbClr val="FFFFFF"/>
              </a:solidFill>
              <a:latin typeface="Arial"/>
              <a:cs typeface="Arial"/>
            </a:endParaRPr>
          </a:p>
        </p:txBody>
      </p:sp>
      <p:sp>
        <p:nvSpPr>
          <p:cNvPr id="22" name="Rectangle 21"/>
          <p:cNvSpPr/>
          <p:nvPr/>
        </p:nvSpPr>
        <p:spPr>
          <a:xfrm>
            <a:off x="915914" y="1787644"/>
            <a:ext cx="302620" cy="492443"/>
          </a:xfrm>
          <a:prstGeom prst="rect">
            <a:avLst/>
          </a:prstGeom>
          <a:noFill/>
        </p:spPr>
        <p:txBody>
          <a:bodyPr wrap="square" lIns="0" tIns="0" rIns="0" bIns="0">
            <a:spAutoFit/>
          </a:bodyPr>
          <a:lstStyle/>
          <a:p>
            <a:pPr algn="ctr"/>
            <a:r>
              <a:rPr lang="en-US" sz="3200" b="1" dirty="0">
                <a:solidFill>
                  <a:schemeClr val="bg1"/>
                </a:solidFill>
                <a:latin typeface="Arial"/>
                <a:cs typeface="Arial"/>
              </a:rPr>
              <a:t>1</a:t>
            </a:r>
          </a:p>
        </p:txBody>
      </p:sp>
      <p:sp>
        <p:nvSpPr>
          <p:cNvPr id="29" name="Rectangle 28"/>
          <p:cNvSpPr/>
          <p:nvPr/>
        </p:nvSpPr>
        <p:spPr>
          <a:xfrm>
            <a:off x="913972" y="1788309"/>
            <a:ext cx="5616000" cy="1080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6654355" y="1887106"/>
            <a:ext cx="321255" cy="309421"/>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6656296" y="1787644"/>
            <a:ext cx="302620" cy="492443"/>
          </a:xfrm>
          <a:prstGeom prst="rect">
            <a:avLst/>
          </a:prstGeom>
          <a:noFill/>
        </p:spPr>
        <p:txBody>
          <a:bodyPr wrap="square" lIns="0" tIns="0" rIns="0" bIns="0">
            <a:spAutoFit/>
          </a:bodyPr>
          <a:lstStyle/>
          <a:p>
            <a:pPr algn="ctr"/>
            <a:r>
              <a:rPr lang="en-US" sz="3200" b="1" dirty="0">
                <a:solidFill>
                  <a:schemeClr val="bg1"/>
                </a:solidFill>
                <a:latin typeface="Arial"/>
                <a:cs typeface="Arial"/>
              </a:rPr>
              <a:t>2</a:t>
            </a:r>
          </a:p>
        </p:txBody>
      </p:sp>
      <p:sp>
        <p:nvSpPr>
          <p:cNvPr id="44" name="Rectangle 43"/>
          <p:cNvSpPr/>
          <p:nvPr/>
        </p:nvSpPr>
        <p:spPr>
          <a:xfrm>
            <a:off x="915914" y="4318704"/>
            <a:ext cx="321255" cy="309421"/>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6654356" y="1788309"/>
            <a:ext cx="2772000" cy="1080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917855" y="4219242"/>
            <a:ext cx="302620" cy="492443"/>
          </a:xfrm>
          <a:prstGeom prst="rect">
            <a:avLst/>
          </a:prstGeom>
          <a:noFill/>
        </p:spPr>
        <p:txBody>
          <a:bodyPr wrap="square" lIns="0" tIns="0" rIns="0" bIns="0">
            <a:spAutoFit/>
          </a:bodyPr>
          <a:lstStyle/>
          <a:p>
            <a:pPr algn="ctr"/>
            <a:r>
              <a:rPr lang="en-US" sz="3200" b="1" dirty="0">
                <a:solidFill>
                  <a:schemeClr val="bg1"/>
                </a:solidFill>
                <a:latin typeface="Arial"/>
                <a:cs typeface="Arial"/>
              </a:rPr>
              <a:t>3</a:t>
            </a:r>
          </a:p>
        </p:txBody>
      </p:sp>
      <p:sp>
        <p:nvSpPr>
          <p:cNvPr id="49" name="Rectangle 48"/>
          <p:cNvSpPr/>
          <p:nvPr/>
        </p:nvSpPr>
        <p:spPr>
          <a:xfrm>
            <a:off x="3801356" y="4219907"/>
            <a:ext cx="2736000" cy="1080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801355" y="4318704"/>
            <a:ext cx="321255" cy="309421"/>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3803296" y="4219242"/>
            <a:ext cx="302620" cy="492443"/>
          </a:xfrm>
          <a:prstGeom prst="rect">
            <a:avLst/>
          </a:prstGeom>
          <a:noFill/>
        </p:spPr>
        <p:txBody>
          <a:bodyPr wrap="square" lIns="0" tIns="0" rIns="0" bIns="0">
            <a:spAutoFit/>
          </a:bodyPr>
          <a:lstStyle/>
          <a:p>
            <a:pPr algn="ctr"/>
            <a:r>
              <a:rPr lang="en-US" sz="3200" b="1" dirty="0">
                <a:solidFill>
                  <a:schemeClr val="bg1"/>
                </a:solidFill>
                <a:latin typeface="Arial"/>
                <a:cs typeface="Arial"/>
              </a:rPr>
              <a:t>4</a:t>
            </a:r>
          </a:p>
        </p:txBody>
      </p:sp>
      <p:sp>
        <p:nvSpPr>
          <p:cNvPr id="52" name="Rectangle 51"/>
          <p:cNvSpPr/>
          <p:nvPr/>
        </p:nvSpPr>
        <p:spPr>
          <a:xfrm>
            <a:off x="3801355" y="5423274"/>
            <a:ext cx="1296000" cy="1080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3801355" y="5522071"/>
            <a:ext cx="321255" cy="309421"/>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3803296" y="5422609"/>
            <a:ext cx="302620" cy="492443"/>
          </a:xfrm>
          <a:prstGeom prst="rect">
            <a:avLst/>
          </a:prstGeom>
          <a:noFill/>
        </p:spPr>
        <p:txBody>
          <a:bodyPr wrap="square" lIns="0" tIns="0" rIns="0" bIns="0">
            <a:spAutoFit/>
          </a:bodyPr>
          <a:lstStyle/>
          <a:p>
            <a:pPr algn="ctr"/>
            <a:r>
              <a:rPr lang="en-US" sz="3200" b="1" dirty="0">
                <a:solidFill>
                  <a:schemeClr val="bg1"/>
                </a:solidFill>
                <a:latin typeface="Arial"/>
                <a:cs typeface="Arial"/>
              </a:rPr>
              <a:t>5</a:t>
            </a:r>
          </a:p>
        </p:txBody>
      </p:sp>
      <p:sp>
        <p:nvSpPr>
          <p:cNvPr id="55" name="Rectangle 54"/>
          <p:cNvSpPr/>
          <p:nvPr/>
        </p:nvSpPr>
        <p:spPr>
          <a:xfrm>
            <a:off x="5231562" y="5426546"/>
            <a:ext cx="1296000" cy="1080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5231562" y="5423274"/>
            <a:ext cx="1296000" cy="1080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5231562" y="5522071"/>
            <a:ext cx="321255" cy="309421"/>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5233503" y="5422609"/>
            <a:ext cx="302620" cy="492443"/>
          </a:xfrm>
          <a:prstGeom prst="rect">
            <a:avLst/>
          </a:prstGeom>
          <a:noFill/>
        </p:spPr>
        <p:txBody>
          <a:bodyPr wrap="square" lIns="0" tIns="0" rIns="0" bIns="0">
            <a:spAutoFit/>
          </a:bodyPr>
          <a:lstStyle/>
          <a:p>
            <a:pPr algn="ctr"/>
            <a:r>
              <a:rPr lang="en-US" sz="3200" b="1" dirty="0">
                <a:solidFill>
                  <a:schemeClr val="bg1"/>
                </a:solidFill>
                <a:latin typeface="Arial"/>
                <a:cs typeface="Arial"/>
              </a:rPr>
              <a:t>6</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 name="Rectangle 30"/>
          <p:cNvSpPr/>
          <p:nvPr/>
        </p:nvSpPr>
        <p:spPr>
          <a:xfrm>
            <a:off x="917854" y="4238625"/>
            <a:ext cx="2633383" cy="22828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906838" y="1800225"/>
            <a:ext cx="5623381" cy="228746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3709555" y="4238625"/>
            <a:ext cx="5711100" cy="227488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6678216" y="1775600"/>
            <a:ext cx="2741004" cy="2312088"/>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4" name="Rectangle 3"/>
          <p:cNvSpPr/>
          <p:nvPr/>
        </p:nvSpPr>
        <p:spPr>
          <a:xfrm>
            <a:off x="6817023" y="1847938"/>
            <a:ext cx="163175" cy="323165"/>
          </a:xfrm>
          <a:prstGeom prst="rect">
            <a:avLst/>
          </a:prstGeom>
        </p:spPr>
        <p:txBody>
          <a:bodyPr wrap="square" lIns="0" tIns="0" rIns="0" bIns="0">
            <a:spAutoFit/>
          </a:bodyPr>
          <a:lstStyle/>
          <a:p>
            <a:r>
              <a:rPr lang="en-US" b="1" dirty="0">
                <a:solidFill>
                  <a:srgbClr val="FFFFFF"/>
                </a:solidFill>
                <a:latin typeface="Arial"/>
                <a:cs typeface="Arial"/>
              </a:rPr>
              <a:t>1</a:t>
            </a:r>
          </a:p>
        </p:txBody>
      </p:sp>
      <p:sp>
        <p:nvSpPr>
          <p:cNvPr id="5" name="Rectangle 4"/>
          <p:cNvSpPr/>
          <p:nvPr/>
        </p:nvSpPr>
        <p:spPr>
          <a:xfrm>
            <a:off x="7093896" y="1878204"/>
            <a:ext cx="2217093" cy="276999"/>
          </a:xfrm>
          <a:prstGeom prst="rect">
            <a:avLst/>
          </a:prstGeom>
        </p:spPr>
        <p:txBody>
          <a:bodyPr wrap="square" lIns="0" tIns="0" rIns="0" bIns="0">
            <a:spAutoFit/>
          </a:bodyPr>
          <a:lstStyle/>
          <a:p>
            <a:r>
              <a:rPr lang="en-US" sz="900" dirty="0">
                <a:solidFill>
                  <a:srgbClr val="FFFFFF"/>
                </a:solidFill>
                <a:latin typeface="Arial"/>
                <a:cs typeface="Arial"/>
              </a:rPr>
              <a:t>Ut </a:t>
            </a:r>
            <a:r>
              <a:rPr lang="en-US" sz="900" dirty="0" err="1">
                <a:solidFill>
                  <a:srgbClr val="FFFFFF"/>
                </a:solidFill>
                <a:latin typeface="Arial"/>
                <a:cs typeface="Arial"/>
              </a:rPr>
              <a:t>enim</a:t>
            </a:r>
            <a:r>
              <a:rPr lang="en-US" sz="900" dirty="0">
                <a:solidFill>
                  <a:srgbClr val="FFFFFF"/>
                </a:solidFill>
                <a:latin typeface="Arial"/>
                <a:cs typeface="Arial"/>
              </a:rPr>
              <a:t> ad minim </a:t>
            </a:r>
            <a:r>
              <a:rPr lang="en-US" sz="900" dirty="0" err="1">
                <a:solidFill>
                  <a:srgbClr val="FFFFFF"/>
                </a:solidFill>
                <a:latin typeface="Arial"/>
                <a:cs typeface="Arial"/>
              </a:rPr>
              <a:t>veniam</a:t>
            </a:r>
            <a:r>
              <a:rPr lang="en-US" sz="900" dirty="0">
                <a:solidFill>
                  <a:srgbClr val="FFFFFF"/>
                </a:solidFill>
                <a:latin typeface="Arial"/>
                <a:cs typeface="Arial"/>
              </a:rPr>
              <a:t>, </a:t>
            </a:r>
            <a:r>
              <a:rPr lang="en-US" sz="900" dirty="0" err="1">
                <a:solidFill>
                  <a:srgbClr val="FFFFFF"/>
                </a:solidFill>
                <a:latin typeface="Arial"/>
                <a:cs typeface="Arial"/>
              </a:rPr>
              <a:t>quis</a:t>
            </a:r>
            <a:r>
              <a:rPr lang="en-US" sz="900" dirty="0">
                <a:solidFill>
                  <a:srgbClr val="FFFFFF"/>
                </a:solidFill>
                <a:latin typeface="Arial"/>
                <a:cs typeface="Arial"/>
              </a:rPr>
              <a:t> </a:t>
            </a:r>
            <a:r>
              <a:rPr lang="en-US" sz="900" dirty="0" err="1">
                <a:solidFill>
                  <a:srgbClr val="FFFFFF"/>
                </a:solidFill>
                <a:latin typeface="Arial"/>
                <a:cs typeface="Arial"/>
              </a:rPr>
              <a:t>nostrud</a:t>
            </a:r>
            <a:r>
              <a:rPr lang="en-US" sz="900" dirty="0">
                <a:solidFill>
                  <a:srgbClr val="FFFFFF"/>
                </a:solidFill>
                <a:latin typeface="Arial"/>
                <a:cs typeface="Arial"/>
              </a:rPr>
              <a:t> dolor  exercitation </a:t>
            </a:r>
            <a:r>
              <a:rPr lang="en-US" sz="900" dirty="0" err="1">
                <a:solidFill>
                  <a:srgbClr val="FFFFFF"/>
                </a:solidFill>
                <a:latin typeface="Arial"/>
                <a:cs typeface="Arial"/>
              </a:rPr>
              <a:t>ullamc</a:t>
            </a:r>
            <a:endParaRPr lang="en-US" sz="900" dirty="0">
              <a:solidFill>
                <a:srgbClr val="FFFFFF"/>
              </a:solidFill>
              <a:latin typeface="Arial"/>
              <a:cs typeface="Arial"/>
            </a:endParaRPr>
          </a:p>
        </p:txBody>
      </p:sp>
      <p:sp>
        <p:nvSpPr>
          <p:cNvPr id="12" name="Rectangle 11"/>
          <p:cNvSpPr/>
          <p:nvPr/>
        </p:nvSpPr>
        <p:spPr>
          <a:xfrm>
            <a:off x="6817023" y="2212125"/>
            <a:ext cx="163175" cy="323165"/>
          </a:xfrm>
          <a:prstGeom prst="rect">
            <a:avLst/>
          </a:prstGeom>
        </p:spPr>
        <p:txBody>
          <a:bodyPr wrap="square" lIns="0" tIns="0" rIns="0" bIns="0">
            <a:spAutoFit/>
          </a:bodyPr>
          <a:lstStyle/>
          <a:p>
            <a:r>
              <a:rPr lang="en-US" b="1" dirty="0">
                <a:solidFill>
                  <a:srgbClr val="FFFFFF"/>
                </a:solidFill>
                <a:latin typeface="Arial"/>
                <a:cs typeface="Arial"/>
              </a:rPr>
              <a:t>2</a:t>
            </a:r>
          </a:p>
        </p:txBody>
      </p:sp>
      <p:sp>
        <p:nvSpPr>
          <p:cNvPr id="13" name="Rectangle 12"/>
          <p:cNvSpPr/>
          <p:nvPr/>
        </p:nvSpPr>
        <p:spPr>
          <a:xfrm>
            <a:off x="7093896" y="2242392"/>
            <a:ext cx="2217093" cy="276999"/>
          </a:xfrm>
          <a:prstGeom prst="rect">
            <a:avLst/>
          </a:prstGeom>
        </p:spPr>
        <p:txBody>
          <a:bodyPr wrap="square" lIns="0" tIns="0" rIns="0" bIns="0">
            <a:spAutoFit/>
          </a:bodyPr>
          <a:lstStyle/>
          <a:p>
            <a:r>
              <a:rPr lang="en-US" sz="900" dirty="0">
                <a:solidFill>
                  <a:srgbClr val="FFFFFF"/>
                </a:solidFill>
                <a:latin typeface="Arial"/>
                <a:cs typeface="Arial"/>
              </a:rPr>
              <a:t>Ut </a:t>
            </a:r>
            <a:r>
              <a:rPr lang="en-US" sz="900" dirty="0" err="1">
                <a:solidFill>
                  <a:srgbClr val="FFFFFF"/>
                </a:solidFill>
                <a:latin typeface="Arial"/>
                <a:cs typeface="Arial"/>
              </a:rPr>
              <a:t>enim</a:t>
            </a:r>
            <a:r>
              <a:rPr lang="en-US" sz="900" dirty="0">
                <a:solidFill>
                  <a:srgbClr val="FFFFFF"/>
                </a:solidFill>
                <a:latin typeface="Arial"/>
                <a:cs typeface="Arial"/>
              </a:rPr>
              <a:t> ad minim </a:t>
            </a:r>
            <a:r>
              <a:rPr lang="en-US" sz="900" dirty="0" err="1">
                <a:solidFill>
                  <a:srgbClr val="FFFFFF"/>
                </a:solidFill>
                <a:latin typeface="Arial"/>
                <a:cs typeface="Arial"/>
              </a:rPr>
              <a:t>veniam</a:t>
            </a:r>
            <a:r>
              <a:rPr lang="en-US" sz="900" dirty="0">
                <a:solidFill>
                  <a:srgbClr val="FFFFFF"/>
                </a:solidFill>
                <a:latin typeface="Arial"/>
                <a:cs typeface="Arial"/>
              </a:rPr>
              <a:t>, </a:t>
            </a:r>
            <a:r>
              <a:rPr lang="en-US" sz="900" dirty="0" err="1">
                <a:solidFill>
                  <a:srgbClr val="FFFFFF"/>
                </a:solidFill>
                <a:latin typeface="Arial"/>
                <a:cs typeface="Arial"/>
              </a:rPr>
              <a:t>quis</a:t>
            </a:r>
            <a:r>
              <a:rPr lang="en-US" sz="900" dirty="0">
                <a:solidFill>
                  <a:srgbClr val="FFFFFF"/>
                </a:solidFill>
                <a:latin typeface="Arial"/>
                <a:cs typeface="Arial"/>
              </a:rPr>
              <a:t> </a:t>
            </a:r>
            <a:r>
              <a:rPr lang="en-US" sz="900" dirty="0" err="1">
                <a:solidFill>
                  <a:srgbClr val="FFFFFF"/>
                </a:solidFill>
                <a:latin typeface="Arial"/>
                <a:cs typeface="Arial"/>
              </a:rPr>
              <a:t>nostrud</a:t>
            </a:r>
            <a:r>
              <a:rPr lang="en-US" sz="900" dirty="0">
                <a:solidFill>
                  <a:srgbClr val="FFFFFF"/>
                </a:solidFill>
                <a:latin typeface="Arial"/>
                <a:cs typeface="Arial"/>
              </a:rPr>
              <a:t> dolor  exercitation </a:t>
            </a:r>
            <a:r>
              <a:rPr lang="en-US" sz="900" dirty="0" err="1">
                <a:solidFill>
                  <a:srgbClr val="FFFFFF"/>
                </a:solidFill>
                <a:latin typeface="Arial"/>
                <a:cs typeface="Arial"/>
              </a:rPr>
              <a:t>ullamc</a:t>
            </a:r>
            <a:endParaRPr lang="en-US" sz="900" dirty="0">
              <a:solidFill>
                <a:srgbClr val="FFFFFF"/>
              </a:solidFill>
              <a:latin typeface="Arial"/>
              <a:cs typeface="Arial"/>
            </a:endParaRPr>
          </a:p>
        </p:txBody>
      </p:sp>
      <p:sp>
        <p:nvSpPr>
          <p:cNvPr id="14" name="Rectangle 13"/>
          <p:cNvSpPr/>
          <p:nvPr/>
        </p:nvSpPr>
        <p:spPr>
          <a:xfrm>
            <a:off x="6817023" y="2576312"/>
            <a:ext cx="163175" cy="323165"/>
          </a:xfrm>
          <a:prstGeom prst="rect">
            <a:avLst/>
          </a:prstGeom>
        </p:spPr>
        <p:txBody>
          <a:bodyPr wrap="square" lIns="0" tIns="0" rIns="0" bIns="0">
            <a:spAutoFit/>
          </a:bodyPr>
          <a:lstStyle/>
          <a:p>
            <a:r>
              <a:rPr lang="en-US" b="1" dirty="0">
                <a:solidFill>
                  <a:srgbClr val="FFFFFF"/>
                </a:solidFill>
                <a:latin typeface="Arial"/>
                <a:cs typeface="Arial"/>
              </a:rPr>
              <a:t>3</a:t>
            </a:r>
          </a:p>
        </p:txBody>
      </p:sp>
      <p:sp>
        <p:nvSpPr>
          <p:cNvPr id="15" name="Rectangle 14"/>
          <p:cNvSpPr/>
          <p:nvPr/>
        </p:nvSpPr>
        <p:spPr>
          <a:xfrm>
            <a:off x="7093896" y="2606579"/>
            <a:ext cx="2217093" cy="276999"/>
          </a:xfrm>
          <a:prstGeom prst="rect">
            <a:avLst/>
          </a:prstGeom>
        </p:spPr>
        <p:txBody>
          <a:bodyPr wrap="square" lIns="0" tIns="0" rIns="0" bIns="0">
            <a:spAutoFit/>
          </a:bodyPr>
          <a:lstStyle/>
          <a:p>
            <a:r>
              <a:rPr lang="en-US" sz="900" dirty="0">
                <a:solidFill>
                  <a:srgbClr val="FFFFFF"/>
                </a:solidFill>
                <a:latin typeface="Arial"/>
                <a:cs typeface="Arial"/>
              </a:rPr>
              <a:t>Ut </a:t>
            </a:r>
            <a:r>
              <a:rPr lang="en-US" sz="900" dirty="0" err="1">
                <a:solidFill>
                  <a:srgbClr val="FFFFFF"/>
                </a:solidFill>
                <a:latin typeface="Arial"/>
                <a:cs typeface="Arial"/>
              </a:rPr>
              <a:t>enim</a:t>
            </a:r>
            <a:r>
              <a:rPr lang="en-US" sz="900" dirty="0">
                <a:solidFill>
                  <a:srgbClr val="FFFFFF"/>
                </a:solidFill>
                <a:latin typeface="Arial"/>
                <a:cs typeface="Arial"/>
              </a:rPr>
              <a:t> ad minim </a:t>
            </a:r>
            <a:r>
              <a:rPr lang="en-US" sz="900" dirty="0" err="1">
                <a:solidFill>
                  <a:srgbClr val="FFFFFF"/>
                </a:solidFill>
                <a:latin typeface="Arial"/>
                <a:cs typeface="Arial"/>
              </a:rPr>
              <a:t>veniam</a:t>
            </a:r>
            <a:r>
              <a:rPr lang="en-US" sz="900" dirty="0">
                <a:solidFill>
                  <a:srgbClr val="FFFFFF"/>
                </a:solidFill>
                <a:latin typeface="Arial"/>
                <a:cs typeface="Arial"/>
              </a:rPr>
              <a:t>, </a:t>
            </a:r>
            <a:r>
              <a:rPr lang="en-US" sz="900" dirty="0" err="1">
                <a:solidFill>
                  <a:srgbClr val="FFFFFF"/>
                </a:solidFill>
                <a:latin typeface="Arial"/>
                <a:cs typeface="Arial"/>
              </a:rPr>
              <a:t>quis</a:t>
            </a:r>
            <a:r>
              <a:rPr lang="en-US" sz="900" dirty="0">
                <a:solidFill>
                  <a:srgbClr val="FFFFFF"/>
                </a:solidFill>
                <a:latin typeface="Arial"/>
                <a:cs typeface="Arial"/>
              </a:rPr>
              <a:t> </a:t>
            </a:r>
            <a:r>
              <a:rPr lang="en-US" sz="900" dirty="0" err="1">
                <a:solidFill>
                  <a:srgbClr val="FFFFFF"/>
                </a:solidFill>
                <a:latin typeface="Arial"/>
                <a:cs typeface="Arial"/>
              </a:rPr>
              <a:t>nostrud</a:t>
            </a:r>
            <a:r>
              <a:rPr lang="en-US" sz="900" dirty="0">
                <a:solidFill>
                  <a:srgbClr val="FFFFFF"/>
                </a:solidFill>
                <a:latin typeface="Arial"/>
                <a:cs typeface="Arial"/>
              </a:rPr>
              <a:t> dolor  exercitation </a:t>
            </a:r>
            <a:r>
              <a:rPr lang="en-US" sz="900" dirty="0" err="1">
                <a:solidFill>
                  <a:srgbClr val="FFFFFF"/>
                </a:solidFill>
                <a:latin typeface="Arial"/>
                <a:cs typeface="Arial"/>
              </a:rPr>
              <a:t>ullamc</a:t>
            </a:r>
            <a:endParaRPr lang="en-US" sz="900" dirty="0">
              <a:solidFill>
                <a:srgbClr val="FFFFFF"/>
              </a:solidFill>
              <a:latin typeface="Arial"/>
              <a:cs typeface="Arial"/>
            </a:endParaRPr>
          </a:p>
        </p:txBody>
      </p:sp>
      <p:sp>
        <p:nvSpPr>
          <p:cNvPr id="16" name="Rectangle 15"/>
          <p:cNvSpPr/>
          <p:nvPr/>
        </p:nvSpPr>
        <p:spPr>
          <a:xfrm>
            <a:off x="6817023" y="2940500"/>
            <a:ext cx="163175" cy="323165"/>
          </a:xfrm>
          <a:prstGeom prst="rect">
            <a:avLst/>
          </a:prstGeom>
        </p:spPr>
        <p:txBody>
          <a:bodyPr wrap="square" lIns="0" tIns="0" rIns="0" bIns="0">
            <a:spAutoFit/>
          </a:bodyPr>
          <a:lstStyle/>
          <a:p>
            <a:r>
              <a:rPr lang="en-US" b="1" dirty="0">
                <a:solidFill>
                  <a:srgbClr val="FFFFFF"/>
                </a:solidFill>
                <a:latin typeface="Arial"/>
                <a:cs typeface="Arial"/>
              </a:rPr>
              <a:t>4</a:t>
            </a:r>
          </a:p>
        </p:txBody>
      </p:sp>
      <p:sp>
        <p:nvSpPr>
          <p:cNvPr id="17" name="Rectangle 16"/>
          <p:cNvSpPr/>
          <p:nvPr/>
        </p:nvSpPr>
        <p:spPr>
          <a:xfrm>
            <a:off x="7093896" y="2970769"/>
            <a:ext cx="2217093" cy="276999"/>
          </a:xfrm>
          <a:prstGeom prst="rect">
            <a:avLst/>
          </a:prstGeom>
        </p:spPr>
        <p:txBody>
          <a:bodyPr wrap="square" lIns="0" tIns="0" rIns="0" bIns="0">
            <a:spAutoFit/>
          </a:bodyPr>
          <a:lstStyle/>
          <a:p>
            <a:r>
              <a:rPr lang="en-US" sz="900" dirty="0">
                <a:solidFill>
                  <a:srgbClr val="FFFFFF"/>
                </a:solidFill>
                <a:latin typeface="Arial"/>
                <a:cs typeface="Arial"/>
              </a:rPr>
              <a:t>Ut </a:t>
            </a:r>
            <a:r>
              <a:rPr lang="en-US" sz="900" dirty="0" err="1">
                <a:solidFill>
                  <a:srgbClr val="FFFFFF"/>
                </a:solidFill>
                <a:latin typeface="Arial"/>
                <a:cs typeface="Arial"/>
              </a:rPr>
              <a:t>enim</a:t>
            </a:r>
            <a:r>
              <a:rPr lang="en-US" sz="900" dirty="0">
                <a:solidFill>
                  <a:srgbClr val="FFFFFF"/>
                </a:solidFill>
                <a:latin typeface="Arial"/>
                <a:cs typeface="Arial"/>
              </a:rPr>
              <a:t> ad minim </a:t>
            </a:r>
            <a:r>
              <a:rPr lang="en-US" sz="900" dirty="0" err="1">
                <a:solidFill>
                  <a:srgbClr val="FFFFFF"/>
                </a:solidFill>
                <a:latin typeface="Arial"/>
                <a:cs typeface="Arial"/>
              </a:rPr>
              <a:t>veniam</a:t>
            </a:r>
            <a:r>
              <a:rPr lang="en-US" sz="900" dirty="0">
                <a:solidFill>
                  <a:srgbClr val="FFFFFF"/>
                </a:solidFill>
                <a:latin typeface="Arial"/>
                <a:cs typeface="Arial"/>
              </a:rPr>
              <a:t>, </a:t>
            </a:r>
            <a:r>
              <a:rPr lang="en-US" sz="900" dirty="0" err="1">
                <a:solidFill>
                  <a:srgbClr val="FFFFFF"/>
                </a:solidFill>
                <a:latin typeface="Arial"/>
                <a:cs typeface="Arial"/>
              </a:rPr>
              <a:t>quis</a:t>
            </a:r>
            <a:r>
              <a:rPr lang="en-US" sz="900" dirty="0">
                <a:solidFill>
                  <a:srgbClr val="FFFFFF"/>
                </a:solidFill>
                <a:latin typeface="Arial"/>
                <a:cs typeface="Arial"/>
              </a:rPr>
              <a:t> </a:t>
            </a:r>
            <a:r>
              <a:rPr lang="en-US" sz="900" dirty="0" err="1">
                <a:solidFill>
                  <a:srgbClr val="FFFFFF"/>
                </a:solidFill>
                <a:latin typeface="Arial"/>
                <a:cs typeface="Arial"/>
              </a:rPr>
              <a:t>nostrud</a:t>
            </a:r>
            <a:r>
              <a:rPr lang="en-US" sz="900" dirty="0">
                <a:solidFill>
                  <a:srgbClr val="FFFFFF"/>
                </a:solidFill>
                <a:latin typeface="Arial"/>
                <a:cs typeface="Arial"/>
              </a:rPr>
              <a:t> dolor  exercitation </a:t>
            </a:r>
            <a:r>
              <a:rPr lang="en-US" sz="900" dirty="0" err="1">
                <a:solidFill>
                  <a:srgbClr val="FFFFFF"/>
                </a:solidFill>
                <a:latin typeface="Arial"/>
                <a:cs typeface="Arial"/>
              </a:rPr>
              <a:t>ullamc</a:t>
            </a:r>
            <a:endParaRPr lang="en-US" sz="900" dirty="0">
              <a:solidFill>
                <a:srgbClr val="FFFFFF"/>
              </a:solidFill>
              <a:latin typeface="Arial"/>
              <a:cs typeface="Arial"/>
            </a:endParaRPr>
          </a:p>
        </p:txBody>
      </p:sp>
      <p:sp>
        <p:nvSpPr>
          <p:cNvPr id="18" name="Rectangle 17"/>
          <p:cNvSpPr/>
          <p:nvPr/>
        </p:nvSpPr>
        <p:spPr>
          <a:xfrm>
            <a:off x="6817023" y="3304688"/>
            <a:ext cx="163175" cy="323165"/>
          </a:xfrm>
          <a:prstGeom prst="rect">
            <a:avLst/>
          </a:prstGeom>
        </p:spPr>
        <p:txBody>
          <a:bodyPr wrap="square" lIns="0" tIns="0" rIns="0" bIns="0">
            <a:spAutoFit/>
          </a:bodyPr>
          <a:lstStyle/>
          <a:p>
            <a:r>
              <a:rPr lang="en-US" b="1" dirty="0">
                <a:solidFill>
                  <a:srgbClr val="FFFFFF"/>
                </a:solidFill>
                <a:latin typeface="Arial"/>
                <a:cs typeface="Arial"/>
              </a:rPr>
              <a:t>5</a:t>
            </a:r>
          </a:p>
        </p:txBody>
      </p:sp>
      <p:sp>
        <p:nvSpPr>
          <p:cNvPr id="19" name="Rectangle 18"/>
          <p:cNvSpPr/>
          <p:nvPr/>
        </p:nvSpPr>
        <p:spPr>
          <a:xfrm>
            <a:off x="7093896" y="3334955"/>
            <a:ext cx="2217093" cy="276999"/>
          </a:xfrm>
          <a:prstGeom prst="rect">
            <a:avLst/>
          </a:prstGeom>
        </p:spPr>
        <p:txBody>
          <a:bodyPr wrap="square" lIns="0" tIns="0" rIns="0" bIns="0">
            <a:spAutoFit/>
          </a:bodyPr>
          <a:lstStyle/>
          <a:p>
            <a:r>
              <a:rPr lang="en-US" sz="900" dirty="0">
                <a:solidFill>
                  <a:srgbClr val="FFFFFF"/>
                </a:solidFill>
                <a:latin typeface="Arial"/>
                <a:cs typeface="Arial"/>
              </a:rPr>
              <a:t>Ut </a:t>
            </a:r>
            <a:r>
              <a:rPr lang="en-US" sz="900" dirty="0" err="1">
                <a:solidFill>
                  <a:srgbClr val="FFFFFF"/>
                </a:solidFill>
                <a:latin typeface="Arial"/>
                <a:cs typeface="Arial"/>
              </a:rPr>
              <a:t>enim</a:t>
            </a:r>
            <a:r>
              <a:rPr lang="en-US" sz="900" dirty="0">
                <a:solidFill>
                  <a:srgbClr val="FFFFFF"/>
                </a:solidFill>
                <a:latin typeface="Arial"/>
                <a:cs typeface="Arial"/>
              </a:rPr>
              <a:t> ad minim </a:t>
            </a:r>
            <a:r>
              <a:rPr lang="en-US" sz="900" dirty="0" err="1">
                <a:solidFill>
                  <a:srgbClr val="FFFFFF"/>
                </a:solidFill>
                <a:latin typeface="Arial"/>
                <a:cs typeface="Arial"/>
              </a:rPr>
              <a:t>veniam</a:t>
            </a:r>
            <a:r>
              <a:rPr lang="en-US" sz="900" dirty="0">
                <a:solidFill>
                  <a:srgbClr val="FFFFFF"/>
                </a:solidFill>
                <a:latin typeface="Arial"/>
                <a:cs typeface="Arial"/>
              </a:rPr>
              <a:t>, </a:t>
            </a:r>
            <a:r>
              <a:rPr lang="en-US" sz="900" dirty="0" err="1">
                <a:solidFill>
                  <a:srgbClr val="FFFFFF"/>
                </a:solidFill>
                <a:latin typeface="Arial"/>
                <a:cs typeface="Arial"/>
              </a:rPr>
              <a:t>quis</a:t>
            </a:r>
            <a:r>
              <a:rPr lang="en-US" sz="900" dirty="0">
                <a:solidFill>
                  <a:srgbClr val="FFFFFF"/>
                </a:solidFill>
                <a:latin typeface="Arial"/>
                <a:cs typeface="Arial"/>
              </a:rPr>
              <a:t> </a:t>
            </a:r>
            <a:r>
              <a:rPr lang="en-US" sz="900" dirty="0" err="1">
                <a:solidFill>
                  <a:srgbClr val="FFFFFF"/>
                </a:solidFill>
                <a:latin typeface="Arial"/>
                <a:cs typeface="Arial"/>
              </a:rPr>
              <a:t>nostrud</a:t>
            </a:r>
            <a:r>
              <a:rPr lang="en-US" sz="900" dirty="0">
                <a:solidFill>
                  <a:srgbClr val="FFFFFF"/>
                </a:solidFill>
                <a:latin typeface="Arial"/>
                <a:cs typeface="Arial"/>
              </a:rPr>
              <a:t> dolor  exercitation </a:t>
            </a:r>
            <a:r>
              <a:rPr lang="en-US" sz="900" dirty="0" err="1">
                <a:solidFill>
                  <a:srgbClr val="FFFFFF"/>
                </a:solidFill>
                <a:latin typeface="Arial"/>
                <a:cs typeface="Arial"/>
              </a:rPr>
              <a:t>ullamc</a:t>
            </a:r>
            <a:endParaRPr lang="en-US" sz="900" dirty="0">
              <a:solidFill>
                <a:srgbClr val="FFFFFF"/>
              </a:solidFill>
              <a:latin typeface="Arial"/>
              <a:cs typeface="Arial"/>
            </a:endParaRPr>
          </a:p>
        </p:txBody>
      </p:sp>
      <p:sp>
        <p:nvSpPr>
          <p:cNvPr id="20" name="Rectangle 19"/>
          <p:cNvSpPr/>
          <p:nvPr/>
        </p:nvSpPr>
        <p:spPr>
          <a:xfrm>
            <a:off x="6817023" y="3668875"/>
            <a:ext cx="163175" cy="323165"/>
          </a:xfrm>
          <a:prstGeom prst="rect">
            <a:avLst/>
          </a:prstGeom>
        </p:spPr>
        <p:txBody>
          <a:bodyPr wrap="square" lIns="0" tIns="0" rIns="0" bIns="0">
            <a:spAutoFit/>
          </a:bodyPr>
          <a:lstStyle/>
          <a:p>
            <a:r>
              <a:rPr lang="en-US" b="1" dirty="0">
                <a:solidFill>
                  <a:srgbClr val="FFFFFF"/>
                </a:solidFill>
                <a:latin typeface="Arial"/>
                <a:cs typeface="Arial"/>
              </a:rPr>
              <a:t>6</a:t>
            </a:r>
          </a:p>
        </p:txBody>
      </p:sp>
      <p:sp>
        <p:nvSpPr>
          <p:cNvPr id="21" name="Rectangle 20"/>
          <p:cNvSpPr/>
          <p:nvPr/>
        </p:nvSpPr>
        <p:spPr>
          <a:xfrm>
            <a:off x="7093896" y="3699143"/>
            <a:ext cx="2217093" cy="276999"/>
          </a:xfrm>
          <a:prstGeom prst="rect">
            <a:avLst/>
          </a:prstGeom>
        </p:spPr>
        <p:txBody>
          <a:bodyPr wrap="square" lIns="0" tIns="0" rIns="0" bIns="0">
            <a:spAutoFit/>
          </a:bodyPr>
          <a:lstStyle/>
          <a:p>
            <a:r>
              <a:rPr lang="en-US" sz="900" dirty="0">
                <a:solidFill>
                  <a:srgbClr val="FFFFFF"/>
                </a:solidFill>
                <a:latin typeface="Arial"/>
                <a:cs typeface="Arial"/>
              </a:rPr>
              <a:t>Ut </a:t>
            </a:r>
            <a:r>
              <a:rPr lang="en-US" sz="900" dirty="0" err="1">
                <a:solidFill>
                  <a:srgbClr val="FFFFFF"/>
                </a:solidFill>
                <a:latin typeface="Arial"/>
                <a:cs typeface="Arial"/>
              </a:rPr>
              <a:t>enim</a:t>
            </a:r>
            <a:r>
              <a:rPr lang="en-US" sz="900" dirty="0">
                <a:solidFill>
                  <a:srgbClr val="FFFFFF"/>
                </a:solidFill>
                <a:latin typeface="Arial"/>
                <a:cs typeface="Arial"/>
              </a:rPr>
              <a:t> ad minim </a:t>
            </a:r>
            <a:r>
              <a:rPr lang="en-US" sz="900" dirty="0" err="1">
                <a:solidFill>
                  <a:srgbClr val="FFFFFF"/>
                </a:solidFill>
                <a:latin typeface="Arial"/>
                <a:cs typeface="Arial"/>
              </a:rPr>
              <a:t>veniam</a:t>
            </a:r>
            <a:r>
              <a:rPr lang="en-US" sz="900" dirty="0">
                <a:solidFill>
                  <a:srgbClr val="FFFFFF"/>
                </a:solidFill>
                <a:latin typeface="Arial"/>
                <a:cs typeface="Arial"/>
              </a:rPr>
              <a:t>, </a:t>
            </a:r>
            <a:r>
              <a:rPr lang="en-US" sz="900" dirty="0" err="1">
                <a:solidFill>
                  <a:srgbClr val="FFFFFF"/>
                </a:solidFill>
                <a:latin typeface="Arial"/>
                <a:cs typeface="Arial"/>
              </a:rPr>
              <a:t>quis</a:t>
            </a:r>
            <a:r>
              <a:rPr lang="en-US" sz="900" dirty="0">
                <a:solidFill>
                  <a:srgbClr val="FFFFFF"/>
                </a:solidFill>
                <a:latin typeface="Arial"/>
                <a:cs typeface="Arial"/>
              </a:rPr>
              <a:t> </a:t>
            </a:r>
            <a:r>
              <a:rPr lang="en-US" sz="900" dirty="0" err="1">
                <a:solidFill>
                  <a:srgbClr val="FFFFFF"/>
                </a:solidFill>
                <a:latin typeface="Arial"/>
                <a:cs typeface="Arial"/>
              </a:rPr>
              <a:t>nostrud</a:t>
            </a:r>
            <a:r>
              <a:rPr lang="en-US" sz="900" dirty="0">
                <a:solidFill>
                  <a:srgbClr val="FFFFFF"/>
                </a:solidFill>
                <a:latin typeface="Arial"/>
                <a:cs typeface="Arial"/>
              </a:rPr>
              <a:t> dolor  exercitation </a:t>
            </a:r>
            <a:r>
              <a:rPr lang="en-US" sz="900" dirty="0" err="1">
                <a:solidFill>
                  <a:srgbClr val="FFFFFF"/>
                </a:solidFill>
                <a:latin typeface="Arial"/>
                <a:cs typeface="Arial"/>
              </a:rPr>
              <a:t>ullamc</a:t>
            </a:r>
            <a:endParaRPr lang="en-US" sz="900" dirty="0">
              <a:solidFill>
                <a:srgbClr val="FFFFFF"/>
              </a:solidFill>
              <a:latin typeface="Arial"/>
              <a:cs typeface="Arial"/>
            </a:endParaRPr>
          </a:p>
        </p:txBody>
      </p:sp>
      <p:sp>
        <p:nvSpPr>
          <p:cNvPr id="2" name="TextBox 1"/>
          <p:cNvSpPr txBox="1"/>
          <p:nvPr/>
        </p:nvSpPr>
        <p:spPr>
          <a:xfrm>
            <a:off x="901129" y="1121977"/>
            <a:ext cx="7590509" cy="461665"/>
          </a:xfrm>
          <a:prstGeom prst="rect">
            <a:avLst/>
          </a:prstGeom>
          <a:noFill/>
        </p:spPr>
        <p:txBody>
          <a:bodyPr wrap="square" lIns="0" tIns="0" rIns="0" bIns="0" rtlCol="0">
            <a:spAutoFit/>
          </a:bodyPr>
          <a:lstStyle/>
          <a:p>
            <a:r>
              <a:rPr lang="en-US" sz="3000" b="1" spc="-100" dirty="0">
                <a:solidFill>
                  <a:srgbClr val="00234B"/>
                </a:solidFill>
                <a:latin typeface="Arial"/>
                <a:cs typeface="Arial"/>
              </a:rPr>
              <a:t>Key Selling </a:t>
            </a:r>
            <a:r>
              <a:rPr lang="en-US" sz="3000" b="1" spc="-100" dirty="0" smtClean="0">
                <a:solidFill>
                  <a:srgbClr val="00234B"/>
                </a:solidFill>
                <a:latin typeface="Arial"/>
                <a:cs typeface="Arial"/>
              </a:rPr>
              <a:t>Points </a:t>
            </a:r>
            <a:r>
              <a:rPr lang="en-US" sz="2000" b="1" spc="-100" dirty="0" smtClean="0">
                <a:solidFill>
                  <a:srgbClr val="FF0000"/>
                </a:solidFill>
                <a:latin typeface="Arial"/>
                <a:cs typeface="Arial"/>
              </a:rPr>
              <a:t>(Option 2)</a:t>
            </a:r>
            <a:endParaRPr lang="en-US" sz="2000" b="1" spc="-100" dirty="0">
              <a:solidFill>
                <a:srgbClr val="FF0000"/>
              </a:solidFill>
              <a:latin typeface="Arial"/>
              <a:cs typeface="Arial"/>
            </a:endParaRPr>
          </a:p>
        </p:txBody>
      </p:sp>
      <p:sp>
        <p:nvSpPr>
          <p:cNvPr id="36" name="Rectangle 35"/>
          <p:cNvSpPr/>
          <p:nvPr/>
        </p:nvSpPr>
        <p:spPr>
          <a:xfrm>
            <a:off x="915915" y="4219907"/>
            <a:ext cx="2635323" cy="1080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913973" y="1887106"/>
            <a:ext cx="321255" cy="309421"/>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915914" y="1787644"/>
            <a:ext cx="302620" cy="492443"/>
          </a:xfrm>
          <a:prstGeom prst="rect">
            <a:avLst/>
          </a:prstGeom>
          <a:noFill/>
        </p:spPr>
        <p:txBody>
          <a:bodyPr wrap="square" lIns="0" tIns="0" rIns="0" bIns="0">
            <a:spAutoFit/>
          </a:bodyPr>
          <a:lstStyle/>
          <a:p>
            <a:pPr algn="ctr"/>
            <a:r>
              <a:rPr lang="en-US" sz="3200" b="1" dirty="0">
                <a:solidFill>
                  <a:schemeClr val="bg1"/>
                </a:solidFill>
                <a:latin typeface="Arial"/>
                <a:cs typeface="Arial"/>
              </a:rPr>
              <a:t>1</a:t>
            </a:r>
          </a:p>
        </p:txBody>
      </p:sp>
      <p:sp>
        <p:nvSpPr>
          <p:cNvPr id="39" name="Rectangle 38"/>
          <p:cNvSpPr/>
          <p:nvPr/>
        </p:nvSpPr>
        <p:spPr>
          <a:xfrm>
            <a:off x="913972" y="1788309"/>
            <a:ext cx="5616000" cy="1080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915914" y="4318704"/>
            <a:ext cx="321255" cy="309421"/>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917855" y="4219242"/>
            <a:ext cx="302620" cy="492443"/>
          </a:xfrm>
          <a:prstGeom prst="rect">
            <a:avLst/>
          </a:prstGeom>
          <a:noFill/>
        </p:spPr>
        <p:txBody>
          <a:bodyPr wrap="square" lIns="0" tIns="0" rIns="0" bIns="0">
            <a:spAutoFit/>
          </a:bodyPr>
          <a:lstStyle/>
          <a:p>
            <a:pPr algn="ctr"/>
            <a:r>
              <a:rPr lang="en-US" sz="3200" b="1" dirty="0">
                <a:solidFill>
                  <a:schemeClr val="bg1"/>
                </a:solidFill>
                <a:latin typeface="Arial"/>
                <a:cs typeface="Arial"/>
              </a:rPr>
              <a:t>2</a:t>
            </a:r>
          </a:p>
        </p:txBody>
      </p:sp>
      <p:sp>
        <p:nvSpPr>
          <p:cNvPr id="42" name="Rectangle 41"/>
          <p:cNvSpPr/>
          <p:nvPr/>
        </p:nvSpPr>
        <p:spPr>
          <a:xfrm>
            <a:off x="3709555" y="4219907"/>
            <a:ext cx="5709664" cy="98797"/>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3709555" y="4318704"/>
            <a:ext cx="321255" cy="309421"/>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3711496" y="4219242"/>
            <a:ext cx="302620" cy="492443"/>
          </a:xfrm>
          <a:prstGeom prst="rect">
            <a:avLst/>
          </a:prstGeom>
          <a:noFill/>
        </p:spPr>
        <p:txBody>
          <a:bodyPr wrap="square" lIns="0" tIns="0" rIns="0" bIns="0">
            <a:spAutoFit/>
          </a:bodyPr>
          <a:lstStyle/>
          <a:p>
            <a:pPr algn="ctr"/>
            <a:r>
              <a:rPr lang="en-US" sz="3200" b="1" dirty="0">
                <a:solidFill>
                  <a:schemeClr val="bg1"/>
                </a:solidFill>
                <a:latin typeface="Arial"/>
                <a:cs typeface="Arial"/>
              </a:rPr>
              <a:t>3</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 name="Rectangle 26"/>
          <p:cNvSpPr/>
          <p:nvPr/>
        </p:nvSpPr>
        <p:spPr>
          <a:xfrm>
            <a:off x="914124" y="1766113"/>
            <a:ext cx="2160000" cy="1404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914124" y="4260303"/>
            <a:ext cx="2160000" cy="1404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3226984" y="1766113"/>
            <a:ext cx="2160000" cy="1404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3226984" y="4260303"/>
            <a:ext cx="2160000" cy="1404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525700" y="1766113"/>
            <a:ext cx="2160000" cy="1404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5525700" y="4260303"/>
            <a:ext cx="2160000" cy="1404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7825556" y="1766113"/>
            <a:ext cx="2160000" cy="1404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7825556" y="4260303"/>
            <a:ext cx="2160000" cy="1404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901129" y="1121977"/>
            <a:ext cx="7590509" cy="461665"/>
          </a:xfrm>
          <a:prstGeom prst="rect">
            <a:avLst/>
          </a:prstGeom>
          <a:noFill/>
        </p:spPr>
        <p:txBody>
          <a:bodyPr wrap="square" lIns="0" tIns="0" rIns="0" bIns="0" rtlCol="0">
            <a:spAutoFit/>
          </a:bodyPr>
          <a:lstStyle/>
          <a:p>
            <a:r>
              <a:rPr lang="en-US" sz="3000" b="1" spc="-100" dirty="0">
                <a:solidFill>
                  <a:srgbClr val="00234B"/>
                </a:solidFill>
                <a:latin typeface="Arial"/>
                <a:cs typeface="Arial"/>
              </a:rPr>
              <a:t>Comparable Sales</a:t>
            </a:r>
          </a:p>
        </p:txBody>
      </p:sp>
      <p:graphicFrame>
        <p:nvGraphicFramePr>
          <p:cNvPr id="5" name="Table 4"/>
          <p:cNvGraphicFramePr>
            <a:graphicFrameLocks noGrp="1"/>
          </p:cNvGraphicFramePr>
          <p:nvPr/>
        </p:nvGraphicFramePr>
        <p:xfrm>
          <a:off x="914121" y="3364321"/>
          <a:ext cx="2152510" cy="685800"/>
        </p:xfrm>
        <a:graphic>
          <a:graphicData uri="http://schemas.openxmlformats.org/drawingml/2006/table">
            <a:tbl>
              <a:tblPr bandRow="1">
                <a:tableStyleId>{5C22544A-7EE6-4342-B048-85BDC9FD1C3A}</a:tableStyleId>
              </a:tblPr>
              <a:tblGrid>
                <a:gridCol w="1076255"/>
                <a:gridCol w="1076255"/>
              </a:tblGrid>
              <a:tr h="228600">
                <a:tc gridSpan="2">
                  <a:txBody>
                    <a:bodyPr/>
                    <a:lstStyle/>
                    <a:p>
                      <a:r>
                        <a:rPr lang="en-US" sz="900" dirty="0" smtClean="0">
                          <a:solidFill>
                            <a:schemeClr val="bg1">
                              <a:lumMod val="50000"/>
                            </a:schemeClr>
                          </a:solidFill>
                          <a:latin typeface="Arial"/>
                          <a:cs typeface="Arial"/>
                        </a:rPr>
                        <a:t>&lt;Property Type&gt;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hMerge="1">
                  <a:txBody>
                    <a:bodyPr/>
                    <a:lstStyle/>
                    <a:p>
                      <a:endParaRPr lang="en-US" sz="900" dirty="0"/>
                    </a:p>
                  </a:txBody>
                  <a:tcPr/>
                </a:tc>
              </a:tr>
              <a:tr h="228600">
                <a:tc>
                  <a:txBody>
                    <a:bodyPr/>
                    <a:lstStyle/>
                    <a:p>
                      <a:r>
                        <a:rPr lang="en-US" sz="900" dirty="0" smtClean="0">
                          <a:solidFill>
                            <a:schemeClr val="bg1">
                              <a:lumMod val="50000"/>
                            </a:schemeClr>
                          </a:solidFill>
                          <a:latin typeface="Arial"/>
                          <a:cs typeface="Arial"/>
                        </a:rPr>
                        <a:t>&lt;Zoning&gt;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r>
                        <a:rPr lang="en-US" sz="900" dirty="0" smtClean="0">
                          <a:solidFill>
                            <a:schemeClr val="bg1">
                              <a:lumMod val="50000"/>
                            </a:schemeClr>
                          </a:solidFill>
                          <a:latin typeface="Arial"/>
                          <a:cs typeface="Arial"/>
                        </a:rPr>
                        <a:t>&lt;00,000m</a:t>
                      </a:r>
                      <a:r>
                        <a:rPr lang="en-US" sz="900" baseline="30000" dirty="0" smtClean="0">
                          <a:solidFill>
                            <a:schemeClr val="bg1">
                              <a:lumMod val="50000"/>
                            </a:schemeClr>
                          </a:solidFill>
                          <a:latin typeface="Arial"/>
                          <a:cs typeface="Arial"/>
                        </a:rPr>
                        <a:t>2</a:t>
                      </a:r>
                      <a:r>
                        <a:rPr lang="en-US" sz="900" baseline="0" dirty="0" smtClean="0">
                          <a:solidFill>
                            <a:schemeClr val="bg1">
                              <a:lumMod val="50000"/>
                            </a:schemeClr>
                          </a:solidFill>
                          <a:latin typeface="Arial"/>
                          <a:cs typeface="Arial"/>
                        </a:rPr>
                        <a:t>&gt;</a:t>
                      </a:r>
                      <a:endParaRPr lang="en-US" sz="900" baseline="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228600">
                <a:tc>
                  <a:txBody>
                    <a:bodyPr/>
                    <a:lstStyle/>
                    <a:p>
                      <a:r>
                        <a:rPr lang="en-US" sz="900" dirty="0" smtClean="0">
                          <a:solidFill>
                            <a:schemeClr val="bg1">
                              <a:lumMod val="50000"/>
                            </a:schemeClr>
                          </a:solidFill>
                          <a:latin typeface="Arial"/>
                          <a:cs typeface="Arial"/>
                        </a:rPr>
                        <a:t>&lt;$0,000,000&gt;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r>
                        <a:rPr lang="en-US" sz="900" dirty="0" smtClean="0">
                          <a:solidFill>
                            <a:schemeClr val="bg1">
                              <a:lumMod val="50000"/>
                            </a:schemeClr>
                          </a:solidFill>
                          <a:latin typeface="Arial"/>
                          <a:cs typeface="Arial"/>
                        </a:rPr>
                        <a:t>&lt;MM/YYYY&gt;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bl>
          </a:graphicData>
        </a:graphic>
      </p:graphicFrame>
      <p:sp>
        <p:nvSpPr>
          <p:cNvPr id="4" name="Rectangle 3"/>
          <p:cNvSpPr/>
          <p:nvPr/>
        </p:nvSpPr>
        <p:spPr>
          <a:xfrm>
            <a:off x="914124" y="3145265"/>
            <a:ext cx="2152509" cy="219055"/>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dirty="0">
                <a:latin typeface="Arial"/>
                <a:cs typeface="Arial"/>
              </a:rPr>
              <a:t>&lt;Property address 1&gt;</a:t>
            </a:r>
          </a:p>
        </p:txBody>
      </p:sp>
      <p:sp>
        <p:nvSpPr>
          <p:cNvPr id="7" name="Rectangle 6"/>
          <p:cNvSpPr/>
          <p:nvPr/>
        </p:nvSpPr>
        <p:spPr>
          <a:xfrm>
            <a:off x="3228284" y="3145265"/>
            <a:ext cx="2152509" cy="219055"/>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dirty="0">
                <a:latin typeface="Arial"/>
                <a:cs typeface="Arial"/>
              </a:rPr>
              <a:t>&lt;Property address 2&gt;</a:t>
            </a:r>
          </a:p>
        </p:txBody>
      </p:sp>
      <p:sp>
        <p:nvSpPr>
          <p:cNvPr id="10" name="Rectangle 9"/>
          <p:cNvSpPr/>
          <p:nvPr/>
        </p:nvSpPr>
        <p:spPr>
          <a:xfrm>
            <a:off x="5534492" y="3145265"/>
            <a:ext cx="2152509" cy="219055"/>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dirty="0">
                <a:latin typeface="Arial"/>
                <a:cs typeface="Arial"/>
              </a:rPr>
              <a:t>&lt;Property address 3&gt;</a:t>
            </a:r>
          </a:p>
        </p:txBody>
      </p:sp>
      <p:sp>
        <p:nvSpPr>
          <p:cNvPr id="13" name="Rectangle 12"/>
          <p:cNvSpPr/>
          <p:nvPr/>
        </p:nvSpPr>
        <p:spPr>
          <a:xfrm>
            <a:off x="7840699" y="3145265"/>
            <a:ext cx="2152509" cy="219055"/>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dirty="0">
                <a:latin typeface="Arial"/>
                <a:cs typeface="Arial"/>
              </a:rPr>
              <a:t>&lt;Property address 4&gt;</a:t>
            </a:r>
          </a:p>
        </p:txBody>
      </p:sp>
      <p:graphicFrame>
        <p:nvGraphicFramePr>
          <p:cNvPr id="32" name="Table 31"/>
          <p:cNvGraphicFramePr>
            <a:graphicFrameLocks noGrp="1"/>
          </p:cNvGraphicFramePr>
          <p:nvPr/>
        </p:nvGraphicFramePr>
        <p:xfrm>
          <a:off x="3228283" y="3364321"/>
          <a:ext cx="2152510" cy="685800"/>
        </p:xfrm>
        <a:graphic>
          <a:graphicData uri="http://schemas.openxmlformats.org/drawingml/2006/table">
            <a:tbl>
              <a:tblPr>
                <a:tableStyleId>{5C22544A-7EE6-4342-B048-85BDC9FD1C3A}</a:tableStyleId>
              </a:tblPr>
              <a:tblGrid>
                <a:gridCol w="1076255"/>
                <a:gridCol w="1076255"/>
              </a:tblGrid>
              <a:tr h="228600">
                <a:tc gridSpan="2">
                  <a:txBody>
                    <a:bodyPr/>
                    <a:lstStyle/>
                    <a:p>
                      <a:r>
                        <a:rPr lang="en-US" sz="900" dirty="0" smtClean="0">
                          <a:solidFill>
                            <a:schemeClr val="bg1">
                              <a:lumMod val="50000"/>
                            </a:schemeClr>
                          </a:solidFill>
                          <a:latin typeface="Arial"/>
                          <a:cs typeface="Arial"/>
                        </a:rPr>
                        <a:t>&lt;Property Type&gt;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hMerge="1">
                  <a:txBody>
                    <a:bodyPr/>
                    <a:lstStyle/>
                    <a:p>
                      <a:endParaRPr lang="en-US" sz="900" dirty="0"/>
                    </a:p>
                  </a:txBody>
                  <a:tcPr/>
                </a:tc>
              </a:tr>
              <a:tr h="228600">
                <a:tc>
                  <a:txBody>
                    <a:bodyPr/>
                    <a:lstStyle/>
                    <a:p>
                      <a:r>
                        <a:rPr lang="en-US" sz="900" dirty="0" smtClean="0">
                          <a:solidFill>
                            <a:schemeClr val="bg1">
                              <a:lumMod val="50000"/>
                            </a:schemeClr>
                          </a:solidFill>
                          <a:latin typeface="Arial"/>
                          <a:cs typeface="Arial"/>
                        </a:rPr>
                        <a:t>&lt;Zoning&gt;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r>
                        <a:rPr lang="en-US" sz="900" dirty="0" smtClean="0">
                          <a:solidFill>
                            <a:schemeClr val="bg1">
                              <a:lumMod val="50000"/>
                            </a:schemeClr>
                          </a:solidFill>
                          <a:latin typeface="Arial"/>
                          <a:cs typeface="Arial"/>
                        </a:rPr>
                        <a:t>&lt;00,000m</a:t>
                      </a:r>
                      <a:r>
                        <a:rPr lang="en-US" sz="900" baseline="30000" dirty="0" smtClean="0">
                          <a:solidFill>
                            <a:schemeClr val="bg1">
                              <a:lumMod val="50000"/>
                            </a:schemeClr>
                          </a:solidFill>
                          <a:latin typeface="Arial"/>
                          <a:cs typeface="Arial"/>
                        </a:rPr>
                        <a:t>2</a:t>
                      </a:r>
                      <a:r>
                        <a:rPr lang="en-US" sz="900" baseline="0" dirty="0" smtClean="0">
                          <a:solidFill>
                            <a:schemeClr val="bg1">
                              <a:lumMod val="50000"/>
                            </a:schemeClr>
                          </a:solidFill>
                          <a:latin typeface="Arial"/>
                          <a:cs typeface="Arial"/>
                        </a:rPr>
                        <a:t>&gt;</a:t>
                      </a:r>
                      <a:endParaRPr lang="en-US" sz="900" baseline="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228600">
                <a:tc>
                  <a:txBody>
                    <a:bodyPr/>
                    <a:lstStyle/>
                    <a:p>
                      <a:r>
                        <a:rPr lang="en-US" sz="900" dirty="0" smtClean="0">
                          <a:solidFill>
                            <a:schemeClr val="bg1">
                              <a:lumMod val="50000"/>
                            </a:schemeClr>
                          </a:solidFill>
                          <a:latin typeface="Arial"/>
                          <a:cs typeface="Arial"/>
                        </a:rPr>
                        <a:t>&lt;$0,000,000&gt;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r>
                        <a:rPr lang="en-US" sz="900" dirty="0" smtClean="0">
                          <a:solidFill>
                            <a:schemeClr val="bg1">
                              <a:lumMod val="50000"/>
                            </a:schemeClr>
                          </a:solidFill>
                          <a:latin typeface="Arial"/>
                          <a:cs typeface="Arial"/>
                        </a:rPr>
                        <a:t>&lt;MM/YYYY&gt;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bl>
          </a:graphicData>
        </a:graphic>
      </p:graphicFrame>
      <p:graphicFrame>
        <p:nvGraphicFramePr>
          <p:cNvPr id="33" name="Table 32"/>
          <p:cNvGraphicFramePr>
            <a:graphicFrameLocks noGrp="1"/>
          </p:cNvGraphicFramePr>
          <p:nvPr/>
        </p:nvGraphicFramePr>
        <p:xfrm>
          <a:off x="5534492" y="3364321"/>
          <a:ext cx="2152510" cy="685800"/>
        </p:xfrm>
        <a:graphic>
          <a:graphicData uri="http://schemas.openxmlformats.org/drawingml/2006/table">
            <a:tbl>
              <a:tblPr>
                <a:tableStyleId>{5C22544A-7EE6-4342-B048-85BDC9FD1C3A}</a:tableStyleId>
              </a:tblPr>
              <a:tblGrid>
                <a:gridCol w="1076255"/>
                <a:gridCol w="1076255"/>
              </a:tblGrid>
              <a:tr h="228600">
                <a:tc gridSpan="2">
                  <a:txBody>
                    <a:bodyPr/>
                    <a:lstStyle/>
                    <a:p>
                      <a:r>
                        <a:rPr lang="en-US" sz="900" dirty="0" smtClean="0">
                          <a:solidFill>
                            <a:schemeClr val="bg1">
                              <a:lumMod val="50000"/>
                            </a:schemeClr>
                          </a:solidFill>
                          <a:latin typeface="Arial"/>
                          <a:cs typeface="Arial"/>
                        </a:rPr>
                        <a:t>&lt;Property Type&gt;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hMerge="1">
                  <a:txBody>
                    <a:bodyPr/>
                    <a:lstStyle/>
                    <a:p>
                      <a:endParaRPr lang="en-US" sz="900" dirty="0"/>
                    </a:p>
                  </a:txBody>
                  <a:tcPr/>
                </a:tc>
              </a:tr>
              <a:tr h="228600">
                <a:tc>
                  <a:txBody>
                    <a:bodyPr/>
                    <a:lstStyle/>
                    <a:p>
                      <a:r>
                        <a:rPr lang="en-US" sz="900" dirty="0" smtClean="0">
                          <a:solidFill>
                            <a:schemeClr val="bg1">
                              <a:lumMod val="50000"/>
                            </a:schemeClr>
                          </a:solidFill>
                          <a:latin typeface="Arial"/>
                          <a:cs typeface="Arial"/>
                        </a:rPr>
                        <a:t>&lt;Zoning&gt;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r>
                        <a:rPr lang="en-US" sz="900" dirty="0" smtClean="0">
                          <a:solidFill>
                            <a:schemeClr val="bg1">
                              <a:lumMod val="50000"/>
                            </a:schemeClr>
                          </a:solidFill>
                          <a:latin typeface="Arial"/>
                          <a:cs typeface="Arial"/>
                        </a:rPr>
                        <a:t>&lt;00,000m</a:t>
                      </a:r>
                      <a:r>
                        <a:rPr lang="en-US" sz="900" baseline="30000" dirty="0" smtClean="0">
                          <a:solidFill>
                            <a:schemeClr val="bg1">
                              <a:lumMod val="50000"/>
                            </a:schemeClr>
                          </a:solidFill>
                          <a:latin typeface="Arial"/>
                          <a:cs typeface="Arial"/>
                        </a:rPr>
                        <a:t>2</a:t>
                      </a:r>
                      <a:r>
                        <a:rPr lang="en-US" sz="900" baseline="0" dirty="0" smtClean="0">
                          <a:solidFill>
                            <a:schemeClr val="bg1">
                              <a:lumMod val="50000"/>
                            </a:schemeClr>
                          </a:solidFill>
                          <a:latin typeface="Arial"/>
                          <a:cs typeface="Arial"/>
                        </a:rPr>
                        <a:t>&gt;</a:t>
                      </a:r>
                      <a:endParaRPr lang="en-US" sz="900" baseline="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228600">
                <a:tc>
                  <a:txBody>
                    <a:bodyPr/>
                    <a:lstStyle/>
                    <a:p>
                      <a:r>
                        <a:rPr lang="en-US" sz="900" dirty="0" smtClean="0">
                          <a:solidFill>
                            <a:schemeClr val="bg1">
                              <a:lumMod val="50000"/>
                            </a:schemeClr>
                          </a:solidFill>
                          <a:latin typeface="Arial"/>
                          <a:cs typeface="Arial"/>
                        </a:rPr>
                        <a:t>&lt;$0,000,000&gt;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r>
                        <a:rPr lang="en-US" sz="900" dirty="0" smtClean="0">
                          <a:solidFill>
                            <a:schemeClr val="bg1">
                              <a:lumMod val="50000"/>
                            </a:schemeClr>
                          </a:solidFill>
                          <a:latin typeface="Arial"/>
                          <a:cs typeface="Arial"/>
                        </a:rPr>
                        <a:t>&lt;MM/YYYY&gt;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bl>
          </a:graphicData>
        </a:graphic>
      </p:graphicFrame>
      <p:graphicFrame>
        <p:nvGraphicFramePr>
          <p:cNvPr id="34" name="Table 33"/>
          <p:cNvGraphicFramePr>
            <a:graphicFrameLocks noGrp="1"/>
          </p:cNvGraphicFramePr>
          <p:nvPr/>
        </p:nvGraphicFramePr>
        <p:xfrm>
          <a:off x="7840699" y="3364321"/>
          <a:ext cx="2152510" cy="685800"/>
        </p:xfrm>
        <a:graphic>
          <a:graphicData uri="http://schemas.openxmlformats.org/drawingml/2006/table">
            <a:tbl>
              <a:tblPr>
                <a:tableStyleId>{5C22544A-7EE6-4342-B048-85BDC9FD1C3A}</a:tableStyleId>
              </a:tblPr>
              <a:tblGrid>
                <a:gridCol w="1076255"/>
                <a:gridCol w="1076255"/>
              </a:tblGrid>
              <a:tr h="228600">
                <a:tc gridSpan="2">
                  <a:txBody>
                    <a:bodyPr/>
                    <a:lstStyle/>
                    <a:p>
                      <a:r>
                        <a:rPr lang="en-US" sz="900" dirty="0" smtClean="0">
                          <a:solidFill>
                            <a:schemeClr val="bg1">
                              <a:lumMod val="50000"/>
                            </a:schemeClr>
                          </a:solidFill>
                          <a:latin typeface="Arial"/>
                          <a:cs typeface="Arial"/>
                        </a:rPr>
                        <a:t>&lt;Property Type&gt;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solidFill>
                  </a:tcPr>
                </a:tc>
                <a:tc hMerge="1">
                  <a:txBody>
                    <a:bodyPr/>
                    <a:lstStyle/>
                    <a:p>
                      <a:endParaRPr lang="en-US" sz="900" dirty="0"/>
                    </a:p>
                  </a:txBody>
                  <a:tcPr/>
                </a:tc>
              </a:tr>
              <a:tr h="228600">
                <a:tc>
                  <a:txBody>
                    <a:bodyPr/>
                    <a:lstStyle/>
                    <a:p>
                      <a:r>
                        <a:rPr lang="en-US" sz="900" dirty="0" smtClean="0">
                          <a:solidFill>
                            <a:schemeClr val="bg1">
                              <a:lumMod val="50000"/>
                            </a:schemeClr>
                          </a:solidFill>
                          <a:latin typeface="Arial"/>
                          <a:cs typeface="Arial"/>
                        </a:rPr>
                        <a:t>&lt;Zoning&gt;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solidFill>
                  </a:tcPr>
                </a:tc>
                <a:tc>
                  <a:txBody>
                    <a:bodyPr/>
                    <a:lstStyle/>
                    <a:p>
                      <a:r>
                        <a:rPr lang="en-US" sz="900" dirty="0" smtClean="0">
                          <a:solidFill>
                            <a:schemeClr val="bg1">
                              <a:lumMod val="50000"/>
                            </a:schemeClr>
                          </a:solidFill>
                          <a:latin typeface="Arial"/>
                          <a:cs typeface="Arial"/>
                        </a:rPr>
                        <a:t>&lt;00,000m</a:t>
                      </a:r>
                      <a:r>
                        <a:rPr lang="en-US" sz="900" baseline="30000" dirty="0" smtClean="0">
                          <a:solidFill>
                            <a:schemeClr val="bg1">
                              <a:lumMod val="50000"/>
                            </a:schemeClr>
                          </a:solidFill>
                          <a:latin typeface="Arial"/>
                          <a:cs typeface="Arial"/>
                        </a:rPr>
                        <a:t>2</a:t>
                      </a:r>
                      <a:r>
                        <a:rPr lang="en-US" sz="900" baseline="0" dirty="0" smtClean="0">
                          <a:solidFill>
                            <a:schemeClr val="bg1">
                              <a:lumMod val="50000"/>
                            </a:schemeClr>
                          </a:solidFill>
                          <a:latin typeface="Arial"/>
                          <a:cs typeface="Arial"/>
                        </a:rPr>
                        <a:t>&gt;</a:t>
                      </a:r>
                      <a:endParaRPr lang="en-US" sz="900" baseline="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solidFill>
                  </a:tcPr>
                </a:tc>
              </a:tr>
              <a:tr h="228600">
                <a:tc>
                  <a:txBody>
                    <a:bodyPr/>
                    <a:lstStyle/>
                    <a:p>
                      <a:r>
                        <a:rPr lang="en-US" sz="900" dirty="0" smtClean="0">
                          <a:solidFill>
                            <a:schemeClr val="bg1">
                              <a:lumMod val="50000"/>
                            </a:schemeClr>
                          </a:solidFill>
                          <a:latin typeface="Arial"/>
                          <a:cs typeface="Arial"/>
                        </a:rPr>
                        <a:t>&lt;$0,000,000&gt;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solidFill>
                  </a:tcPr>
                </a:tc>
                <a:tc>
                  <a:txBody>
                    <a:bodyPr/>
                    <a:lstStyle/>
                    <a:p>
                      <a:r>
                        <a:rPr lang="en-US" sz="900" dirty="0" smtClean="0">
                          <a:solidFill>
                            <a:schemeClr val="bg1">
                              <a:lumMod val="50000"/>
                            </a:schemeClr>
                          </a:solidFill>
                          <a:latin typeface="Arial"/>
                          <a:cs typeface="Arial"/>
                        </a:rPr>
                        <a:t>&lt;MM/YYYY&gt;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solidFill>
                  </a:tcPr>
                </a:tc>
              </a:tr>
            </a:tbl>
          </a:graphicData>
        </a:graphic>
      </p:graphicFrame>
      <p:graphicFrame>
        <p:nvGraphicFramePr>
          <p:cNvPr id="35" name="Table 34"/>
          <p:cNvGraphicFramePr>
            <a:graphicFrameLocks noGrp="1"/>
          </p:cNvGraphicFramePr>
          <p:nvPr/>
        </p:nvGraphicFramePr>
        <p:xfrm>
          <a:off x="914121" y="5858511"/>
          <a:ext cx="2152510" cy="685800"/>
        </p:xfrm>
        <a:graphic>
          <a:graphicData uri="http://schemas.openxmlformats.org/drawingml/2006/table">
            <a:tbl>
              <a:tblPr>
                <a:tableStyleId>{5C22544A-7EE6-4342-B048-85BDC9FD1C3A}</a:tableStyleId>
              </a:tblPr>
              <a:tblGrid>
                <a:gridCol w="1076255"/>
                <a:gridCol w="1076255"/>
              </a:tblGrid>
              <a:tr h="228600">
                <a:tc gridSpan="2">
                  <a:txBody>
                    <a:bodyPr/>
                    <a:lstStyle/>
                    <a:p>
                      <a:r>
                        <a:rPr lang="en-US" sz="900" dirty="0" smtClean="0">
                          <a:solidFill>
                            <a:schemeClr val="bg1">
                              <a:lumMod val="50000"/>
                            </a:schemeClr>
                          </a:solidFill>
                          <a:latin typeface="Arial"/>
                          <a:cs typeface="Arial"/>
                        </a:rPr>
                        <a:t>&lt;Property Type&gt;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hMerge="1">
                  <a:txBody>
                    <a:bodyPr/>
                    <a:lstStyle/>
                    <a:p>
                      <a:endParaRPr lang="en-US" sz="900" dirty="0"/>
                    </a:p>
                  </a:txBody>
                  <a:tcPr/>
                </a:tc>
              </a:tr>
              <a:tr h="228600">
                <a:tc>
                  <a:txBody>
                    <a:bodyPr/>
                    <a:lstStyle/>
                    <a:p>
                      <a:r>
                        <a:rPr lang="en-US" sz="900" dirty="0" smtClean="0">
                          <a:solidFill>
                            <a:schemeClr val="bg1">
                              <a:lumMod val="50000"/>
                            </a:schemeClr>
                          </a:solidFill>
                          <a:latin typeface="Arial"/>
                          <a:cs typeface="Arial"/>
                        </a:rPr>
                        <a:t>&lt;Zoning&gt;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r>
                        <a:rPr lang="en-US" sz="900" dirty="0" smtClean="0">
                          <a:solidFill>
                            <a:schemeClr val="bg1">
                              <a:lumMod val="50000"/>
                            </a:schemeClr>
                          </a:solidFill>
                          <a:latin typeface="Arial"/>
                          <a:cs typeface="Arial"/>
                        </a:rPr>
                        <a:t>&lt;00,000m</a:t>
                      </a:r>
                      <a:r>
                        <a:rPr lang="en-US" sz="900" baseline="30000" dirty="0" smtClean="0">
                          <a:solidFill>
                            <a:schemeClr val="bg1">
                              <a:lumMod val="50000"/>
                            </a:schemeClr>
                          </a:solidFill>
                          <a:latin typeface="Arial"/>
                          <a:cs typeface="Arial"/>
                        </a:rPr>
                        <a:t>2</a:t>
                      </a:r>
                      <a:r>
                        <a:rPr lang="en-US" sz="900" baseline="0" dirty="0" smtClean="0">
                          <a:solidFill>
                            <a:schemeClr val="bg1">
                              <a:lumMod val="50000"/>
                            </a:schemeClr>
                          </a:solidFill>
                          <a:latin typeface="Arial"/>
                          <a:cs typeface="Arial"/>
                        </a:rPr>
                        <a:t>&gt;</a:t>
                      </a:r>
                      <a:endParaRPr lang="en-US" sz="900" baseline="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228600">
                <a:tc>
                  <a:txBody>
                    <a:bodyPr/>
                    <a:lstStyle/>
                    <a:p>
                      <a:r>
                        <a:rPr lang="en-US" sz="900" dirty="0" smtClean="0">
                          <a:solidFill>
                            <a:schemeClr val="bg1">
                              <a:lumMod val="50000"/>
                            </a:schemeClr>
                          </a:solidFill>
                          <a:latin typeface="Arial"/>
                          <a:cs typeface="Arial"/>
                        </a:rPr>
                        <a:t>&lt;$0,000,000&gt;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r>
                        <a:rPr lang="en-US" sz="900" dirty="0" smtClean="0">
                          <a:solidFill>
                            <a:schemeClr val="bg1">
                              <a:lumMod val="50000"/>
                            </a:schemeClr>
                          </a:solidFill>
                          <a:latin typeface="Arial"/>
                          <a:cs typeface="Arial"/>
                        </a:rPr>
                        <a:t>&lt;MM/YYYY&gt;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bl>
          </a:graphicData>
        </a:graphic>
      </p:graphicFrame>
      <p:sp>
        <p:nvSpPr>
          <p:cNvPr id="38" name="Rectangle 37"/>
          <p:cNvSpPr/>
          <p:nvPr/>
        </p:nvSpPr>
        <p:spPr>
          <a:xfrm>
            <a:off x="914124" y="5639455"/>
            <a:ext cx="2152509" cy="219055"/>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dirty="0">
                <a:latin typeface="Arial"/>
                <a:cs typeface="Arial"/>
              </a:rPr>
              <a:t>&lt;Property address 5&gt;</a:t>
            </a:r>
          </a:p>
        </p:txBody>
      </p:sp>
      <p:sp>
        <p:nvSpPr>
          <p:cNvPr id="40" name="Rectangle 39"/>
          <p:cNvSpPr/>
          <p:nvPr/>
        </p:nvSpPr>
        <p:spPr>
          <a:xfrm>
            <a:off x="3228284" y="5639455"/>
            <a:ext cx="2152509" cy="219055"/>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dirty="0">
                <a:latin typeface="Arial"/>
                <a:cs typeface="Arial"/>
              </a:rPr>
              <a:t>&lt;Property address 6&gt;</a:t>
            </a:r>
          </a:p>
        </p:txBody>
      </p:sp>
      <p:sp>
        <p:nvSpPr>
          <p:cNvPr id="42" name="Rectangle 41"/>
          <p:cNvSpPr/>
          <p:nvPr/>
        </p:nvSpPr>
        <p:spPr>
          <a:xfrm>
            <a:off x="5534492" y="5639455"/>
            <a:ext cx="2152509" cy="219055"/>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dirty="0">
                <a:latin typeface="Arial"/>
                <a:cs typeface="Arial"/>
              </a:rPr>
              <a:t>&lt;Property address 7&gt;</a:t>
            </a:r>
          </a:p>
        </p:txBody>
      </p:sp>
      <p:sp>
        <p:nvSpPr>
          <p:cNvPr id="44" name="Rectangle 43"/>
          <p:cNvSpPr/>
          <p:nvPr/>
        </p:nvSpPr>
        <p:spPr>
          <a:xfrm>
            <a:off x="7840699" y="5639455"/>
            <a:ext cx="2152509" cy="219055"/>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dirty="0">
                <a:latin typeface="Arial"/>
                <a:cs typeface="Arial"/>
              </a:rPr>
              <a:t>&lt;Property address 8&gt;</a:t>
            </a:r>
          </a:p>
        </p:txBody>
      </p:sp>
      <p:graphicFrame>
        <p:nvGraphicFramePr>
          <p:cNvPr id="45" name="Table 44"/>
          <p:cNvGraphicFramePr>
            <a:graphicFrameLocks noGrp="1"/>
          </p:cNvGraphicFramePr>
          <p:nvPr/>
        </p:nvGraphicFramePr>
        <p:xfrm>
          <a:off x="3228283" y="5858511"/>
          <a:ext cx="2152510" cy="685800"/>
        </p:xfrm>
        <a:graphic>
          <a:graphicData uri="http://schemas.openxmlformats.org/drawingml/2006/table">
            <a:tbl>
              <a:tblPr>
                <a:tableStyleId>{5C22544A-7EE6-4342-B048-85BDC9FD1C3A}</a:tableStyleId>
              </a:tblPr>
              <a:tblGrid>
                <a:gridCol w="1076255"/>
                <a:gridCol w="1076255"/>
              </a:tblGrid>
              <a:tr h="228600">
                <a:tc gridSpan="2">
                  <a:txBody>
                    <a:bodyPr/>
                    <a:lstStyle/>
                    <a:p>
                      <a:r>
                        <a:rPr lang="en-US" sz="900" dirty="0" smtClean="0">
                          <a:solidFill>
                            <a:schemeClr val="bg1">
                              <a:lumMod val="50000"/>
                            </a:schemeClr>
                          </a:solidFill>
                          <a:latin typeface="Arial"/>
                          <a:cs typeface="Arial"/>
                        </a:rPr>
                        <a:t>&lt;Property Type&gt;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hMerge="1">
                  <a:txBody>
                    <a:bodyPr/>
                    <a:lstStyle/>
                    <a:p>
                      <a:endParaRPr lang="en-US" sz="900" dirty="0"/>
                    </a:p>
                  </a:txBody>
                  <a:tcPr/>
                </a:tc>
              </a:tr>
              <a:tr h="228600">
                <a:tc>
                  <a:txBody>
                    <a:bodyPr/>
                    <a:lstStyle/>
                    <a:p>
                      <a:r>
                        <a:rPr lang="en-US" sz="900" dirty="0" smtClean="0">
                          <a:solidFill>
                            <a:schemeClr val="bg1">
                              <a:lumMod val="50000"/>
                            </a:schemeClr>
                          </a:solidFill>
                          <a:latin typeface="Arial"/>
                          <a:cs typeface="Arial"/>
                        </a:rPr>
                        <a:t>&lt;Zoning&gt;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r>
                        <a:rPr lang="en-US" sz="900" dirty="0" smtClean="0">
                          <a:solidFill>
                            <a:schemeClr val="bg1">
                              <a:lumMod val="50000"/>
                            </a:schemeClr>
                          </a:solidFill>
                          <a:latin typeface="Arial"/>
                          <a:cs typeface="Arial"/>
                        </a:rPr>
                        <a:t>&lt;00,000m</a:t>
                      </a:r>
                      <a:r>
                        <a:rPr lang="en-US" sz="900" baseline="30000" dirty="0" smtClean="0">
                          <a:solidFill>
                            <a:schemeClr val="bg1">
                              <a:lumMod val="50000"/>
                            </a:schemeClr>
                          </a:solidFill>
                          <a:latin typeface="Arial"/>
                          <a:cs typeface="Arial"/>
                        </a:rPr>
                        <a:t>2</a:t>
                      </a:r>
                      <a:r>
                        <a:rPr lang="en-US" sz="900" baseline="0" dirty="0" smtClean="0">
                          <a:solidFill>
                            <a:schemeClr val="bg1">
                              <a:lumMod val="50000"/>
                            </a:schemeClr>
                          </a:solidFill>
                          <a:latin typeface="Arial"/>
                          <a:cs typeface="Arial"/>
                        </a:rPr>
                        <a:t>&gt;</a:t>
                      </a:r>
                      <a:endParaRPr lang="en-US" sz="900" baseline="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228600">
                <a:tc>
                  <a:txBody>
                    <a:bodyPr/>
                    <a:lstStyle/>
                    <a:p>
                      <a:r>
                        <a:rPr lang="en-US" sz="900" dirty="0" smtClean="0">
                          <a:solidFill>
                            <a:schemeClr val="bg1">
                              <a:lumMod val="50000"/>
                            </a:schemeClr>
                          </a:solidFill>
                          <a:latin typeface="Arial"/>
                          <a:cs typeface="Arial"/>
                        </a:rPr>
                        <a:t>&lt;$0,000,000&gt;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r>
                        <a:rPr lang="en-US" sz="900" dirty="0" smtClean="0">
                          <a:solidFill>
                            <a:schemeClr val="bg1">
                              <a:lumMod val="50000"/>
                            </a:schemeClr>
                          </a:solidFill>
                          <a:latin typeface="Arial"/>
                          <a:cs typeface="Arial"/>
                        </a:rPr>
                        <a:t>&lt;MM/YYYY&gt;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bl>
          </a:graphicData>
        </a:graphic>
      </p:graphicFrame>
      <p:graphicFrame>
        <p:nvGraphicFramePr>
          <p:cNvPr id="46" name="Table 45"/>
          <p:cNvGraphicFramePr>
            <a:graphicFrameLocks noGrp="1"/>
          </p:cNvGraphicFramePr>
          <p:nvPr/>
        </p:nvGraphicFramePr>
        <p:xfrm>
          <a:off x="5534492" y="5858511"/>
          <a:ext cx="2152510" cy="685800"/>
        </p:xfrm>
        <a:graphic>
          <a:graphicData uri="http://schemas.openxmlformats.org/drawingml/2006/table">
            <a:tbl>
              <a:tblPr>
                <a:tableStyleId>{5C22544A-7EE6-4342-B048-85BDC9FD1C3A}</a:tableStyleId>
              </a:tblPr>
              <a:tblGrid>
                <a:gridCol w="1076255"/>
                <a:gridCol w="1076255"/>
              </a:tblGrid>
              <a:tr h="228600">
                <a:tc gridSpan="2">
                  <a:txBody>
                    <a:bodyPr/>
                    <a:lstStyle/>
                    <a:p>
                      <a:r>
                        <a:rPr lang="en-US" sz="900" dirty="0" smtClean="0">
                          <a:solidFill>
                            <a:schemeClr val="bg1">
                              <a:lumMod val="50000"/>
                            </a:schemeClr>
                          </a:solidFill>
                          <a:latin typeface="Arial"/>
                          <a:cs typeface="Arial"/>
                        </a:rPr>
                        <a:t>&lt;Property Type&gt;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hMerge="1">
                  <a:txBody>
                    <a:bodyPr/>
                    <a:lstStyle/>
                    <a:p>
                      <a:endParaRPr lang="en-US" sz="900" dirty="0"/>
                    </a:p>
                  </a:txBody>
                  <a:tcPr/>
                </a:tc>
              </a:tr>
              <a:tr h="228600">
                <a:tc>
                  <a:txBody>
                    <a:bodyPr/>
                    <a:lstStyle/>
                    <a:p>
                      <a:r>
                        <a:rPr lang="en-US" sz="900" dirty="0" smtClean="0">
                          <a:solidFill>
                            <a:schemeClr val="bg1">
                              <a:lumMod val="50000"/>
                            </a:schemeClr>
                          </a:solidFill>
                          <a:latin typeface="Arial"/>
                          <a:cs typeface="Arial"/>
                        </a:rPr>
                        <a:t>&lt;Zoning&gt;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r>
                        <a:rPr lang="en-US" sz="900" dirty="0" smtClean="0">
                          <a:solidFill>
                            <a:schemeClr val="bg1">
                              <a:lumMod val="50000"/>
                            </a:schemeClr>
                          </a:solidFill>
                          <a:latin typeface="Arial"/>
                          <a:cs typeface="Arial"/>
                        </a:rPr>
                        <a:t>&lt;00,000m</a:t>
                      </a:r>
                      <a:r>
                        <a:rPr lang="en-US" sz="900" baseline="30000" dirty="0" smtClean="0">
                          <a:solidFill>
                            <a:schemeClr val="bg1">
                              <a:lumMod val="50000"/>
                            </a:schemeClr>
                          </a:solidFill>
                          <a:latin typeface="Arial"/>
                          <a:cs typeface="Arial"/>
                        </a:rPr>
                        <a:t>2</a:t>
                      </a:r>
                      <a:r>
                        <a:rPr lang="en-US" sz="900" baseline="0" dirty="0" smtClean="0">
                          <a:solidFill>
                            <a:schemeClr val="bg1">
                              <a:lumMod val="50000"/>
                            </a:schemeClr>
                          </a:solidFill>
                          <a:latin typeface="Arial"/>
                          <a:cs typeface="Arial"/>
                        </a:rPr>
                        <a:t>&gt;</a:t>
                      </a:r>
                      <a:endParaRPr lang="en-US" sz="900" baseline="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228600">
                <a:tc>
                  <a:txBody>
                    <a:bodyPr/>
                    <a:lstStyle/>
                    <a:p>
                      <a:r>
                        <a:rPr lang="en-US" sz="900" dirty="0" smtClean="0">
                          <a:solidFill>
                            <a:schemeClr val="bg1">
                              <a:lumMod val="50000"/>
                            </a:schemeClr>
                          </a:solidFill>
                          <a:latin typeface="Arial"/>
                          <a:cs typeface="Arial"/>
                        </a:rPr>
                        <a:t>&lt;$0,000,000&gt;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r>
                        <a:rPr lang="en-US" sz="900" dirty="0" smtClean="0">
                          <a:solidFill>
                            <a:schemeClr val="bg1">
                              <a:lumMod val="50000"/>
                            </a:schemeClr>
                          </a:solidFill>
                          <a:latin typeface="Arial"/>
                          <a:cs typeface="Arial"/>
                        </a:rPr>
                        <a:t>&lt;MM/YYYY&gt;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bl>
          </a:graphicData>
        </a:graphic>
      </p:graphicFrame>
      <p:graphicFrame>
        <p:nvGraphicFramePr>
          <p:cNvPr id="47" name="Table 46"/>
          <p:cNvGraphicFramePr>
            <a:graphicFrameLocks noGrp="1"/>
          </p:cNvGraphicFramePr>
          <p:nvPr/>
        </p:nvGraphicFramePr>
        <p:xfrm>
          <a:off x="7840699" y="5858511"/>
          <a:ext cx="2152510" cy="685800"/>
        </p:xfrm>
        <a:graphic>
          <a:graphicData uri="http://schemas.openxmlformats.org/drawingml/2006/table">
            <a:tbl>
              <a:tblPr>
                <a:tableStyleId>{5C22544A-7EE6-4342-B048-85BDC9FD1C3A}</a:tableStyleId>
              </a:tblPr>
              <a:tblGrid>
                <a:gridCol w="1076255"/>
                <a:gridCol w="1076255"/>
              </a:tblGrid>
              <a:tr h="228600">
                <a:tc gridSpan="2">
                  <a:txBody>
                    <a:bodyPr/>
                    <a:lstStyle/>
                    <a:p>
                      <a:r>
                        <a:rPr lang="en-US" sz="900" dirty="0" smtClean="0">
                          <a:solidFill>
                            <a:schemeClr val="bg1">
                              <a:lumMod val="50000"/>
                            </a:schemeClr>
                          </a:solidFill>
                          <a:latin typeface="Arial"/>
                          <a:cs typeface="Arial"/>
                        </a:rPr>
                        <a:t>&lt;Property Type&gt;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hMerge="1">
                  <a:txBody>
                    <a:bodyPr/>
                    <a:lstStyle/>
                    <a:p>
                      <a:endParaRPr lang="en-US" sz="900" dirty="0"/>
                    </a:p>
                  </a:txBody>
                  <a:tcPr/>
                </a:tc>
              </a:tr>
              <a:tr h="228600">
                <a:tc>
                  <a:txBody>
                    <a:bodyPr/>
                    <a:lstStyle/>
                    <a:p>
                      <a:r>
                        <a:rPr lang="en-US" sz="900" dirty="0" smtClean="0">
                          <a:solidFill>
                            <a:schemeClr val="bg1">
                              <a:lumMod val="50000"/>
                            </a:schemeClr>
                          </a:solidFill>
                          <a:latin typeface="Arial"/>
                          <a:cs typeface="Arial"/>
                        </a:rPr>
                        <a:t>&lt;Zoning&gt;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r>
                        <a:rPr lang="en-US" sz="900" dirty="0" smtClean="0">
                          <a:solidFill>
                            <a:schemeClr val="bg1">
                              <a:lumMod val="50000"/>
                            </a:schemeClr>
                          </a:solidFill>
                          <a:latin typeface="Arial"/>
                          <a:cs typeface="Arial"/>
                        </a:rPr>
                        <a:t>&lt;00,000m</a:t>
                      </a:r>
                      <a:r>
                        <a:rPr lang="en-US" sz="900" baseline="30000" dirty="0" smtClean="0">
                          <a:solidFill>
                            <a:schemeClr val="bg1">
                              <a:lumMod val="50000"/>
                            </a:schemeClr>
                          </a:solidFill>
                          <a:latin typeface="Arial"/>
                          <a:cs typeface="Arial"/>
                        </a:rPr>
                        <a:t>2</a:t>
                      </a:r>
                      <a:r>
                        <a:rPr lang="en-US" sz="900" baseline="0" dirty="0" smtClean="0">
                          <a:solidFill>
                            <a:schemeClr val="bg1">
                              <a:lumMod val="50000"/>
                            </a:schemeClr>
                          </a:solidFill>
                          <a:latin typeface="Arial"/>
                          <a:cs typeface="Arial"/>
                        </a:rPr>
                        <a:t>&gt;</a:t>
                      </a:r>
                      <a:endParaRPr lang="en-US" sz="900" baseline="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r h="228600">
                <a:tc>
                  <a:txBody>
                    <a:bodyPr/>
                    <a:lstStyle/>
                    <a:p>
                      <a:r>
                        <a:rPr lang="en-US" sz="900" dirty="0" smtClean="0">
                          <a:solidFill>
                            <a:schemeClr val="bg1">
                              <a:lumMod val="50000"/>
                            </a:schemeClr>
                          </a:solidFill>
                          <a:latin typeface="Arial"/>
                          <a:cs typeface="Arial"/>
                        </a:rPr>
                        <a:t>&lt;$0,000,000&gt;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c>
                  <a:txBody>
                    <a:bodyPr/>
                    <a:lstStyle/>
                    <a:p>
                      <a:r>
                        <a:rPr lang="en-US" sz="900" dirty="0" smtClean="0">
                          <a:solidFill>
                            <a:schemeClr val="bg1">
                              <a:lumMod val="50000"/>
                            </a:schemeClr>
                          </a:solidFill>
                          <a:latin typeface="Arial"/>
                          <a:cs typeface="Arial"/>
                        </a:rPr>
                        <a:t>&lt;MM/YYYY&gt;</a:t>
                      </a:r>
                      <a:endParaRPr lang="en-US" sz="900" dirty="0">
                        <a:solidFill>
                          <a:schemeClr val="bg1">
                            <a:lumMod val="50000"/>
                          </a:schemeClr>
                        </a:solidFill>
                        <a:latin typeface="Arial"/>
                        <a:cs typeface="Arial"/>
                      </a:endParaRPr>
                    </a:p>
                  </a:txBody>
                  <a:tcPr marL="72000" marR="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12"/>
          <p:cNvSpPr>
            <a:spLocks/>
          </p:cNvSpPr>
          <p:nvPr/>
        </p:nvSpPr>
        <p:spPr>
          <a:xfrm>
            <a:off x="901595" y="1131361"/>
            <a:ext cx="4057011" cy="5400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a:spLocks noChangeAspect="1"/>
          </p:cNvSpPr>
          <p:nvPr/>
        </p:nvSpPr>
        <p:spPr>
          <a:xfrm>
            <a:off x="5343525" y="4429624"/>
            <a:ext cx="2172971" cy="209182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a:spLocks noChangeAspect="1"/>
          </p:cNvSpPr>
          <p:nvPr/>
        </p:nvSpPr>
        <p:spPr>
          <a:xfrm>
            <a:off x="7734617" y="4429624"/>
            <a:ext cx="2172971" cy="209182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343526" y="1873210"/>
            <a:ext cx="4564062" cy="1477328"/>
          </a:xfrm>
          <a:prstGeom prst="rect">
            <a:avLst/>
          </a:prstGeom>
          <a:noFill/>
        </p:spPr>
        <p:txBody>
          <a:bodyPr wrap="square" lIns="0" tIns="0" rIns="0" bIns="0" rtlCol="0">
            <a:spAutoFit/>
          </a:bodyPr>
          <a:lstStyle/>
          <a:p>
            <a:r>
              <a:rPr lang="en-US" sz="1600" b="1" dirty="0">
                <a:solidFill>
                  <a:srgbClr val="4EC5D8"/>
                </a:solidFill>
                <a:latin typeface="Arial"/>
                <a:cs typeface="Arial"/>
              </a:rPr>
              <a:t>Our value assessment and comparable property sales suggest a value</a:t>
            </a:r>
          </a:p>
          <a:p>
            <a:r>
              <a:rPr lang="en-US" sz="1600" b="1" dirty="0">
                <a:solidFill>
                  <a:srgbClr val="00234B"/>
                </a:solidFill>
                <a:latin typeface="Arial"/>
                <a:cs typeface="Arial"/>
              </a:rPr>
              <a:t>between $XXX,XXX,XXX</a:t>
            </a:r>
            <a:br>
              <a:rPr lang="en-US" sz="1600" b="1" dirty="0">
                <a:solidFill>
                  <a:srgbClr val="00234B"/>
                </a:solidFill>
                <a:latin typeface="Arial"/>
                <a:cs typeface="Arial"/>
              </a:rPr>
            </a:br>
            <a:r>
              <a:rPr lang="en-US" sz="1600" b="1" dirty="0">
                <a:solidFill>
                  <a:srgbClr val="00234B"/>
                </a:solidFill>
                <a:latin typeface="Arial"/>
                <a:cs typeface="Arial"/>
              </a:rPr>
              <a:t>and $XXX,XXX,XXX</a:t>
            </a:r>
          </a:p>
          <a:p>
            <a:r>
              <a:rPr lang="en-US" sz="1600" b="1" dirty="0">
                <a:solidFill>
                  <a:srgbClr val="4EC5D8"/>
                </a:solidFill>
                <a:latin typeface="Arial"/>
                <a:cs typeface="Arial"/>
              </a:rPr>
              <a:t>for your property located at </a:t>
            </a:r>
            <a:br>
              <a:rPr lang="en-US" sz="1600" b="1" dirty="0">
                <a:solidFill>
                  <a:srgbClr val="4EC5D8"/>
                </a:solidFill>
                <a:latin typeface="Arial"/>
                <a:cs typeface="Arial"/>
              </a:rPr>
            </a:br>
            <a:r>
              <a:rPr lang="en-US" sz="1600" b="1" dirty="0">
                <a:solidFill>
                  <a:srgbClr val="4EC5D8"/>
                </a:solidFill>
                <a:latin typeface="Arial"/>
                <a:cs typeface="Arial"/>
              </a:rPr>
              <a:t>&lt;property address&gt;.  </a:t>
            </a:r>
          </a:p>
        </p:txBody>
      </p:sp>
      <p:sp>
        <p:nvSpPr>
          <p:cNvPr id="4" name="Rectangle 3"/>
          <p:cNvSpPr/>
          <p:nvPr/>
        </p:nvSpPr>
        <p:spPr>
          <a:xfrm>
            <a:off x="903188" y="1131360"/>
            <a:ext cx="4055418" cy="1080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7" name="Rectangle 6"/>
          <p:cNvSpPr/>
          <p:nvPr/>
        </p:nvSpPr>
        <p:spPr>
          <a:xfrm>
            <a:off x="5343524" y="4321624"/>
            <a:ext cx="2172973" cy="1080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8" name="Rectangle 7"/>
          <p:cNvSpPr/>
          <p:nvPr/>
        </p:nvSpPr>
        <p:spPr>
          <a:xfrm>
            <a:off x="7734616" y="4321624"/>
            <a:ext cx="2172973" cy="1080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pic>
        <p:nvPicPr>
          <p:cNvPr id="14" name="Picture 13"/>
          <p:cNvPicPr>
            <a:picLocks noChangeAspect="1"/>
          </p:cNvPicPr>
          <p:nvPr/>
        </p:nvPicPr>
        <p:blipFill>
          <a:blip r:embed="rId2"/>
          <a:stretch>
            <a:fillRect/>
          </a:stretch>
        </p:blipFill>
        <p:spPr>
          <a:xfrm>
            <a:off x="901595" y="1236020"/>
            <a:ext cx="1720609" cy="120666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1300" y="241300"/>
            <a:ext cx="10185400" cy="7061200"/>
          </a:xfrm>
          <a:prstGeom prst="rect">
            <a:avLst/>
          </a:prstGeom>
        </p:spPr>
      </p:pic>
      <p:pic>
        <p:nvPicPr>
          <p:cNvPr id="7" name="Picture 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51619" y="3503613"/>
            <a:ext cx="10185400" cy="3797300"/>
          </a:xfrm>
          <a:prstGeom prst="rect">
            <a:avLst/>
          </a:prstGeom>
        </p:spPr>
      </p:pic>
      <p:pic>
        <p:nvPicPr>
          <p:cNvPr id="3" name="Picture 2"/>
          <p:cNvPicPr>
            <a:picLocks noChangeAspect="1"/>
          </p:cNvPicPr>
          <p:nvPr/>
        </p:nvPicPr>
        <p:blipFill>
          <a:blip r:embed="rId5"/>
          <a:stretch>
            <a:fillRect/>
          </a:stretch>
        </p:blipFill>
        <p:spPr>
          <a:xfrm>
            <a:off x="7721600" y="241300"/>
            <a:ext cx="2705100" cy="7061200"/>
          </a:xfrm>
          <a:prstGeom prst="rect">
            <a:avLst/>
          </a:prstGeom>
        </p:spPr>
      </p:pic>
      <p:sp>
        <p:nvSpPr>
          <p:cNvPr id="18" name="Rectangle 17"/>
          <p:cNvSpPr/>
          <p:nvPr/>
        </p:nvSpPr>
        <p:spPr>
          <a:xfrm>
            <a:off x="3703242" y="4636361"/>
            <a:ext cx="3291352" cy="1265731"/>
          </a:xfrm>
          <a:prstGeom prst="rect">
            <a:avLst/>
          </a:prstGeom>
        </p:spPr>
        <p:txBody>
          <a:bodyPr wrap="square">
            <a:spAutoFit/>
          </a:bodyPr>
          <a:lstStyle/>
          <a:p>
            <a:pPr rtl="0">
              <a:lnSpc>
                <a:spcPts val="4300"/>
              </a:lnSpc>
            </a:pPr>
            <a:r>
              <a:rPr lang="en-US" sz="4500" kern="1200" baseline="0" smtClean="0">
                <a:solidFill>
                  <a:srgbClr val="FFFFFF"/>
                </a:solidFill>
                <a:latin typeface="Arial"/>
                <a:ea typeface="+mn-ea"/>
                <a:cs typeface="Arial"/>
              </a:rPr>
              <a:t>Confidential Proposal</a:t>
            </a:r>
          </a:p>
        </p:txBody>
      </p:sp>
      <p:sp>
        <p:nvSpPr>
          <p:cNvPr id="19" name="Rectangle 18"/>
          <p:cNvSpPr/>
          <p:nvPr/>
        </p:nvSpPr>
        <p:spPr>
          <a:xfrm>
            <a:off x="3725328" y="5928343"/>
            <a:ext cx="3810391" cy="815608"/>
          </a:xfrm>
          <a:prstGeom prst="rect">
            <a:avLst/>
          </a:prstGeom>
        </p:spPr>
        <p:txBody>
          <a:bodyPr wrap="square">
            <a:spAutoFit/>
          </a:bodyPr>
          <a:lstStyle/>
          <a:p>
            <a:pPr rtl="0"/>
            <a:r>
              <a:rPr lang="en-US" sz="1400" b="1" kern="1200" baseline="0" smtClean="0">
                <a:solidFill>
                  <a:srgbClr val="4EC5D8"/>
                </a:solidFill>
                <a:latin typeface="Arial"/>
                <a:ea typeface="+mn-ea"/>
                <a:cs typeface="Arial"/>
              </a:rPr>
              <a:t>to &lt;insert client name&gt; to market </a:t>
            </a:r>
          </a:p>
          <a:p>
            <a:pPr rtl="0">
              <a:spcAft>
                <a:spcPts val="600"/>
              </a:spcAft>
            </a:pPr>
            <a:r>
              <a:rPr lang="en-US" sz="1400" b="1" kern="1200" baseline="0" smtClean="0">
                <a:solidFill>
                  <a:srgbClr val="4EC5D8"/>
                </a:solidFill>
                <a:latin typeface="Arial"/>
                <a:ea typeface="+mn-ea"/>
                <a:cs typeface="Arial"/>
              </a:rPr>
              <a:t>27 Napier Street, Auckland for sale.</a:t>
            </a:r>
            <a:r>
              <a:rPr lang="en-US" sz="1400" b="1" kern="1200" baseline="0" smtClean="0">
                <a:solidFill>
                  <a:srgbClr val="FFFFFF"/>
                </a:solidFill>
                <a:latin typeface="Arial"/>
                <a:ea typeface="+mn-ea"/>
                <a:cs typeface="Arial"/>
              </a:rPr>
              <a:t> </a:t>
            </a:r>
          </a:p>
          <a:p>
            <a:pPr rtl="0"/>
            <a:r>
              <a:rPr lang="en-US" sz="1400" b="1" kern="1200" baseline="0" smtClean="0">
                <a:solidFill>
                  <a:srgbClr val="FFFFFF"/>
                </a:solidFill>
                <a:latin typeface="Arial"/>
                <a:ea typeface="+mn-ea"/>
                <a:cs typeface="Arial"/>
              </a:rPr>
              <a:t>Prepared by Bayleys on the &lt;insert date&gt;.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4" name="Table 33"/>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790043329"/>
              </p:ext>
            </p:extLst>
          </p:nvPr>
        </p:nvGraphicFramePr>
        <p:xfrm>
          <a:off x="2768228" y="1876426"/>
          <a:ext cx="2159177" cy="2110163"/>
        </p:xfrm>
        <a:graphic>
          <a:graphicData uri="http://schemas.openxmlformats.org/drawingml/2006/table">
            <a:tbl>
              <a:tblPr bandRow="1">
                <a:tableStyleId>{7DF18680-E054-41AD-8BC1-D1AEF772440D}</a:tableStyleId>
              </a:tblPr>
              <a:tblGrid>
                <a:gridCol w="940744"/>
                <a:gridCol w="1218433"/>
              </a:tblGrid>
              <a:tr h="243983">
                <a:tc>
                  <a:txBody>
                    <a:bodyPr/>
                    <a:lstStyle/>
                    <a:p>
                      <a:pPr>
                        <a:lnSpc>
                          <a:spcPts val="560"/>
                        </a:lnSpc>
                      </a:pPr>
                      <a:r>
                        <a:rPr lang="en-US" sz="800" b="1" kern="1200" baseline="0" dirty="0" smtClean="0">
                          <a:solidFill>
                            <a:schemeClr val="bg1"/>
                          </a:solidFill>
                          <a:latin typeface="Arial"/>
                          <a:cs typeface="Arial"/>
                        </a:rPr>
                        <a:t>Method of sale</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a:lnSpc>
                          <a:spcPts val="560"/>
                        </a:lnSpc>
                      </a:pPr>
                      <a:r>
                        <a:rPr lang="en-US" sz="800" baseline="0" dirty="0" smtClean="0">
                          <a:solidFill>
                            <a:schemeClr val="bg1">
                              <a:lumMod val="50000"/>
                            </a:schemeClr>
                          </a:solidFill>
                          <a:latin typeface="Arial"/>
                          <a:cs typeface="Arial"/>
                        </a:rPr>
                        <a:t>&lt;insert method of sale&gt;</a:t>
                      </a:r>
                      <a:endParaRPr lang="en-US" sz="800" baseline="0" dirty="0">
                        <a:solidFill>
                          <a:schemeClr val="bg1">
                            <a:lumMod val="50000"/>
                          </a:schemeClr>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a:lnSpc>
                          <a:spcPts val="560"/>
                        </a:lnSpc>
                      </a:pPr>
                      <a:r>
                        <a:rPr lang="en-US" sz="800" b="1" kern="1200" baseline="0" dirty="0" smtClean="0">
                          <a:solidFill>
                            <a:schemeClr val="bg1"/>
                          </a:solidFill>
                          <a:latin typeface="Arial"/>
                          <a:cs typeface="Arial"/>
                        </a:rPr>
                        <a:t>Type of property</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a:lnSpc>
                          <a:spcPts val="560"/>
                        </a:lnSpc>
                      </a:pPr>
                      <a:r>
                        <a:rPr lang="en-US" sz="800" baseline="0" dirty="0" smtClean="0">
                          <a:solidFill>
                            <a:schemeClr val="bg1">
                              <a:lumMod val="50000"/>
                            </a:schemeClr>
                          </a:solidFill>
                          <a:latin typeface="Arial"/>
                          <a:cs typeface="Arial"/>
                        </a:rPr>
                        <a:t>&lt;insert property type&gt;</a:t>
                      </a:r>
                      <a:endParaRPr lang="en-US" sz="800" baseline="0" dirty="0">
                        <a:solidFill>
                          <a:schemeClr val="bg1">
                            <a:lumMod val="50000"/>
                          </a:schemeClr>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a:lnSpc>
                          <a:spcPts val="560"/>
                        </a:lnSpc>
                      </a:pPr>
                      <a:r>
                        <a:rPr lang="en-US" sz="800" b="1" kern="1200" baseline="0" dirty="0" smtClean="0">
                          <a:solidFill>
                            <a:schemeClr val="bg1"/>
                          </a:solidFill>
                          <a:latin typeface="Arial"/>
                          <a:cs typeface="Arial"/>
                        </a:rPr>
                        <a:t>Description</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a:lnSpc>
                          <a:spcPts val="560"/>
                        </a:lnSpc>
                      </a:pPr>
                      <a:r>
                        <a:rPr lang="en-US" sz="800" baseline="0" dirty="0" smtClean="0">
                          <a:solidFill>
                            <a:schemeClr val="bg1">
                              <a:lumMod val="50000"/>
                            </a:schemeClr>
                          </a:solidFill>
                          <a:latin typeface="Arial"/>
                          <a:cs typeface="Arial"/>
                        </a:rPr>
                        <a:t>&lt;insert description&gt;</a:t>
                      </a:r>
                      <a:endParaRPr lang="en-US" sz="800" baseline="0" dirty="0">
                        <a:solidFill>
                          <a:schemeClr val="bg1">
                            <a:lumMod val="50000"/>
                          </a:schemeClr>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chemeClr val="bg1"/>
                          </a:solidFill>
                          <a:latin typeface="Arial"/>
                          <a:cs typeface="Arial"/>
                        </a:rPr>
                        <a:t>Sale price</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sale price&gt;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chemeClr val="bg1"/>
                          </a:solidFill>
                          <a:latin typeface="Arial"/>
                          <a:cs typeface="Arial"/>
                        </a:rPr>
                        <a:t>Yield</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yield&gt;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chemeClr val="bg1"/>
                          </a:solidFill>
                          <a:latin typeface="Arial"/>
                          <a:cs typeface="Arial"/>
                        </a:rPr>
                        <a:t>Date of sale</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date of sale&gt;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chemeClr val="bg1"/>
                          </a:solidFill>
                          <a:latin typeface="Arial"/>
                          <a:cs typeface="Arial"/>
                        </a:rPr>
                        <a:t>Buyer profile</a:t>
                      </a:r>
                      <a:endParaRPr lang="en-US" sz="800" b="1" baseline="0" dirty="0">
                        <a:solidFill>
                          <a:schemeClr val="bg1"/>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buyer profile&gt;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402282">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chemeClr val="bg1"/>
                          </a:solidFill>
                          <a:latin typeface="Arial"/>
                          <a:cs typeface="Arial"/>
                        </a:rPr>
                        <a:t>Summary	</a:t>
                      </a:r>
                      <a:endParaRPr lang="en-US" sz="800" b="1" kern="1200" baseline="0" dirty="0" smtClean="0">
                        <a:solidFill>
                          <a:schemeClr val="bg1"/>
                        </a:solidFill>
                        <a:latin typeface="Arial"/>
                        <a:ea typeface="+mn-ea"/>
                        <a:cs typeface="Arial"/>
                      </a:endParaRPr>
                    </a:p>
                  </a:txBody>
                  <a:tcPr marL="69242" marR="0" marT="43969" marB="43969"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7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summary&gt;</a:t>
                      </a:r>
                    </a:p>
                    <a:p>
                      <a:pPr marL="0" marR="0" indent="0" algn="l" defTabSz="457200" rtl="0" eaLnBrk="1" fontAlgn="auto" latinLnBrk="0" hangingPunct="1">
                        <a:lnSpc>
                          <a:spcPts val="7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summary&gt;</a:t>
                      </a:r>
                    </a:p>
                    <a:p>
                      <a:pPr marL="0" marR="0" indent="0" algn="l" defTabSz="457200" rtl="0" eaLnBrk="1" fontAlgn="auto" latinLnBrk="0" hangingPunct="1">
                        <a:lnSpc>
                          <a:spcPts val="7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summary&gt;</a:t>
                      </a:r>
                    </a:p>
                  </a:txBody>
                  <a:tcPr marL="69242" marR="0" marT="43969" marB="43969" anchor="ctr">
                    <a:lnL w="9525" cap="flat" cmpd="sng" algn="ctr">
                      <a:solidFill>
                        <a:srgbClr val="A6A6A6"/>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bl>
          </a:graphicData>
        </a:graphic>
      </p:graphicFrame>
      <p:sp>
        <p:nvSpPr>
          <p:cNvPr id="29" name="TextBox 28"/>
          <p:cNvSpPr txBox="1"/>
          <p:nvPr/>
        </p:nvSpPr>
        <p:spPr>
          <a:xfrm>
            <a:off x="915399" y="1121977"/>
            <a:ext cx="7590509" cy="461665"/>
          </a:xfrm>
          <a:prstGeom prst="rect">
            <a:avLst/>
          </a:prstGeom>
          <a:noFill/>
        </p:spPr>
        <p:txBody>
          <a:bodyPr wrap="square" lIns="0" tIns="0" rIns="0" bIns="0" rtlCol="0">
            <a:spAutoFit/>
          </a:bodyPr>
          <a:lstStyle/>
          <a:p>
            <a:r>
              <a:rPr lang="en-US" sz="3000" b="1" spc="-100" dirty="0">
                <a:solidFill>
                  <a:srgbClr val="00234B"/>
                </a:solidFill>
                <a:latin typeface="Arial"/>
                <a:cs typeface="Arial"/>
              </a:rPr>
              <a:t>Case Studies</a:t>
            </a:r>
          </a:p>
        </p:txBody>
      </p:sp>
      <p:sp>
        <p:nvSpPr>
          <p:cNvPr id="33" name="Rectangle 32"/>
          <p:cNvSpPr/>
          <p:nvPr/>
        </p:nvSpPr>
        <p:spPr>
          <a:xfrm>
            <a:off x="2768228" y="1661906"/>
            <a:ext cx="2159177" cy="214521"/>
          </a:xfrm>
          <a:prstGeom prst="rect">
            <a:avLst/>
          </a:prstGeom>
          <a:solidFill>
            <a:srgbClr val="4EC5D8"/>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r>
              <a:rPr lang="en-US" sz="900" b="1" dirty="0">
                <a:latin typeface="Arial"/>
                <a:cs typeface="Arial"/>
              </a:rPr>
              <a:t>&lt;Property address 1&gt;</a:t>
            </a:r>
          </a:p>
        </p:txBody>
      </p:sp>
      <p:sp>
        <p:nvSpPr>
          <p:cNvPr id="16" name="Rectangle 15"/>
          <p:cNvSpPr>
            <a:spLocks/>
          </p:cNvSpPr>
          <p:nvPr/>
        </p:nvSpPr>
        <p:spPr>
          <a:xfrm>
            <a:off x="915867" y="1661904"/>
            <a:ext cx="1852361" cy="2340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a:spLocks/>
          </p:cNvSpPr>
          <p:nvPr/>
        </p:nvSpPr>
        <p:spPr>
          <a:xfrm>
            <a:off x="915867" y="4181450"/>
            <a:ext cx="1852361" cy="2340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a:spLocks/>
          </p:cNvSpPr>
          <p:nvPr/>
        </p:nvSpPr>
        <p:spPr>
          <a:xfrm>
            <a:off x="5348240" y="4181450"/>
            <a:ext cx="1852361" cy="2340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a:spLocks/>
          </p:cNvSpPr>
          <p:nvPr/>
        </p:nvSpPr>
        <p:spPr>
          <a:xfrm>
            <a:off x="5348240" y="1650698"/>
            <a:ext cx="1852361" cy="2340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203776" y="1661906"/>
            <a:ext cx="2159177" cy="214521"/>
          </a:xfrm>
          <a:prstGeom prst="rect">
            <a:avLst/>
          </a:prstGeom>
          <a:solidFill>
            <a:srgbClr val="4EC5D8"/>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r>
              <a:rPr lang="en-US" sz="900" b="1" dirty="0">
                <a:latin typeface="Arial"/>
                <a:cs typeface="Arial"/>
              </a:rPr>
              <a:t>&lt;Property address 2&gt;</a:t>
            </a:r>
          </a:p>
        </p:txBody>
      </p:sp>
      <p:sp>
        <p:nvSpPr>
          <p:cNvPr id="26" name="Rectangle 25"/>
          <p:cNvSpPr/>
          <p:nvPr/>
        </p:nvSpPr>
        <p:spPr>
          <a:xfrm>
            <a:off x="2768228" y="4184150"/>
            <a:ext cx="2159177" cy="214521"/>
          </a:xfrm>
          <a:prstGeom prst="rect">
            <a:avLst/>
          </a:prstGeom>
          <a:solidFill>
            <a:srgbClr val="4EC5D8"/>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r>
              <a:rPr lang="en-US" sz="900" b="1" dirty="0">
                <a:latin typeface="Arial"/>
                <a:cs typeface="Arial"/>
              </a:rPr>
              <a:t>&lt;Property address 3&gt;</a:t>
            </a:r>
          </a:p>
        </p:txBody>
      </p:sp>
      <p:sp>
        <p:nvSpPr>
          <p:cNvPr id="28" name="Rectangle 27"/>
          <p:cNvSpPr/>
          <p:nvPr/>
        </p:nvSpPr>
        <p:spPr>
          <a:xfrm>
            <a:off x="7203776" y="4184150"/>
            <a:ext cx="2159177" cy="214521"/>
          </a:xfrm>
          <a:prstGeom prst="rect">
            <a:avLst/>
          </a:prstGeom>
          <a:solidFill>
            <a:srgbClr val="4EC5D8"/>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r>
              <a:rPr lang="en-US" sz="900" b="1" dirty="0">
                <a:latin typeface="Arial"/>
                <a:cs typeface="Arial"/>
              </a:rPr>
              <a:t>&lt;Property address 4&gt;</a:t>
            </a:r>
          </a:p>
        </p:txBody>
      </p:sp>
      <p:graphicFrame>
        <p:nvGraphicFramePr>
          <p:cNvPr id="38" name="Table 37"/>
          <p:cNvGraphicFramePr>
            <a:graphicFrameLocks noGrp="1"/>
          </p:cNvGraphicFramePr>
          <p:nvPr/>
        </p:nvGraphicFramePr>
        <p:xfrm>
          <a:off x="7203776" y="1876426"/>
          <a:ext cx="2159177" cy="2110163"/>
        </p:xfrm>
        <a:graphic>
          <a:graphicData uri="http://schemas.openxmlformats.org/drawingml/2006/table">
            <a:tbl>
              <a:tblPr bandRow="1">
                <a:tableStyleId>{7DF18680-E054-41AD-8BC1-D1AEF772440D}</a:tableStyleId>
              </a:tblPr>
              <a:tblGrid>
                <a:gridCol w="940744"/>
                <a:gridCol w="1218433"/>
              </a:tblGrid>
              <a:tr h="243983">
                <a:tc>
                  <a:txBody>
                    <a:bodyPr/>
                    <a:lstStyle/>
                    <a:p>
                      <a:pPr>
                        <a:lnSpc>
                          <a:spcPts val="560"/>
                        </a:lnSpc>
                      </a:pPr>
                      <a:r>
                        <a:rPr lang="en-US" sz="800" b="1" kern="1200" baseline="0" dirty="0" smtClean="0">
                          <a:solidFill>
                            <a:schemeClr val="bg1"/>
                          </a:solidFill>
                          <a:latin typeface="Arial"/>
                          <a:cs typeface="Arial"/>
                        </a:rPr>
                        <a:t>Method of sale</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a:lnSpc>
                          <a:spcPts val="560"/>
                        </a:lnSpc>
                      </a:pPr>
                      <a:r>
                        <a:rPr lang="en-US" sz="800" baseline="0" dirty="0" smtClean="0">
                          <a:solidFill>
                            <a:schemeClr val="bg1">
                              <a:lumMod val="50000"/>
                            </a:schemeClr>
                          </a:solidFill>
                          <a:latin typeface="Arial"/>
                          <a:cs typeface="Arial"/>
                        </a:rPr>
                        <a:t>&lt;insert method of sale&gt;</a:t>
                      </a:r>
                      <a:endParaRPr lang="en-US" sz="800" baseline="0" dirty="0">
                        <a:solidFill>
                          <a:schemeClr val="bg1">
                            <a:lumMod val="50000"/>
                          </a:schemeClr>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a:lnSpc>
                          <a:spcPts val="560"/>
                        </a:lnSpc>
                      </a:pPr>
                      <a:r>
                        <a:rPr lang="en-US" sz="800" b="1" kern="1200" baseline="0" dirty="0" smtClean="0">
                          <a:solidFill>
                            <a:schemeClr val="bg1"/>
                          </a:solidFill>
                          <a:latin typeface="Arial"/>
                          <a:cs typeface="Arial"/>
                        </a:rPr>
                        <a:t>Type of property</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a:lnSpc>
                          <a:spcPts val="560"/>
                        </a:lnSpc>
                      </a:pPr>
                      <a:r>
                        <a:rPr lang="en-US" sz="800" baseline="0" dirty="0" smtClean="0">
                          <a:solidFill>
                            <a:schemeClr val="bg1">
                              <a:lumMod val="50000"/>
                            </a:schemeClr>
                          </a:solidFill>
                          <a:latin typeface="Arial"/>
                          <a:cs typeface="Arial"/>
                        </a:rPr>
                        <a:t>&lt;insert property type&gt;</a:t>
                      </a:r>
                      <a:endParaRPr lang="en-US" sz="800" baseline="0" dirty="0">
                        <a:solidFill>
                          <a:schemeClr val="bg1">
                            <a:lumMod val="50000"/>
                          </a:schemeClr>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a:lnSpc>
                          <a:spcPts val="560"/>
                        </a:lnSpc>
                      </a:pPr>
                      <a:r>
                        <a:rPr lang="en-US" sz="800" b="1" kern="1200" baseline="0" dirty="0" smtClean="0">
                          <a:solidFill>
                            <a:schemeClr val="bg1"/>
                          </a:solidFill>
                          <a:latin typeface="Arial"/>
                          <a:cs typeface="Arial"/>
                        </a:rPr>
                        <a:t>Description</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a:lnSpc>
                          <a:spcPts val="560"/>
                        </a:lnSpc>
                      </a:pPr>
                      <a:r>
                        <a:rPr lang="en-US" sz="800" baseline="0" dirty="0" smtClean="0">
                          <a:solidFill>
                            <a:schemeClr val="bg1">
                              <a:lumMod val="50000"/>
                            </a:schemeClr>
                          </a:solidFill>
                          <a:latin typeface="Arial"/>
                          <a:cs typeface="Arial"/>
                        </a:rPr>
                        <a:t>&lt;insert description&gt;</a:t>
                      </a:r>
                      <a:endParaRPr lang="en-US" sz="800" baseline="0" dirty="0">
                        <a:solidFill>
                          <a:schemeClr val="bg1">
                            <a:lumMod val="50000"/>
                          </a:schemeClr>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chemeClr val="bg1"/>
                          </a:solidFill>
                          <a:latin typeface="Arial"/>
                          <a:cs typeface="Arial"/>
                        </a:rPr>
                        <a:t>Sale price</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sale price&gt;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chemeClr val="bg1"/>
                          </a:solidFill>
                          <a:latin typeface="Arial"/>
                          <a:cs typeface="Arial"/>
                        </a:rPr>
                        <a:t>Yield</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yield&gt;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chemeClr val="bg1"/>
                          </a:solidFill>
                          <a:latin typeface="Arial"/>
                          <a:cs typeface="Arial"/>
                        </a:rPr>
                        <a:t>Date of sale</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date of sale&gt;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chemeClr val="bg1"/>
                          </a:solidFill>
                          <a:latin typeface="Arial"/>
                          <a:cs typeface="Arial"/>
                        </a:rPr>
                        <a:t>Buyer profile</a:t>
                      </a:r>
                      <a:endParaRPr lang="en-US" sz="800" b="1" baseline="0" dirty="0">
                        <a:solidFill>
                          <a:schemeClr val="bg1"/>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buyer profile&gt;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402282">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chemeClr val="bg1"/>
                          </a:solidFill>
                          <a:latin typeface="Arial"/>
                          <a:cs typeface="Arial"/>
                        </a:rPr>
                        <a:t>Summary	</a:t>
                      </a:r>
                      <a:endParaRPr lang="en-US" sz="800" b="1" kern="1200" baseline="0" dirty="0" smtClean="0">
                        <a:solidFill>
                          <a:schemeClr val="bg1"/>
                        </a:solidFill>
                        <a:latin typeface="Arial"/>
                        <a:ea typeface="+mn-ea"/>
                        <a:cs typeface="Arial"/>
                      </a:endParaRPr>
                    </a:p>
                  </a:txBody>
                  <a:tcPr marL="69242" marR="0" marT="43969" marB="43969"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7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summary&gt;</a:t>
                      </a:r>
                    </a:p>
                    <a:p>
                      <a:pPr marL="0" marR="0" indent="0" algn="l" defTabSz="457200" rtl="0" eaLnBrk="1" fontAlgn="auto" latinLnBrk="0" hangingPunct="1">
                        <a:lnSpc>
                          <a:spcPts val="7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summary&gt;</a:t>
                      </a:r>
                    </a:p>
                    <a:p>
                      <a:pPr marL="0" marR="0" indent="0" algn="l" defTabSz="457200" rtl="0" eaLnBrk="1" fontAlgn="auto" latinLnBrk="0" hangingPunct="1">
                        <a:lnSpc>
                          <a:spcPts val="7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summary&gt;</a:t>
                      </a:r>
                    </a:p>
                  </a:txBody>
                  <a:tcPr marL="69242" marR="0" marT="43969" marB="43969" anchor="ctr">
                    <a:lnL w="9525" cap="flat" cmpd="sng" algn="ctr">
                      <a:solidFill>
                        <a:srgbClr val="A6A6A6"/>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bl>
          </a:graphicData>
        </a:graphic>
      </p:graphicFrame>
      <p:graphicFrame>
        <p:nvGraphicFramePr>
          <p:cNvPr id="39" name="Table 38"/>
          <p:cNvGraphicFramePr>
            <a:graphicFrameLocks noGrp="1"/>
          </p:cNvGraphicFramePr>
          <p:nvPr/>
        </p:nvGraphicFramePr>
        <p:xfrm>
          <a:off x="2768228" y="4398671"/>
          <a:ext cx="2159177" cy="2110163"/>
        </p:xfrm>
        <a:graphic>
          <a:graphicData uri="http://schemas.openxmlformats.org/drawingml/2006/table">
            <a:tbl>
              <a:tblPr bandRow="1">
                <a:tableStyleId>{7DF18680-E054-41AD-8BC1-D1AEF772440D}</a:tableStyleId>
              </a:tblPr>
              <a:tblGrid>
                <a:gridCol w="940744"/>
                <a:gridCol w="1218433"/>
              </a:tblGrid>
              <a:tr h="243983">
                <a:tc>
                  <a:txBody>
                    <a:bodyPr/>
                    <a:lstStyle/>
                    <a:p>
                      <a:pPr>
                        <a:lnSpc>
                          <a:spcPts val="560"/>
                        </a:lnSpc>
                      </a:pPr>
                      <a:r>
                        <a:rPr lang="en-US" sz="800" b="1" kern="1200" baseline="0" dirty="0" smtClean="0">
                          <a:solidFill>
                            <a:schemeClr val="bg1"/>
                          </a:solidFill>
                          <a:latin typeface="Arial"/>
                          <a:cs typeface="Arial"/>
                        </a:rPr>
                        <a:t>Method of sale</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a:lnSpc>
                          <a:spcPts val="560"/>
                        </a:lnSpc>
                      </a:pPr>
                      <a:r>
                        <a:rPr lang="en-US" sz="800" baseline="0" dirty="0" smtClean="0">
                          <a:solidFill>
                            <a:schemeClr val="bg1">
                              <a:lumMod val="50000"/>
                            </a:schemeClr>
                          </a:solidFill>
                          <a:latin typeface="Arial"/>
                          <a:cs typeface="Arial"/>
                        </a:rPr>
                        <a:t>&lt;insert method of sale&gt;</a:t>
                      </a:r>
                      <a:endParaRPr lang="en-US" sz="800" baseline="0" dirty="0">
                        <a:solidFill>
                          <a:schemeClr val="bg1">
                            <a:lumMod val="50000"/>
                          </a:schemeClr>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a:lnSpc>
                          <a:spcPts val="560"/>
                        </a:lnSpc>
                      </a:pPr>
                      <a:r>
                        <a:rPr lang="en-US" sz="800" b="1" kern="1200" baseline="0" dirty="0" smtClean="0">
                          <a:solidFill>
                            <a:schemeClr val="bg1"/>
                          </a:solidFill>
                          <a:latin typeface="Arial"/>
                          <a:cs typeface="Arial"/>
                        </a:rPr>
                        <a:t>Type of property</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a:lnSpc>
                          <a:spcPts val="560"/>
                        </a:lnSpc>
                      </a:pPr>
                      <a:r>
                        <a:rPr lang="en-US" sz="800" baseline="0" dirty="0" smtClean="0">
                          <a:solidFill>
                            <a:schemeClr val="bg1">
                              <a:lumMod val="50000"/>
                            </a:schemeClr>
                          </a:solidFill>
                          <a:latin typeface="Arial"/>
                          <a:cs typeface="Arial"/>
                        </a:rPr>
                        <a:t>&lt;insert property type&gt;</a:t>
                      </a:r>
                      <a:endParaRPr lang="en-US" sz="800" baseline="0" dirty="0">
                        <a:solidFill>
                          <a:schemeClr val="bg1">
                            <a:lumMod val="50000"/>
                          </a:schemeClr>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a:lnSpc>
                          <a:spcPts val="560"/>
                        </a:lnSpc>
                      </a:pPr>
                      <a:r>
                        <a:rPr lang="en-US" sz="800" b="1" kern="1200" baseline="0" dirty="0" smtClean="0">
                          <a:solidFill>
                            <a:schemeClr val="bg1"/>
                          </a:solidFill>
                          <a:latin typeface="Arial"/>
                          <a:cs typeface="Arial"/>
                        </a:rPr>
                        <a:t>Description</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a:lnSpc>
                          <a:spcPts val="560"/>
                        </a:lnSpc>
                      </a:pPr>
                      <a:r>
                        <a:rPr lang="en-US" sz="800" baseline="0" dirty="0" smtClean="0">
                          <a:solidFill>
                            <a:schemeClr val="bg1">
                              <a:lumMod val="50000"/>
                            </a:schemeClr>
                          </a:solidFill>
                          <a:latin typeface="Arial"/>
                          <a:cs typeface="Arial"/>
                        </a:rPr>
                        <a:t>&lt;insert description&gt;</a:t>
                      </a:r>
                      <a:endParaRPr lang="en-US" sz="800" baseline="0" dirty="0">
                        <a:solidFill>
                          <a:schemeClr val="bg1">
                            <a:lumMod val="50000"/>
                          </a:schemeClr>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chemeClr val="bg1"/>
                          </a:solidFill>
                          <a:latin typeface="Arial"/>
                          <a:cs typeface="Arial"/>
                        </a:rPr>
                        <a:t>Sale price</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sale price&gt;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chemeClr val="bg1"/>
                          </a:solidFill>
                          <a:latin typeface="Arial"/>
                          <a:cs typeface="Arial"/>
                        </a:rPr>
                        <a:t>Yield</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yield&gt;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chemeClr val="bg1"/>
                          </a:solidFill>
                          <a:latin typeface="Arial"/>
                          <a:cs typeface="Arial"/>
                        </a:rPr>
                        <a:t>Date of sale</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date of sale&gt;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chemeClr val="bg1"/>
                          </a:solidFill>
                          <a:latin typeface="Arial"/>
                          <a:cs typeface="Arial"/>
                        </a:rPr>
                        <a:t>Buyer profile</a:t>
                      </a:r>
                      <a:endParaRPr lang="en-US" sz="800" b="1" baseline="0" dirty="0">
                        <a:solidFill>
                          <a:schemeClr val="bg1"/>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buyer profile&gt;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402282">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chemeClr val="bg1"/>
                          </a:solidFill>
                          <a:latin typeface="Arial"/>
                          <a:cs typeface="Arial"/>
                        </a:rPr>
                        <a:t>Summary	</a:t>
                      </a:r>
                      <a:endParaRPr lang="en-US" sz="800" b="1" kern="1200" baseline="0" dirty="0" smtClean="0">
                        <a:solidFill>
                          <a:schemeClr val="bg1"/>
                        </a:solidFill>
                        <a:latin typeface="Arial"/>
                        <a:ea typeface="+mn-ea"/>
                        <a:cs typeface="Arial"/>
                      </a:endParaRPr>
                    </a:p>
                  </a:txBody>
                  <a:tcPr marL="69242" marR="0" marT="43969" marB="43969"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7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summary&gt;</a:t>
                      </a:r>
                    </a:p>
                    <a:p>
                      <a:pPr marL="0" marR="0" indent="0" algn="l" defTabSz="457200" rtl="0" eaLnBrk="1" fontAlgn="auto" latinLnBrk="0" hangingPunct="1">
                        <a:lnSpc>
                          <a:spcPts val="7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summary&gt;</a:t>
                      </a:r>
                    </a:p>
                    <a:p>
                      <a:pPr marL="0" marR="0" indent="0" algn="l" defTabSz="457200" rtl="0" eaLnBrk="1" fontAlgn="auto" latinLnBrk="0" hangingPunct="1">
                        <a:lnSpc>
                          <a:spcPts val="7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summary&gt;</a:t>
                      </a:r>
                    </a:p>
                  </a:txBody>
                  <a:tcPr marL="69242" marR="0" marT="43969" marB="43969" anchor="ctr">
                    <a:lnL w="9525" cap="flat" cmpd="sng" algn="ctr">
                      <a:solidFill>
                        <a:srgbClr val="A6A6A6"/>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bl>
          </a:graphicData>
        </a:graphic>
      </p:graphicFrame>
      <p:graphicFrame>
        <p:nvGraphicFramePr>
          <p:cNvPr id="40" name="Table 39"/>
          <p:cNvGraphicFramePr>
            <a:graphicFrameLocks noGrp="1"/>
          </p:cNvGraphicFramePr>
          <p:nvPr/>
        </p:nvGraphicFramePr>
        <p:xfrm>
          <a:off x="7203776" y="4398671"/>
          <a:ext cx="2159177" cy="2110163"/>
        </p:xfrm>
        <a:graphic>
          <a:graphicData uri="http://schemas.openxmlformats.org/drawingml/2006/table">
            <a:tbl>
              <a:tblPr bandRow="1">
                <a:tableStyleId>{7DF18680-E054-41AD-8BC1-D1AEF772440D}</a:tableStyleId>
              </a:tblPr>
              <a:tblGrid>
                <a:gridCol w="940744"/>
                <a:gridCol w="1218433"/>
              </a:tblGrid>
              <a:tr h="243983">
                <a:tc>
                  <a:txBody>
                    <a:bodyPr/>
                    <a:lstStyle/>
                    <a:p>
                      <a:pPr>
                        <a:lnSpc>
                          <a:spcPts val="560"/>
                        </a:lnSpc>
                      </a:pPr>
                      <a:r>
                        <a:rPr lang="en-US" sz="800" b="1" kern="1200" baseline="0" dirty="0" smtClean="0">
                          <a:solidFill>
                            <a:schemeClr val="bg1"/>
                          </a:solidFill>
                          <a:latin typeface="Arial"/>
                          <a:cs typeface="Arial"/>
                        </a:rPr>
                        <a:t>Method of sale</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a:lnSpc>
                          <a:spcPts val="560"/>
                        </a:lnSpc>
                      </a:pPr>
                      <a:r>
                        <a:rPr lang="en-US" sz="800" baseline="0" dirty="0" smtClean="0">
                          <a:solidFill>
                            <a:schemeClr val="bg1">
                              <a:lumMod val="50000"/>
                            </a:schemeClr>
                          </a:solidFill>
                          <a:latin typeface="Arial"/>
                          <a:cs typeface="Arial"/>
                        </a:rPr>
                        <a:t>&lt;insert method of sale&gt;</a:t>
                      </a:r>
                      <a:endParaRPr lang="en-US" sz="800" baseline="0" dirty="0">
                        <a:solidFill>
                          <a:schemeClr val="bg1">
                            <a:lumMod val="50000"/>
                          </a:schemeClr>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a:lnSpc>
                          <a:spcPts val="560"/>
                        </a:lnSpc>
                      </a:pPr>
                      <a:r>
                        <a:rPr lang="en-US" sz="800" b="1" kern="1200" baseline="0" dirty="0" smtClean="0">
                          <a:solidFill>
                            <a:schemeClr val="bg1"/>
                          </a:solidFill>
                          <a:latin typeface="Arial"/>
                          <a:cs typeface="Arial"/>
                        </a:rPr>
                        <a:t>Type of property</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a:lnSpc>
                          <a:spcPts val="560"/>
                        </a:lnSpc>
                      </a:pPr>
                      <a:r>
                        <a:rPr lang="en-US" sz="800" baseline="0" dirty="0" smtClean="0">
                          <a:solidFill>
                            <a:schemeClr val="bg1">
                              <a:lumMod val="50000"/>
                            </a:schemeClr>
                          </a:solidFill>
                          <a:latin typeface="Arial"/>
                          <a:cs typeface="Arial"/>
                        </a:rPr>
                        <a:t>&lt;insert property type&gt;</a:t>
                      </a:r>
                      <a:endParaRPr lang="en-US" sz="800" baseline="0" dirty="0">
                        <a:solidFill>
                          <a:schemeClr val="bg1">
                            <a:lumMod val="50000"/>
                          </a:schemeClr>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a:lnSpc>
                          <a:spcPts val="560"/>
                        </a:lnSpc>
                      </a:pPr>
                      <a:r>
                        <a:rPr lang="en-US" sz="800" b="1" kern="1200" baseline="0" dirty="0" smtClean="0">
                          <a:solidFill>
                            <a:schemeClr val="bg1"/>
                          </a:solidFill>
                          <a:latin typeface="Arial"/>
                          <a:cs typeface="Arial"/>
                        </a:rPr>
                        <a:t>Description</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a:lnSpc>
                          <a:spcPts val="560"/>
                        </a:lnSpc>
                      </a:pPr>
                      <a:r>
                        <a:rPr lang="en-US" sz="800" baseline="0" dirty="0" smtClean="0">
                          <a:solidFill>
                            <a:schemeClr val="bg1">
                              <a:lumMod val="50000"/>
                            </a:schemeClr>
                          </a:solidFill>
                          <a:latin typeface="Arial"/>
                          <a:cs typeface="Arial"/>
                        </a:rPr>
                        <a:t>&lt;insert description&gt;</a:t>
                      </a:r>
                      <a:endParaRPr lang="en-US" sz="800" baseline="0" dirty="0">
                        <a:solidFill>
                          <a:schemeClr val="bg1">
                            <a:lumMod val="50000"/>
                          </a:schemeClr>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chemeClr val="bg1"/>
                          </a:solidFill>
                          <a:latin typeface="Arial"/>
                          <a:cs typeface="Arial"/>
                        </a:rPr>
                        <a:t>Sale price</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sale price&gt;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chemeClr val="bg1"/>
                          </a:solidFill>
                          <a:latin typeface="Arial"/>
                          <a:cs typeface="Arial"/>
                        </a:rPr>
                        <a:t>Yield</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yield&gt;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chemeClr val="bg1"/>
                          </a:solidFill>
                          <a:latin typeface="Arial"/>
                          <a:cs typeface="Arial"/>
                        </a:rPr>
                        <a:t>Date of sale</a:t>
                      </a:r>
                      <a:endParaRPr lang="en-US" sz="800" b="1" kern="1200" baseline="0" dirty="0" smtClean="0">
                        <a:solidFill>
                          <a:schemeClr val="bg1"/>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date of sale&gt;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chemeClr val="bg1"/>
                          </a:solidFill>
                          <a:latin typeface="Arial"/>
                          <a:cs typeface="Arial"/>
                        </a:rPr>
                        <a:t>Buyer profile</a:t>
                      </a:r>
                      <a:endParaRPr lang="en-US" sz="800" b="1" baseline="0" dirty="0">
                        <a:solidFill>
                          <a:schemeClr val="bg1"/>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buyer profile&gt;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402282">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chemeClr val="bg1"/>
                          </a:solidFill>
                          <a:latin typeface="Arial"/>
                          <a:cs typeface="Arial"/>
                        </a:rPr>
                        <a:t>Summary	</a:t>
                      </a:r>
                      <a:endParaRPr lang="en-US" sz="800" b="1" kern="1200" baseline="0" dirty="0" smtClean="0">
                        <a:solidFill>
                          <a:schemeClr val="bg1"/>
                        </a:solidFill>
                        <a:latin typeface="Arial"/>
                        <a:ea typeface="+mn-ea"/>
                        <a:cs typeface="Arial"/>
                      </a:endParaRPr>
                    </a:p>
                  </a:txBody>
                  <a:tcPr marL="69242" marR="0" marT="43969" marB="43969"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7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summary&gt;</a:t>
                      </a:r>
                    </a:p>
                    <a:p>
                      <a:pPr marL="0" marR="0" indent="0" algn="l" defTabSz="457200" rtl="0" eaLnBrk="1" fontAlgn="auto" latinLnBrk="0" hangingPunct="1">
                        <a:lnSpc>
                          <a:spcPts val="7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summary&gt;</a:t>
                      </a:r>
                    </a:p>
                    <a:p>
                      <a:pPr marL="0" marR="0" indent="0" algn="l" defTabSz="457200" rtl="0" eaLnBrk="1" fontAlgn="auto" latinLnBrk="0" hangingPunct="1">
                        <a:lnSpc>
                          <a:spcPts val="7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summary&gt;</a:t>
                      </a:r>
                    </a:p>
                  </a:txBody>
                  <a:tcPr marL="69242" marR="0" marT="43969" marB="43969" anchor="ctr">
                    <a:lnL w="9525" cap="flat" cmpd="sng" algn="ctr">
                      <a:solidFill>
                        <a:srgbClr val="A6A6A6"/>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 name="TextBox 37"/>
          <p:cNvSpPr txBox="1"/>
          <p:nvPr/>
        </p:nvSpPr>
        <p:spPr>
          <a:xfrm>
            <a:off x="915399" y="1121977"/>
            <a:ext cx="7590509" cy="461665"/>
          </a:xfrm>
          <a:prstGeom prst="rect">
            <a:avLst/>
          </a:prstGeom>
          <a:noFill/>
        </p:spPr>
        <p:txBody>
          <a:bodyPr wrap="square" lIns="0" tIns="0" rIns="0" bIns="0" rtlCol="0">
            <a:spAutoFit/>
          </a:bodyPr>
          <a:lstStyle/>
          <a:p>
            <a:r>
              <a:rPr lang="en-US" sz="3000" b="1" spc="-100" dirty="0">
                <a:solidFill>
                  <a:srgbClr val="00234B"/>
                </a:solidFill>
                <a:latin typeface="Arial"/>
                <a:cs typeface="Arial"/>
              </a:rPr>
              <a:t>Case Studies</a:t>
            </a:r>
          </a:p>
        </p:txBody>
      </p:sp>
      <p:sp>
        <p:nvSpPr>
          <p:cNvPr id="9" name="Rectangle 8"/>
          <p:cNvSpPr>
            <a:spLocks/>
          </p:cNvSpPr>
          <p:nvPr/>
        </p:nvSpPr>
        <p:spPr>
          <a:xfrm>
            <a:off x="912226" y="1871871"/>
            <a:ext cx="4049348" cy="252551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912225" y="1657350"/>
            <a:ext cx="4049348" cy="214521"/>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r>
              <a:rPr lang="en-US" sz="900" b="1" dirty="0">
                <a:latin typeface="Arial"/>
                <a:cs typeface="Arial"/>
              </a:rPr>
              <a:t>&lt;Property address 5&gt;</a:t>
            </a:r>
          </a:p>
        </p:txBody>
      </p:sp>
      <p:graphicFrame>
        <p:nvGraphicFramePr>
          <p:cNvPr id="13" name="Table 12"/>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640140098"/>
              </p:ext>
            </p:extLst>
          </p:nvPr>
        </p:nvGraphicFramePr>
        <p:xfrm>
          <a:off x="912226" y="4397381"/>
          <a:ext cx="4049348" cy="2110163"/>
        </p:xfrm>
        <a:graphic>
          <a:graphicData uri="http://schemas.openxmlformats.org/drawingml/2006/table">
            <a:tbl>
              <a:tblPr bandRow="1">
                <a:tableStyleId>{7DF18680-E054-41AD-8BC1-D1AEF772440D}</a:tableStyleId>
              </a:tblPr>
              <a:tblGrid>
                <a:gridCol w="1262399"/>
                <a:gridCol w="2786949"/>
              </a:tblGrid>
              <a:tr h="243983">
                <a:tc>
                  <a:txBody>
                    <a:bodyPr/>
                    <a:lstStyle/>
                    <a:p>
                      <a:pPr>
                        <a:lnSpc>
                          <a:spcPts val="560"/>
                        </a:lnSpc>
                      </a:pPr>
                      <a:r>
                        <a:rPr lang="en-US" sz="800" b="1" kern="1200" baseline="0" dirty="0" smtClean="0">
                          <a:solidFill>
                            <a:srgbClr val="FFFFFF"/>
                          </a:solidFill>
                          <a:latin typeface="Arial"/>
                          <a:cs typeface="Arial"/>
                        </a:rPr>
                        <a:t>Method of sale</a:t>
                      </a:r>
                      <a:endParaRPr lang="en-US" sz="800" b="1" kern="1200" baseline="0" dirty="0" smtClean="0">
                        <a:solidFill>
                          <a:srgbClr val="FFFFFF"/>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a:lnSpc>
                          <a:spcPts val="560"/>
                        </a:lnSpc>
                      </a:pPr>
                      <a:r>
                        <a:rPr lang="en-US" sz="800" baseline="0" dirty="0" smtClean="0">
                          <a:solidFill>
                            <a:schemeClr val="bg1">
                              <a:lumMod val="50000"/>
                            </a:schemeClr>
                          </a:solidFill>
                          <a:latin typeface="Arial"/>
                          <a:cs typeface="Arial"/>
                        </a:rPr>
                        <a:t>&lt;insert method of sale&gt;</a:t>
                      </a:r>
                      <a:endParaRPr lang="en-US" sz="800" baseline="0" dirty="0">
                        <a:solidFill>
                          <a:schemeClr val="bg1">
                            <a:lumMod val="50000"/>
                          </a:schemeClr>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a:lnSpc>
                          <a:spcPts val="560"/>
                        </a:lnSpc>
                      </a:pPr>
                      <a:r>
                        <a:rPr lang="en-US" sz="800" b="1" kern="1200" baseline="0" dirty="0" smtClean="0">
                          <a:solidFill>
                            <a:srgbClr val="FFFFFF"/>
                          </a:solidFill>
                          <a:latin typeface="Arial"/>
                          <a:cs typeface="Arial"/>
                        </a:rPr>
                        <a:t>Type of property</a:t>
                      </a:r>
                      <a:endParaRPr lang="en-US" sz="800" b="1" kern="1200" baseline="0" dirty="0" smtClean="0">
                        <a:solidFill>
                          <a:srgbClr val="FFFFFF"/>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a:lnSpc>
                          <a:spcPts val="560"/>
                        </a:lnSpc>
                      </a:pPr>
                      <a:r>
                        <a:rPr lang="en-US" sz="800" baseline="0" dirty="0" smtClean="0">
                          <a:solidFill>
                            <a:schemeClr val="bg1">
                              <a:lumMod val="50000"/>
                            </a:schemeClr>
                          </a:solidFill>
                          <a:latin typeface="Arial"/>
                          <a:cs typeface="Arial"/>
                        </a:rPr>
                        <a:t>&lt;insert property type&gt;</a:t>
                      </a:r>
                      <a:endParaRPr lang="en-US" sz="800" baseline="0" dirty="0">
                        <a:solidFill>
                          <a:schemeClr val="bg1">
                            <a:lumMod val="50000"/>
                          </a:schemeClr>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a:lnSpc>
                          <a:spcPts val="560"/>
                        </a:lnSpc>
                      </a:pPr>
                      <a:r>
                        <a:rPr lang="en-US" sz="800" b="1" kern="1200" baseline="0" dirty="0" smtClean="0">
                          <a:solidFill>
                            <a:srgbClr val="FFFFFF"/>
                          </a:solidFill>
                          <a:latin typeface="Arial"/>
                          <a:cs typeface="Arial"/>
                        </a:rPr>
                        <a:t>Description</a:t>
                      </a:r>
                      <a:endParaRPr lang="en-US" sz="800" b="1" kern="1200" baseline="0" dirty="0" smtClean="0">
                        <a:solidFill>
                          <a:srgbClr val="FFFFFF"/>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a:lnSpc>
                          <a:spcPts val="560"/>
                        </a:lnSpc>
                      </a:pPr>
                      <a:r>
                        <a:rPr lang="en-US" sz="800" baseline="0" dirty="0" smtClean="0">
                          <a:solidFill>
                            <a:schemeClr val="bg1">
                              <a:lumMod val="50000"/>
                            </a:schemeClr>
                          </a:solidFill>
                          <a:latin typeface="Arial"/>
                          <a:cs typeface="Arial"/>
                        </a:rPr>
                        <a:t>&lt;insert description&gt;</a:t>
                      </a:r>
                      <a:endParaRPr lang="en-US" sz="800" baseline="0" dirty="0">
                        <a:solidFill>
                          <a:schemeClr val="bg1">
                            <a:lumMod val="50000"/>
                          </a:schemeClr>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rgbClr val="FFFFFF"/>
                          </a:solidFill>
                          <a:latin typeface="Arial"/>
                          <a:cs typeface="Arial"/>
                        </a:rPr>
                        <a:t>Sale price	</a:t>
                      </a:r>
                      <a:endParaRPr lang="en-US" sz="800" b="1" kern="1200" baseline="0" dirty="0" smtClean="0">
                        <a:solidFill>
                          <a:srgbClr val="FFFFFF"/>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sale price&gt;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rgbClr val="FFFFFF"/>
                          </a:solidFill>
                          <a:latin typeface="Arial"/>
                          <a:cs typeface="Arial"/>
                        </a:rPr>
                        <a:t>Yield</a:t>
                      </a:r>
                      <a:endParaRPr lang="en-US" sz="800" b="1" kern="1200" baseline="0" dirty="0" smtClean="0">
                        <a:solidFill>
                          <a:srgbClr val="FFFFFF"/>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yield&gt;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rgbClr val="FFFFFF"/>
                          </a:solidFill>
                          <a:latin typeface="Arial"/>
                          <a:cs typeface="Arial"/>
                        </a:rPr>
                        <a:t>Date of sale</a:t>
                      </a:r>
                      <a:endParaRPr lang="en-US" sz="800" b="1" kern="1200" baseline="0" dirty="0" smtClean="0">
                        <a:solidFill>
                          <a:srgbClr val="FFFFFF"/>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date of sale&gt;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rgbClr val="FFFFFF"/>
                          </a:solidFill>
                          <a:latin typeface="Arial"/>
                          <a:cs typeface="Arial"/>
                        </a:rPr>
                        <a:t>Buyer profile</a:t>
                      </a:r>
                      <a:endParaRPr lang="en-US" sz="800" b="1" baseline="0" dirty="0">
                        <a:solidFill>
                          <a:srgbClr val="FFFFFF"/>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buyer profile&gt;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402282">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rgbClr val="FFFFFF"/>
                          </a:solidFill>
                          <a:latin typeface="Arial"/>
                          <a:cs typeface="Arial"/>
                        </a:rPr>
                        <a:t>Summary	</a:t>
                      </a:r>
                      <a:endParaRPr lang="en-US" sz="800" b="1" kern="1200" baseline="0" dirty="0" smtClean="0">
                        <a:solidFill>
                          <a:srgbClr val="FFFFFF"/>
                        </a:solidFill>
                        <a:latin typeface="Arial"/>
                        <a:ea typeface="+mn-ea"/>
                        <a:cs typeface="Arial"/>
                      </a:endParaRPr>
                    </a:p>
                  </a:txBody>
                  <a:tcPr marL="69242" marR="0" marT="43969" marB="43969"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7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summary&gt;</a:t>
                      </a:r>
                    </a:p>
                    <a:p>
                      <a:pPr marL="0" marR="0" indent="0" algn="l" defTabSz="457200" rtl="0" eaLnBrk="1" fontAlgn="auto" latinLnBrk="0" hangingPunct="1">
                        <a:lnSpc>
                          <a:spcPts val="7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summary&gt;</a:t>
                      </a:r>
                    </a:p>
                    <a:p>
                      <a:pPr marL="0" marR="0" indent="0" algn="l" defTabSz="457200" rtl="0" eaLnBrk="1" fontAlgn="auto" latinLnBrk="0" hangingPunct="1">
                        <a:lnSpc>
                          <a:spcPts val="7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summary&gt;</a:t>
                      </a:r>
                    </a:p>
                  </a:txBody>
                  <a:tcPr marL="69242" marR="0" marT="43969" marB="43969" anchor="ctr">
                    <a:lnL w="9525" cap="flat" cmpd="sng" algn="ctr">
                      <a:solidFill>
                        <a:srgbClr val="A6A6A6"/>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bl>
          </a:graphicData>
        </a:graphic>
      </p:graphicFrame>
      <p:sp>
        <p:nvSpPr>
          <p:cNvPr id="16" name="Rectangle 15"/>
          <p:cNvSpPr>
            <a:spLocks/>
          </p:cNvSpPr>
          <p:nvPr/>
        </p:nvSpPr>
        <p:spPr>
          <a:xfrm>
            <a:off x="5321665" y="1871871"/>
            <a:ext cx="4049348" cy="252551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321664" y="1657350"/>
            <a:ext cx="4049348" cy="214521"/>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r>
              <a:rPr lang="en-US" sz="900" b="1" dirty="0">
                <a:latin typeface="Arial"/>
                <a:cs typeface="Arial"/>
              </a:rPr>
              <a:t>&lt;Property address 6&gt;</a:t>
            </a:r>
          </a:p>
        </p:txBody>
      </p:sp>
      <p:graphicFrame>
        <p:nvGraphicFramePr>
          <p:cNvPr id="19" name="Table 18"/>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712316115"/>
              </p:ext>
            </p:extLst>
          </p:nvPr>
        </p:nvGraphicFramePr>
        <p:xfrm>
          <a:off x="5321664" y="4397381"/>
          <a:ext cx="4049348" cy="2110163"/>
        </p:xfrm>
        <a:graphic>
          <a:graphicData uri="http://schemas.openxmlformats.org/drawingml/2006/table">
            <a:tbl>
              <a:tblPr bandRow="1">
                <a:tableStyleId>{7DF18680-E054-41AD-8BC1-D1AEF772440D}</a:tableStyleId>
              </a:tblPr>
              <a:tblGrid>
                <a:gridCol w="1262399"/>
                <a:gridCol w="2786949"/>
              </a:tblGrid>
              <a:tr h="243983">
                <a:tc>
                  <a:txBody>
                    <a:bodyPr/>
                    <a:lstStyle/>
                    <a:p>
                      <a:pPr>
                        <a:lnSpc>
                          <a:spcPts val="560"/>
                        </a:lnSpc>
                      </a:pPr>
                      <a:r>
                        <a:rPr lang="en-US" sz="800" b="1" kern="1200" baseline="0" dirty="0" smtClean="0">
                          <a:solidFill>
                            <a:srgbClr val="FFFFFF"/>
                          </a:solidFill>
                          <a:latin typeface="Arial"/>
                          <a:cs typeface="Arial"/>
                        </a:rPr>
                        <a:t>Method of sale</a:t>
                      </a:r>
                      <a:endParaRPr lang="en-US" sz="800" b="1" kern="1200" baseline="0" dirty="0" smtClean="0">
                        <a:solidFill>
                          <a:srgbClr val="FFFFFF"/>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a:lnSpc>
                          <a:spcPts val="560"/>
                        </a:lnSpc>
                      </a:pPr>
                      <a:r>
                        <a:rPr lang="en-US" sz="800" baseline="0" dirty="0" smtClean="0">
                          <a:solidFill>
                            <a:schemeClr val="bg1">
                              <a:lumMod val="50000"/>
                            </a:schemeClr>
                          </a:solidFill>
                          <a:latin typeface="Arial"/>
                          <a:cs typeface="Arial"/>
                        </a:rPr>
                        <a:t>&lt;insert method of sale&gt;</a:t>
                      </a:r>
                      <a:endParaRPr lang="en-US" sz="800" baseline="0" dirty="0">
                        <a:solidFill>
                          <a:schemeClr val="bg1">
                            <a:lumMod val="50000"/>
                          </a:schemeClr>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a:lnSpc>
                          <a:spcPts val="560"/>
                        </a:lnSpc>
                      </a:pPr>
                      <a:r>
                        <a:rPr lang="en-US" sz="800" b="1" kern="1200" baseline="0" dirty="0" smtClean="0">
                          <a:solidFill>
                            <a:srgbClr val="FFFFFF"/>
                          </a:solidFill>
                          <a:latin typeface="Arial"/>
                          <a:cs typeface="Arial"/>
                        </a:rPr>
                        <a:t>Type of property</a:t>
                      </a:r>
                      <a:endParaRPr lang="en-US" sz="800" b="1" kern="1200" baseline="0" dirty="0" smtClean="0">
                        <a:solidFill>
                          <a:srgbClr val="FFFFFF"/>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a:lnSpc>
                          <a:spcPts val="560"/>
                        </a:lnSpc>
                      </a:pPr>
                      <a:r>
                        <a:rPr lang="en-US" sz="800" baseline="0" dirty="0" smtClean="0">
                          <a:solidFill>
                            <a:schemeClr val="bg1">
                              <a:lumMod val="50000"/>
                            </a:schemeClr>
                          </a:solidFill>
                          <a:latin typeface="Arial"/>
                          <a:cs typeface="Arial"/>
                        </a:rPr>
                        <a:t>&lt;insert property type&gt;</a:t>
                      </a:r>
                      <a:endParaRPr lang="en-US" sz="800" baseline="0" dirty="0">
                        <a:solidFill>
                          <a:schemeClr val="bg1">
                            <a:lumMod val="50000"/>
                          </a:schemeClr>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a:lnSpc>
                          <a:spcPts val="560"/>
                        </a:lnSpc>
                      </a:pPr>
                      <a:r>
                        <a:rPr lang="en-US" sz="800" b="1" kern="1200" baseline="0" dirty="0" smtClean="0">
                          <a:solidFill>
                            <a:srgbClr val="FFFFFF"/>
                          </a:solidFill>
                          <a:latin typeface="Arial"/>
                          <a:cs typeface="Arial"/>
                        </a:rPr>
                        <a:t>Description</a:t>
                      </a:r>
                      <a:endParaRPr lang="en-US" sz="800" b="1" kern="1200" baseline="0" dirty="0" smtClean="0">
                        <a:solidFill>
                          <a:srgbClr val="FFFFFF"/>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a:lnSpc>
                          <a:spcPts val="560"/>
                        </a:lnSpc>
                      </a:pPr>
                      <a:r>
                        <a:rPr lang="en-US" sz="800" baseline="0" dirty="0" smtClean="0">
                          <a:solidFill>
                            <a:schemeClr val="bg1">
                              <a:lumMod val="50000"/>
                            </a:schemeClr>
                          </a:solidFill>
                          <a:latin typeface="Arial"/>
                          <a:cs typeface="Arial"/>
                        </a:rPr>
                        <a:t>&lt;insert description&gt;</a:t>
                      </a:r>
                      <a:endParaRPr lang="en-US" sz="800" baseline="0" dirty="0">
                        <a:solidFill>
                          <a:schemeClr val="bg1">
                            <a:lumMod val="50000"/>
                          </a:schemeClr>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rgbClr val="FFFFFF"/>
                          </a:solidFill>
                          <a:latin typeface="Arial"/>
                          <a:cs typeface="Arial"/>
                        </a:rPr>
                        <a:t>Sale price	</a:t>
                      </a:r>
                      <a:endParaRPr lang="en-US" sz="800" b="1" kern="1200" baseline="0" dirty="0" smtClean="0">
                        <a:solidFill>
                          <a:srgbClr val="FFFFFF"/>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sale price&gt;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rgbClr val="FFFFFF"/>
                          </a:solidFill>
                          <a:latin typeface="Arial"/>
                          <a:cs typeface="Arial"/>
                        </a:rPr>
                        <a:t>Yield</a:t>
                      </a:r>
                      <a:endParaRPr lang="en-US" sz="800" b="1" kern="1200" baseline="0" dirty="0" smtClean="0">
                        <a:solidFill>
                          <a:srgbClr val="FFFFFF"/>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yield&gt;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rgbClr val="FFFFFF"/>
                          </a:solidFill>
                          <a:latin typeface="Arial"/>
                          <a:cs typeface="Arial"/>
                        </a:rPr>
                        <a:t>Date of sale</a:t>
                      </a:r>
                      <a:endParaRPr lang="en-US" sz="800" b="1" kern="1200" baseline="0" dirty="0" smtClean="0">
                        <a:solidFill>
                          <a:srgbClr val="FFFFFF"/>
                        </a:solidFill>
                        <a:latin typeface="Arial"/>
                        <a:ea typeface="+mn-ea"/>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date of sale&gt;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243983">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rgbClr val="FFFFFF"/>
                          </a:solidFill>
                          <a:latin typeface="Arial"/>
                          <a:cs typeface="Arial"/>
                        </a:rPr>
                        <a:t>Buyer profile</a:t>
                      </a:r>
                      <a:endParaRPr lang="en-US" sz="800" b="1" baseline="0" dirty="0">
                        <a:solidFill>
                          <a:srgbClr val="FFFFFF"/>
                        </a:solidFill>
                        <a:latin typeface="Arial"/>
                        <a:cs typeface="Arial"/>
                      </a:endParaRP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buyer profile&gt;</a:t>
                      </a:r>
                    </a:p>
                  </a:txBody>
                  <a:tcPr marL="69242" marR="0" marT="43969"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r h="402282">
                <a:tc>
                  <a:txBody>
                    <a:bodyPr/>
                    <a:lstStyle/>
                    <a:p>
                      <a:pPr marL="0" marR="0" indent="0" algn="l" defTabSz="457200" rtl="0" eaLnBrk="1" fontAlgn="auto" latinLnBrk="0" hangingPunct="1">
                        <a:lnSpc>
                          <a:spcPts val="560"/>
                        </a:lnSpc>
                        <a:spcBef>
                          <a:spcPts val="0"/>
                        </a:spcBef>
                        <a:spcAft>
                          <a:spcPts val="0"/>
                        </a:spcAft>
                        <a:buClrTx/>
                        <a:buSzTx/>
                        <a:buFontTx/>
                        <a:buNone/>
                        <a:tabLst/>
                        <a:defRPr/>
                      </a:pPr>
                      <a:r>
                        <a:rPr lang="en-US" sz="800" b="1" kern="1200" baseline="0" dirty="0" smtClean="0">
                          <a:solidFill>
                            <a:srgbClr val="FFFFFF"/>
                          </a:solidFill>
                          <a:latin typeface="Arial"/>
                          <a:cs typeface="Arial"/>
                        </a:rPr>
                        <a:t>Summary	</a:t>
                      </a:r>
                      <a:endParaRPr lang="en-US" sz="800" b="1" kern="1200" baseline="0" dirty="0" smtClean="0">
                        <a:solidFill>
                          <a:srgbClr val="FFFFFF"/>
                        </a:solidFill>
                        <a:latin typeface="Arial"/>
                        <a:ea typeface="+mn-ea"/>
                        <a:cs typeface="Arial"/>
                      </a:endParaRPr>
                    </a:p>
                  </a:txBody>
                  <a:tcPr marL="69242" marR="0" marT="43969" marB="43969"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00234B"/>
                    </a:solidFill>
                  </a:tcPr>
                </a:tc>
                <a:tc>
                  <a:txBody>
                    <a:bodyPr/>
                    <a:lstStyle/>
                    <a:p>
                      <a:pPr marL="0" marR="0" indent="0" algn="l" defTabSz="457200" rtl="0" eaLnBrk="1" fontAlgn="auto" latinLnBrk="0" hangingPunct="1">
                        <a:lnSpc>
                          <a:spcPts val="7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summary&gt;</a:t>
                      </a:r>
                    </a:p>
                    <a:p>
                      <a:pPr marL="0" marR="0" indent="0" algn="l" defTabSz="457200" rtl="0" eaLnBrk="1" fontAlgn="auto" latinLnBrk="0" hangingPunct="1">
                        <a:lnSpc>
                          <a:spcPts val="7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summary&gt;</a:t>
                      </a:r>
                    </a:p>
                    <a:p>
                      <a:pPr marL="0" marR="0" indent="0" algn="l" defTabSz="457200" rtl="0" eaLnBrk="1" fontAlgn="auto" latinLnBrk="0" hangingPunct="1">
                        <a:lnSpc>
                          <a:spcPts val="760"/>
                        </a:lnSpc>
                        <a:spcBef>
                          <a:spcPts val="0"/>
                        </a:spcBef>
                        <a:spcAft>
                          <a:spcPts val="0"/>
                        </a:spcAft>
                        <a:buClrTx/>
                        <a:buSzTx/>
                        <a:buFontTx/>
                        <a:buNone/>
                        <a:tabLst/>
                        <a:defRPr/>
                      </a:pPr>
                      <a:r>
                        <a:rPr lang="en-US" sz="800" baseline="0" dirty="0" smtClean="0">
                          <a:solidFill>
                            <a:schemeClr val="bg1">
                              <a:lumMod val="50000"/>
                            </a:schemeClr>
                          </a:solidFill>
                          <a:latin typeface="Arial"/>
                          <a:cs typeface="Arial"/>
                        </a:rPr>
                        <a:t>&lt;insert summary&gt;</a:t>
                      </a:r>
                    </a:p>
                  </a:txBody>
                  <a:tcPr marL="69242" marR="0" marT="43969" marB="43969" anchor="ctr">
                    <a:lnL w="9525" cap="flat" cmpd="sng" algn="ctr">
                      <a:solidFill>
                        <a:srgbClr val="A6A6A6"/>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iStock_000018617665 SML.jpg"/>
          <p:cNvPicPr>
            <a:picLocks noChangeAspect="1"/>
          </p:cNvPicPr>
          <p:nvPr/>
        </p:nvPicPr>
        <p:blipFill>
          <a:blip r:embed="rId2"/>
          <a:srcRect r="16976" b="5506"/>
          <a:stretch>
            <a:fillRect/>
          </a:stretch>
        </p:blipFill>
        <p:spPr>
          <a:xfrm>
            <a:off x="252000" y="673100"/>
            <a:ext cx="10144554" cy="6489757"/>
          </a:xfrm>
          <a:prstGeom prst="rect">
            <a:avLst/>
          </a:prstGeom>
        </p:spPr>
      </p:pic>
      <p:sp>
        <p:nvSpPr>
          <p:cNvPr id="3" name="Rectangle 2"/>
          <p:cNvSpPr/>
          <p:nvPr/>
        </p:nvSpPr>
        <p:spPr>
          <a:xfrm>
            <a:off x="1197213" y="452489"/>
            <a:ext cx="9199342" cy="721165"/>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431893" tIns="45709" rIns="91417" bIns="45709" rtlCol="0" anchor="ctr"/>
          <a:lstStyle/>
          <a:p>
            <a:r>
              <a:rPr lang="en-US" sz="2400" b="1" dirty="0">
                <a:solidFill>
                  <a:srgbClr val="4EC5D8"/>
                </a:solidFill>
                <a:latin typeface="Arial"/>
                <a:cs typeface="Arial"/>
              </a:rPr>
              <a:t>Sales Strategy</a:t>
            </a:r>
          </a:p>
        </p:txBody>
      </p:sp>
      <p:sp>
        <p:nvSpPr>
          <p:cNvPr id="4" name="Rectangle 3"/>
          <p:cNvSpPr/>
          <p:nvPr/>
        </p:nvSpPr>
        <p:spPr>
          <a:xfrm>
            <a:off x="252000" y="252001"/>
            <a:ext cx="9655588" cy="200488"/>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5" name="Rectangle 4"/>
          <p:cNvSpPr/>
          <p:nvPr/>
        </p:nvSpPr>
        <p:spPr>
          <a:xfrm>
            <a:off x="252002" y="7150157"/>
            <a:ext cx="10144552" cy="200488"/>
          </a:xfrm>
          <a:prstGeom prst="rect">
            <a:avLst/>
          </a:prstGeom>
          <a:solidFill>
            <a:srgbClr val="47B1BC"/>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6" name="Rectangle 5"/>
          <p:cNvSpPr/>
          <p:nvPr/>
        </p:nvSpPr>
        <p:spPr>
          <a:xfrm>
            <a:off x="252000" y="383744"/>
            <a:ext cx="1166046" cy="1235835"/>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pic>
        <p:nvPicPr>
          <p:cNvPr id="7" name="Picture 6"/>
          <p:cNvPicPr>
            <a:picLocks noChangeAspect="1"/>
          </p:cNvPicPr>
          <p:nvPr/>
        </p:nvPicPr>
        <p:blipFill>
          <a:blip r:embed="rId3"/>
          <a:stretch>
            <a:fillRect/>
          </a:stretch>
        </p:blipFill>
        <p:spPr>
          <a:xfrm>
            <a:off x="9250731" y="6770959"/>
            <a:ext cx="949343" cy="240878"/>
          </a:xfrm>
          <a:prstGeom prst="rect">
            <a:avLst/>
          </a:prstGeom>
        </p:spPr>
      </p:pic>
      <p:pic>
        <p:nvPicPr>
          <p:cNvPr id="10" name="Picture 9"/>
          <p:cNvPicPr>
            <a:picLocks noChangeAspect="1"/>
          </p:cNvPicPr>
          <p:nvPr/>
        </p:nvPicPr>
        <p:blipFill>
          <a:blip r:embed="rId4"/>
          <a:stretch>
            <a:fillRect/>
          </a:stretch>
        </p:blipFill>
        <p:spPr>
          <a:xfrm>
            <a:off x="381231" y="437915"/>
            <a:ext cx="877824" cy="118262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908264" y="1121977"/>
            <a:ext cx="7590509" cy="461665"/>
          </a:xfrm>
          <a:prstGeom prst="rect">
            <a:avLst/>
          </a:prstGeom>
          <a:noFill/>
        </p:spPr>
        <p:txBody>
          <a:bodyPr wrap="square" lIns="0" tIns="0" rIns="0" bIns="0" rtlCol="0">
            <a:spAutoFit/>
          </a:bodyPr>
          <a:lstStyle/>
          <a:p>
            <a:r>
              <a:rPr lang="en-US" sz="3000" b="1" spc="-100" dirty="0">
                <a:solidFill>
                  <a:srgbClr val="00234B"/>
                </a:solidFill>
                <a:latin typeface="Arial"/>
                <a:cs typeface="Arial"/>
              </a:rPr>
              <a:t>The Project Team</a:t>
            </a:r>
          </a:p>
        </p:txBody>
      </p:sp>
      <p:sp>
        <p:nvSpPr>
          <p:cNvPr id="10" name="Rectangle 9"/>
          <p:cNvSpPr/>
          <p:nvPr/>
        </p:nvSpPr>
        <p:spPr>
          <a:xfrm>
            <a:off x="908261" y="1706359"/>
            <a:ext cx="7590509" cy="215444"/>
          </a:xfrm>
          <a:prstGeom prst="rect">
            <a:avLst/>
          </a:prstGeom>
        </p:spPr>
        <p:txBody>
          <a:bodyPr wrap="square" lIns="0" tIns="0" rIns="0" bIns="0">
            <a:spAutoFit/>
          </a:bodyPr>
          <a:lstStyle/>
          <a:p>
            <a:r>
              <a:rPr lang="en-US" sz="1400" dirty="0">
                <a:solidFill>
                  <a:srgbClr val="4EC5D8"/>
                </a:solidFill>
                <a:latin typeface="Arial"/>
                <a:cs typeface="Arial"/>
              </a:rPr>
              <a:t>The first step to achieving a great result for the sale of your property is appointing the right team.</a:t>
            </a:r>
          </a:p>
        </p:txBody>
      </p:sp>
      <p:sp>
        <p:nvSpPr>
          <p:cNvPr id="11" name="Rectangle 10"/>
          <p:cNvSpPr/>
          <p:nvPr/>
        </p:nvSpPr>
        <p:spPr>
          <a:xfrm>
            <a:off x="908263" y="2038515"/>
            <a:ext cx="6368135" cy="138499"/>
          </a:xfrm>
          <a:prstGeom prst="rect">
            <a:avLst/>
          </a:prstGeom>
        </p:spPr>
        <p:txBody>
          <a:bodyPr wrap="square" lIns="0" tIns="0" rIns="0" bIns="0">
            <a:spAutoFit/>
          </a:bodyPr>
          <a:lstStyle/>
          <a:p>
            <a:r>
              <a:rPr lang="en-US" sz="900" dirty="0">
                <a:solidFill>
                  <a:schemeClr val="tx1">
                    <a:lumMod val="65000"/>
                    <a:lumOff val="35000"/>
                  </a:schemeClr>
                </a:solidFill>
                <a:latin typeface="Arial"/>
                <a:cs typeface="Arial"/>
              </a:rPr>
              <a:t>&lt;Agent name&gt; will be your primary contact, supported by the &lt;insert team name&gt; and the wider </a:t>
            </a:r>
            <a:r>
              <a:rPr lang="en-US" sz="900" dirty="0" err="1">
                <a:solidFill>
                  <a:schemeClr val="tx1">
                    <a:lumMod val="65000"/>
                    <a:lumOff val="35000"/>
                  </a:schemeClr>
                </a:solidFill>
                <a:latin typeface="Arial"/>
                <a:cs typeface="Arial"/>
              </a:rPr>
              <a:t>Bayleys</a:t>
            </a:r>
            <a:r>
              <a:rPr lang="en-US" sz="900" dirty="0">
                <a:solidFill>
                  <a:schemeClr val="tx1">
                    <a:lumMod val="65000"/>
                    <a:lumOff val="35000"/>
                  </a:schemeClr>
                </a:solidFill>
                <a:latin typeface="Arial"/>
                <a:cs typeface="Arial"/>
              </a:rPr>
              <a:t>’ commercial group.</a:t>
            </a:r>
          </a:p>
        </p:txBody>
      </p:sp>
      <p:sp>
        <p:nvSpPr>
          <p:cNvPr id="12" name="Freeform 11"/>
          <p:cNvSpPr/>
          <p:nvPr/>
        </p:nvSpPr>
        <p:spPr>
          <a:xfrm>
            <a:off x="3956080" y="2474873"/>
            <a:ext cx="3146767" cy="311482"/>
          </a:xfrm>
          <a:custGeom>
            <a:avLst/>
            <a:gdLst>
              <a:gd name="connsiteX0" fmla="*/ 0 w 1589128"/>
              <a:gd name="connsiteY0" fmla="*/ 0 h 254000"/>
              <a:gd name="connsiteX1" fmla="*/ 1589128 w 1589128"/>
              <a:gd name="connsiteY1" fmla="*/ 6513 h 254000"/>
              <a:gd name="connsiteX2" fmla="*/ 1426308 w 1589128"/>
              <a:gd name="connsiteY2" fmla="*/ 254000 h 254000"/>
              <a:gd name="connsiteX3" fmla="*/ 6513 w 1589128"/>
              <a:gd name="connsiteY3" fmla="*/ 240974 h 254000"/>
              <a:gd name="connsiteX4" fmla="*/ 0 w 1589128"/>
              <a:gd name="connsiteY4" fmla="*/ 0 h 25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128" h="254000">
                <a:moveTo>
                  <a:pt x="0" y="0"/>
                </a:moveTo>
                <a:lnTo>
                  <a:pt x="1589128" y="6513"/>
                </a:lnTo>
                <a:lnTo>
                  <a:pt x="1426308" y="254000"/>
                </a:lnTo>
                <a:lnTo>
                  <a:pt x="6513" y="240974"/>
                </a:lnTo>
                <a:lnTo>
                  <a:pt x="0" y="0"/>
                </a:lnTo>
                <a:close/>
              </a:path>
            </a:pathLst>
          </a:cu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r>
              <a:rPr lang="en-US" sz="1300" dirty="0">
                <a:latin typeface="Arial"/>
                <a:cs typeface="Arial"/>
              </a:rPr>
              <a:t>&lt;Client name&gt;</a:t>
            </a:r>
          </a:p>
        </p:txBody>
      </p:sp>
      <p:pic>
        <p:nvPicPr>
          <p:cNvPr id="13" name="Picture 12"/>
          <p:cNvPicPr>
            <a:picLocks noChangeAspect="1"/>
          </p:cNvPicPr>
          <p:nvPr/>
        </p:nvPicPr>
        <p:blipFill>
          <a:blip r:embed="rId2"/>
          <a:stretch>
            <a:fillRect/>
          </a:stretch>
        </p:blipFill>
        <p:spPr>
          <a:xfrm>
            <a:off x="6871230" y="2553744"/>
            <a:ext cx="432281" cy="432281"/>
          </a:xfrm>
          <a:prstGeom prst="rect">
            <a:avLst/>
          </a:prstGeom>
        </p:spPr>
      </p:pic>
      <p:pic>
        <p:nvPicPr>
          <p:cNvPr id="14" name="Picture 13"/>
          <p:cNvPicPr>
            <a:picLocks noChangeAspect="1"/>
          </p:cNvPicPr>
          <p:nvPr/>
        </p:nvPicPr>
        <p:blipFill>
          <a:blip r:embed="rId3"/>
          <a:stretch>
            <a:fillRect/>
          </a:stretch>
        </p:blipFill>
        <p:spPr>
          <a:xfrm>
            <a:off x="5257912" y="2825489"/>
            <a:ext cx="284726" cy="284727"/>
          </a:xfrm>
          <a:prstGeom prst="rect">
            <a:avLst/>
          </a:prstGeom>
        </p:spPr>
      </p:pic>
      <p:sp>
        <p:nvSpPr>
          <p:cNvPr id="15" name="Rectangle 14"/>
          <p:cNvSpPr/>
          <p:nvPr/>
        </p:nvSpPr>
        <p:spPr>
          <a:xfrm>
            <a:off x="4413782" y="3384656"/>
            <a:ext cx="1946298" cy="543801"/>
          </a:xfrm>
          <a:prstGeom prst="rect">
            <a:avLst/>
          </a:prstGeom>
          <a:solidFill>
            <a:srgbClr val="CDEBF0"/>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r>
              <a:rPr lang="en-US" sz="900" dirty="0">
                <a:solidFill>
                  <a:srgbClr val="595959"/>
                </a:solidFill>
                <a:latin typeface="Arial"/>
                <a:cs typeface="Arial"/>
              </a:rPr>
              <a:t>&lt;Agent 1&gt;</a:t>
            </a:r>
          </a:p>
          <a:p>
            <a:pPr algn="ctr"/>
            <a:r>
              <a:rPr lang="en-US" sz="900" dirty="0">
                <a:solidFill>
                  <a:srgbClr val="595959"/>
                </a:solidFill>
                <a:latin typeface="Arial"/>
                <a:cs typeface="Arial"/>
              </a:rPr>
              <a:t>&lt;Agent 2&gt;</a:t>
            </a:r>
          </a:p>
          <a:p>
            <a:pPr algn="ctr"/>
            <a:r>
              <a:rPr lang="en-US" sz="900" dirty="0">
                <a:solidFill>
                  <a:srgbClr val="595959"/>
                </a:solidFill>
                <a:latin typeface="Arial"/>
                <a:cs typeface="Arial"/>
              </a:rPr>
              <a:t>&lt;Agent 3&gt;</a:t>
            </a:r>
          </a:p>
        </p:txBody>
      </p:sp>
      <p:sp>
        <p:nvSpPr>
          <p:cNvPr id="16" name="Rectangle 15"/>
          <p:cNvSpPr/>
          <p:nvPr/>
        </p:nvSpPr>
        <p:spPr>
          <a:xfrm>
            <a:off x="4413782" y="3154435"/>
            <a:ext cx="1946298" cy="230218"/>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r>
              <a:rPr lang="en-US" sz="900" dirty="0">
                <a:latin typeface="Arial"/>
                <a:cs typeface="Arial"/>
              </a:rPr>
              <a:t>Primary Contacts</a:t>
            </a:r>
          </a:p>
        </p:txBody>
      </p:sp>
      <p:sp>
        <p:nvSpPr>
          <p:cNvPr id="17" name="Rectangle 16"/>
          <p:cNvSpPr/>
          <p:nvPr/>
        </p:nvSpPr>
        <p:spPr>
          <a:xfrm>
            <a:off x="6682009" y="3384656"/>
            <a:ext cx="2174652" cy="543801"/>
          </a:xfrm>
          <a:prstGeom prst="rect">
            <a:avLst/>
          </a:prstGeom>
          <a:solidFill>
            <a:srgbClr val="CDEBF0"/>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r>
              <a:rPr lang="en-US" sz="900" dirty="0">
                <a:solidFill>
                  <a:srgbClr val="595959"/>
                </a:solidFill>
                <a:latin typeface="Arial"/>
                <a:cs typeface="Arial"/>
              </a:rPr>
              <a:t>&lt;Team Leader / Office Manager</a:t>
            </a:r>
            <a:r>
              <a:rPr lang="en-US" sz="900" dirty="0" smtClean="0">
                <a:solidFill>
                  <a:srgbClr val="595959"/>
                </a:solidFill>
                <a:latin typeface="Arial"/>
                <a:cs typeface="Arial"/>
              </a:rPr>
              <a:t> </a:t>
            </a:r>
            <a:br>
              <a:rPr lang="en-US" sz="900" dirty="0" smtClean="0">
                <a:solidFill>
                  <a:srgbClr val="595959"/>
                </a:solidFill>
                <a:latin typeface="Arial"/>
                <a:cs typeface="Arial"/>
              </a:rPr>
            </a:br>
            <a:r>
              <a:rPr lang="en-US" sz="900" dirty="0" smtClean="0">
                <a:solidFill>
                  <a:srgbClr val="595959"/>
                </a:solidFill>
                <a:latin typeface="Arial"/>
                <a:cs typeface="Arial"/>
              </a:rPr>
              <a:t>or </a:t>
            </a:r>
            <a:r>
              <a:rPr lang="en-US" sz="900" dirty="0">
                <a:solidFill>
                  <a:srgbClr val="595959"/>
                </a:solidFill>
                <a:latin typeface="Arial"/>
                <a:cs typeface="Arial"/>
              </a:rPr>
              <a:t>Owner Name / Job Title&gt;</a:t>
            </a:r>
            <a:r>
              <a:rPr lang="en-US" sz="900" dirty="0" smtClean="0">
                <a:solidFill>
                  <a:srgbClr val="595959"/>
                </a:solidFill>
                <a:latin typeface="Arial"/>
                <a:cs typeface="Arial"/>
              </a:rPr>
              <a:t> </a:t>
            </a:r>
            <a:br>
              <a:rPr lang="en-US" sz="900" dirty="0" smtClean="0">
                <a:solidFill>
                  <a:srgbClr val="595959"/>
                </a:solidFill>
                <a:latin typeface="Arial"/>
                <a:cs typeface="Arial"/>
              </a:rPr>
            </a:br>
            <a:r>
              <a:rPr lang="en-US" sz="900" dirty="0" smtClean="0">
                <a:solidFill>
                  <a:srgbClr val="595959"/>
                </a:solidFill>
                <a:latin typeface="Arial"/>
                <a:cs typeface="Arial"/>
              </a:rPr>
              <a:t>&lt;</a:t>
            </a:r>
            <a:r>
              <a:rPr lang="en-US" sz="900" dirty="0">
                <a:solidFill>
                  <a:srgbClr val="595959"/>
                </a:solidFill>
                <a:latin typeface="Arial"/>
                <a:cs typeface="Arial"/>
              </a:rPr>
              <a:t>Office Admin Name / Job Title&gt;</a:t>
            </a:r>
          </a:p>
        </p:txBody>
      </p:sp>
      <p:sp>
        <p:nvSpPr>
          <p:cNvPr id="18" name="Rectangle 17"/>
          <p:cNvSpPr/>
          <p:nvPr/>
        </p:nvSpPr>
        <p:spPr>
          <a:xfrm>
            <a:off x="6682007" y="3154435"/>
            <a:ext cx="2174652" cy="230218"/>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r>
              <a:rPr lang="en-US" sz="900" dirty="0">
                <a:latin typeface="Arial"/>
                <a:cs typeface="Arial"/>
              </a:rPr>
              <a:t>Supporting Contacts</a:t>
            </a:r>
          </a:p>
        </p:txBody>
      </p:sp>
      <p:sp>
        <p:nvSpPr>
          <p:cNvPr id="19" name="Rectangle 18"/>
          <p:cNvSpPr/>
          <p:nvPr/>
        </p:nvSpPr>
        <p:spPr>
          <a:xfrm>
            <a:off x="971507" y="4566001"/>
            <a:ext cx="2569260" cy="543801"/>
          </a:xfrm>
          <a:prstGeom prst="rect">
            <a:avLst/>
          </a:prstGeom>
          <a:solidFill>
            <a:srgbClr val="CDEBF0"/>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r>
              <a:rPr lang="en-US" sz="900" dirty="0" smtClean="0">
                <a:solidFill>
                  <a:srgbClr val="595959"/>
                </a:solidFill>
                <a:latin typeface="Arial"/>
                <a:cs typeface="Arial"/>
              </a:rPr>
              <a:t>160 </a:t>
            </a:r>
            <a:r>
              <a:rPr lang="en-US" sz="900" dirty="0">
                <a:solidFill>
                  <a:srgbClr val="595959"/>
                </a:solidFill>
                <a:latin typeface="Arial"/>
                <a:cs typeface="Arial"/>
              </a:rPr>
              <a:t>specialist sales and leasing agents </a:t>
            </a:r>
          </a:p>
        </p:txBody>
      </p:sp>
      <p:sp>
        <p:nvSpPr>
          <p:cNvPr id="20" name="Rectangle 19"/>
          <p:cNvSpPr/>
          <p:nvPr/>
        </p:nvSpPr>
        <p:spPr>
          <a:xfrm>
            <a:off x="971505" y="4335780"/>
            <a:ext cx="2561275" cy="230218"/>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r>
              <a:rPr lang="en-US" sz="900" dirty="0" err="1">
                <a:latin typeface="Arial"/>
                <a:cs typeface="Arial"/>
              </a:rPr>
              <a:t>Bayleys</a:t>
            </a:r>
            <a:r>
              <a:rPr lang="en-US" sz="900" dirty="0">
                <a:latin typeface="Arial"/>
                <a:cs typeface="Arial"/>
              </a:rPr>
              <a:t> National Commercial Team</a:t>
            </a:r>
          </a:p>
        </p:txBody>
      </p:sp>
      <p:sp>
        <p:nvSpPr>
          <p:cNvPr id="21" name="Rectangle 20"/>
          <p:cNvSpPr/>
          <p:nvPr/>
        </p:nvSpPr>
        <p:spPr>
          <a:xfrm>
            <a:off x="4064828" y="4566001"/>
            <a:ext cx="2694588" cy="543801"/>
          </a:xfrm>
          <a:prstGeom prst="rect">
            <a:avLst/>
          </a:prstGeom>
          <a:solidFill>
            <a:srgbClr val="CDEBF0"/>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r>
              <a:rPr lang="en-US" sz="900" dirty="0">
                <a:solidFill>
                  <a:srgbClr val="595959"/>
                </a:solidFill>
                <a:latin typeface="Arial"/>
                <a:cs typeface="Arial"/>
              </a:rPr>
              <a:t>&lt;X&gt; specialist sales and leasing agents with</a:t>
            </a:r>
            <a:r>
              <a:rPr lang="en-US" sz="900" dirty="0" smtClean="0">
                <a:solidFill>
                  <a:srgbClr val="595959"/>
                </a:solidFill>
                <a:latin typeface="Arial"/>
                <a:cs typeface="Arial"/>
              </a:rPr>
              <a:t> </a:t>
            </a:r>
            <a:br>
              <a:rPr lang="en-US" sz="900" dirty="0" smtClean="0">
                <a:solidFill>
                  <a:srgbClr val="595959"/>
                </a:solidFill>
                <a:latin typeface="Arial"/>
                <a:cs typeface="Arial"/>
              </a:rPr>
            </a:br>
            <a:r>
              <a:rPr lang="en-US" sz="900" dirty="0" smtClean="0">
                <a:solidFill>
                  <a:srgbClr val="595959"/>
                </a:solidFill>
                <a:latin typeface="Arial"/>
                <a:cs typeface="Arial"/>
              </a:rPr>
              <a:t>&lt;</a:t>
            </a:r>
            <a:r>
              <a:rPr lang="en-US" sz="900" dirty="0">
                <a:solidFill>
                  <a:srgbClr val="595959"/>
                </a:solidFill>
                <a:latin typeface="Arial"/>
                <a:cs typeface="Arial"/>
              </a:rPr>
              <a:t>X&gt; years of combined experienced in the</a:t>
            </a:r>
            <a:r>
              <a:rPr lang="en-US" sz="900" dirty="0" smtClean="0">
                <a:solidFill>
                  <a:srgbClr val="595959"/>
                </a:solidFill>
                <a:latin typeface="Arial"/>
                <a:cs typeface="Arial"/>
              </a:rPr>
              <a:t> </a:t>
            </a:r>
            <a:br>
              <a:rPr lang="en-US" sz="900" dirty="0" smtClean="0">
                <a:solidFill>
                  <a:srgbClr val="595959"/>
                </a:solidFill>
                <a:latin typeface="Arial"/>
                <a:cs typeface="Arial"/>
              </a:rPr>
            </a:br>
            <a:r>
              <a:rPr lang="en-US" sz="900" dirty="0" smtClean="0">
                <a:solidFill>
                  <a:srgbClr val="595959"/>
                </a:solidFill>
                <a:latin typeface="Arial"/>
                <a:cs typeface="Arial"/>
              </a:rPr>
              <a:t>Commercial </a:t>
            </a:r>
            <a:r>
              <a:rPr lang="en-US" sz="900" dirty="0">
                <a:solidFill>
                  <a:srgbClr val="595959"/>
                </a:solidFill>
                <a:latin typeface="Arial"/>
                <a:cs typeface="Arial"/>
              </a:rPr>
              <a:t>Property sector.</a:t>
            </a:r>
          </a:p>
        </p:txBody>
      </p:sp>
      <p:sp>
        <p:nvSpPr>
          <p:cNvPr id="22" name="Rectangle 21"/>
          <p:cNvSpPr/>
          <p:nvPr/>
        </p:nvSpPr>
        <p:spPr>
          <a:xfrm>
            <a:off x="4064827" y="4335780"/>
            <a:ext cx="2686212" cy="230218"/>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r>
              <a:rPr lang="en-US" sz="900" dirty="0" err="1">
                <a:latin typeface="Arial"/>
                <a:cs typeface="Arial"/>
              </a:rPr>
              <a:t>Bayleys</a:t>
            </a:r>
            <a:r>
              <a:rPr lang="en-US" sz="900" dirty="0">
                <a:latin typeface="Arial"/>
                <a:cs typeface="Arial"/>
              </a:rPr>
              <a:t> &lt;office or team name&gt;</a:t>
            </a:r>
          </a:p>
        </p:txBody>
      </p:sp>
      <p:sp>
        <p:nvSpPr>
          <p:cNvPr id="23" name="Rectangle 22"/>
          <p:cNvSpPr/>
          <p:nvPr/>
        </p:nvSpPr>
        <p:spPr>
          <a:xfrm>
            <a:off x="7277215" y="4566001"/>
            <a:ext cx="2694588" cy="543801"/>
          </a:xfrm>
          <a:prstGeom prst="rect">
            <a:avLst/>
          </a:prstGeom>
          <a:solidFill>
            <a:srgbClr val="CDEBF0"/>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r>
              <a:rPr lang="en-US" sz="900" dirty="0">
                <a:solidFill>
                  <a:srgbClr val="595959"/>
                </a:solidFill>
                <a:latin typeface="Arial"/>
                <a:cs typeface="Arial"/>
              </a:rPr>
              <a:t>Cushman and Wakefield</a:t>
            </a:r>
            <a:br>
              <a:rPr lang="en-US" sz="900" dirty="0">
                <a:solidFill>
                  <a:srgbClr val="595959"/>
                </a:solidFill>
                <a:latin typeface="Arial"/>
                <a:cs typeface="Arial"/>
              </a:rPr>
            </a:br>
            <a:r>
              <a:rPr lang="en-US" sz="900" dirty="0">
                <a:solidFill>
                  <a:srgbClr val="595959"/>
                </a:solidFill>
                <a:latin typeface="Arial"/>
                <a:cs typeface="Arial"/>
              </a:rPr>
              <a:t>Christies International Real Estate</a:t>
            </a:r>
          </a:p>
        </p:txBody>
      </p:sp>
      <p:sp>
        <p:nvSpPr>
          <p:cNvPr id="24" name="Rectangle 23"/>
          <p:cNvSpPr/>
          <p:nvPr/>
        </p:nvSpPr>
        <p:spPr>
          <a:xfrm>
            <a:off x="7277215" y="4335780"/>
            <a:ext cx="2686212" cy="230218"/>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r>
              <a:rPr lang="en-US" sz="900" dirty="0" err="1">
                <a:latin typeface="Arial"/>
                <a:cs typeface="Arial"/>
              </a:rPr>
              <a:t>Bayleys</a:t>
            </a:r>
            <a:r>
              <a:rPr lang="en-US" sz="900" dirty="0">
                <a:latin typeface="Arial"/>
                <a:cs typeface="Arial"/>
              </a:rPr>
              <a:t> International Affiliates</a:t>
            </a:r>
          </a:p>
        </p:txBody>
      </p:sp>
      <p:sp>
        <p:nvSpPr>
          <p:cNvPr id="25" name="Rectangle 24"/>
          <p:cNvSpPr/>
          <p:nvPr/>
        </p:nvSpPr>
        <p:spPr>
          <a:xfrm>
            <a:off x="971505" y="5485869"/>
            <a:ext cx="2561275" cy="806816"/>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t"/>
          <a:lstStyle/>
          <a:p>
            <a:pPr algn="ctr"/>
            <a:r>
              <a:rPr lang="en-US" sz="900" dirty="0" err="1">
                <a:latin typeface="Arial"/>
                <a:cs typeface="Arial"/>
              </a:rPr>
              <a:t>Bayleys</a:t>
            </a:r>
            <a:r>
              <a:rPr lang="en-US" sz="900" dirty="0">
                <a:latin typeface="Arial"/>
                <a:cs typeface="Arial"/>
              </a:rPr>
              <a:t> National Support and Services</a:t>
            </a:r>
          </a:p>
        </p:txBody>
      </p:sp>
      <p:sp>
        <p:nvSpPr>
          <p:cNvPr id="26" name="TextBox 25"/>
          <p:cNvSpPr txBox="1"/>
          <p:nvPr/>
        </p:nvSpPr>
        <p:spPr>
          <a:xfrm>
            <a:off x="1269526" y="5802586"/>
            <a:ext cx="993417" cy="138499"/>
          </a:xfrm>
          <a:prstGeom prst="rect">
            <a:avLst/>
          </a:prstGeom>
          <a:noFill/>
        </p:spPr>
        <p:txBody>
          <a:bodyPr wrap="square" lIns="0" tIns="0" rIns="0" bIns="0" rtlCol="0">
            <a:spAutoFit/>
          </a:bodyPr>
          <a:lstStyle/>
          <a:p>
            <a:r>
              <a:rPr lang="en-US" sz="900" dirty="0">
                <a:solidFill>
                  <a:schemeClr val="bg1"/>
                </a:solidFill>
                <a:latin typeface="Arial"/>
                <a:cs typeface="Arial"/>
              </a:rPr>
              <a:t>Marketing</a:t>
            </a:r>
          </a:p>
        </p:txBody>
      </p:sp>
      <p:sp>
        <p:nvSpPr>
          <p:cNvPr id="27" name="TextBox 26"/>
          <p:cNvSpPr txBox="1"/>
          <p:nvPr/>
        </p:nvSpPr>
        <p:spPr>
          <a:xfrm>
            <a:off x="2563376" y="5802586"/>
            <a:ext cx="993417" cy="138499"/>
          </a:xfrm>
          <a:prstGeom prst="rect">
            <a:avLst/>
          </a:prstGeom>
          <a:noFill/>
        </p:spPr>
        <p:txBody>
          <a:bodyPr wrap="square" lIns="0" tIns="0" rIns="0" bIns="0" rtlCol="0">
            <a:spAutoFit/>
          </a:bodyPr>
          <a:lstStyle/>
          <a:p>
            <a:r>
              <a:rPr lang="en-US" sz="900" dirty="0">
                <a:solidFill>
                  <a:schemeClr val="bg1"/>
                </a:solidFill>
                <a:latin typeface="Arial"/>
                <a:cs typeface="Arial"/>
              </a:rPr>
              <a:t>Research</a:t>
            </a:r>
          </a:p>
        </p:txBody>
      </p:sp>
      <p:sp>
        <p:nvSpPr>
          <p:cNvPr id="28" name="TextBox 27"/>
          <p:cNvSpPr txBox="1"/>
          <p:nvPr/>
        </p:nvSpPr>
        <p:spPr>
          <a:xfrm>
            <a:off x="1269524" y="6017640"/>
            <a:ext cx="1193084" cy="138499"/>
          </a:xfrm>
          <a:prstGeom prst="rect">
            <a:avLst/>
          </a:prstGeom>
          <a:noFill/>
        </p:spPr>
        <p:txBody>
          <a:bodyPr wrap="square" lIns="0" tIns="0" rIns="0" bIns="0" rtlCol="0">
            <a:spAutoFit/>
          </a:bodyPr>
          <a:lstStyle/>
          <a:p>
            <a:r>
              <a:rPr lang="en-US" sz="900" dirty="0">
                <a:solidFill>
                  <a:schemeClr val="bg1"/>
                </a:solidFill>
                <a:latin typeface="Arial"/>
                <a:cs typeface="Arial"/>
              </a:rPr>
              <a:t>Public Relations</a:t>
            </a:r>
          </a:p>
        </p:txBody>
      </p:sp>
      <p:sp>
        <p:nvSpPr>
          <p:cNvPr id="29" name="TextBox 28"/>
          <p:cNvSpPr txBox="1"/>
          <p:nvPr/>
        </p:nvSpPr>
        <p:spPr>
          <a:xfrm>
            <a:off x="2563376" y="6017640"/>
            <a:ext cx="993417" cy="138499"/>
          </a:xfrm>
          <a:prstGeom prst="rect">
            <a:avLst/>
          </a:prstGeom>
          <a:noFill/>
        </p:spPr>
        <p:txBody>
          <a:bodyPr wrap="square" lIns="0" tIns="0" rIns="0" bIns="0" rtlCol="0">
            <a:spAutoFit/>
          </a:bodyPr>
          <a:lstStyle/>
          <a:p>
            <a:r>
              <a:rPr lang="en-US" sz="900" dirty="0">
                <a:solidFill>
                  <a:schemeClr val="bg1"/>
                </a:solidFill>
                <a:latin typeface="Arial"/>
                <a:cs typeface="Arial"/>
              </a:rPr>
              <a:t>Auctions</a:t>
            </a:r>
          </a:p>
        </p:txBody>
      </p:sp>
      <p:pic>
        <p:nvPicPr>
          <p:cNvPr id="30" name="Picture 29"/>
          <p:cNvPicPr>
            <a:picLocks noChangeAspect="1"/>
          </p:cNvPicPr>
          <p:nvPr/>
        </p:nvPicPr>
        <p:blipFill>
          <a:blip r:embed="rId4"/>
          <a:stretch>
            <a:fillRect/>
          </a:stretch>
        </p:blipFill>
        <p:spPr>
          <a:xfrm>
            <a:off x="1057024" y="5786507"/>
            <a:ext cx="169842" cy="169842"/>
          </a:xfrm>
          <a:prstGeom prst="rect">
            <a:avLst/>
          </a:prstGeom>
        </p:spPr>
      </p:pic>
      <p:pic>
        <p:nvPicPr>
          <p:cNvPr id="31" name="Picture 30"/>
          <p:cNvPicPr>
            <a:picLocks noChangeAspect="1"/>
          </p:cNvPicPr>
          <p:nvPr/>
        </p:nvPicPr>
        <p:blipFill>
          <a:blip r:embed="rId4"/>
          <a:stretch>
            <a:fillRect/>
          </a:stretch>
        </p:blipFill>
        <p:spPr>
          <a:xfrm>
            <a:off x="1057024" y="6001562"/>
            <a:ext cx="169842" cy="169842"/>
          </a:xfrm>
          <a:prstGeom prst="rect">
            <a:avLst/>
          </a:prstGeom>
        </p:spPr>
      </p:pic>
      <p:pic>
        <p:nvPicPr>
          <p:cNvPr id="32" name="Picture 31"/>
          <p:cNvPicPr>
            <a:picLocks noChangeAspect="1"/>
          </p:cNvPicPr>
          <p:nvPr/>
        </p:nvPicPr>
        <p:blipFill>
          <a:blip r:embed="rId4"/>
          <a:stretch>
            <a:fillRect/>
          </a:stretch>
        </p:blipFill>
        <p:spPr>
          <a:xfrm>
            <a:off x="2345688" y="5786507"/>
            <a:ext cx="169842" cy="169842"/>
          </a:xfrm>
          <a:prstGeom prst="rect">
            <a:avLst/>
          </a:prstGeom>
        </p:spPr>
      </p:pic>
      <p:pic>
        <p:nvPicPr>
          <p:cNvPr id="33" name="Picture 32"/>
          <p:cNvPicPr>
            <a:picLocks noChangeAspect="1"/>
          </p:cNvPicPr>
          <p:nvPr/>
        </p:nvPicPr>
        <p:blipFill>
          <a:blip r:embed="rId4"/>
          <a:stretch>
            <a:fillRect/>
          </a:stretch>
        </p:blipFill>
        <p:spPr>
          <a:xfrm>
            <a:off x="2345688" y="6001562"/>
            <a:ext cx="169842" cy="169842"/>
          </a:xfrm>
          <a:prstGeom prst="rect">
            <a:avLst/>
          </a:prstGeom>
        </p:spPr>
      </p:pic>
      <p:pic>
        <p:nvPicPr>
          <p:cNvPr id="34" name="Picture 33"/>
          <p:cNvPicPr>
            <a:picLocks noChangeAspect="1"/>
          </p:cNvPicPr>
          <p:nvPr/>
        </p:nvPicPr>
        <p:blipFill>
          <a:blip r:embed="rId5"/>
          <a:stretch>
            <a:fillRect/>
          </a:stretch>
        </p:blipFill>
        <p:spPr>
          <a:xfrm>
            <a:off x="3620635" y="4621907"/>
            <a:ext cx="370583" cy="185291"/>
          </a:xfrm>
          <a:prstGeom prst="rect">
            <a:avLst/>
          </a:prstGeom>
        </p:spPr>
      </p:pic>
      <p:pic>
        <p:nvPicPr>
          <p:cNvPr id="35" name="Picture 34"/>
          <p:cNvPicPr>
            <a:picLocks noChangeAspect="1"/>
          </p:cNvPicPr>
          <p:nvPr/>
        </p:nvPicPr>
        <p:blipFill>
          <a:blip r:embed="rId5"/>
          <a:stretch>
            <a:fillRect/>
          </a:stretch>
        </p:blipFill>
        <p:spPr>
          <a:xfrm>
            <a:off x="6834752" y="4621907"/>
            <a:ext cx="370583" cy="185291"/>
          </a:xfrm>
          <a:prstGeom prst="rect">
            <a:avLst/>
          </a:prstGeom>
        </p:spPr>
      </p:pic>
      <p:pic>
        <p:nvPicPr>
          <p:cNvPr id="36" name="Picture 35"/>
          <p:cNvPicPr>
            <a:picLocks noChangeAspect="1"/>
          </p:cNvPicPr>
          <p:nvPr/>
        </p:nvPicPr>
        <p:blipFill>
          <a:blip r:embed="rId6"/>
          <a:stretch>
            <a:fillRect/>
          </a:stretch>
        </p:blipFill>
        <p:spPr>
          <a:xfrm>
            <a:off x="5257912" y="3992352"/>
            <a:ext cx="284726" cy="284727"/>
          </a:xfrm>
          <a:prstGeom prst="rect">
            <a:avLst/>
          </a:prstGeom>
        </p:spPr>
      </p:pic>
      <p:pic>
        <p:nvPicPr>
          <p:cNvPr id="37" name="Picture 36"/>
          <p:cNvPicPr>
            <a:picLocks noChangeAspect="1"/>
          </p:cNvPicPr>
          <p:nvPr/>
        </p:nvPicPr>
        <p:blipFill>
          <a:blip r:embed="rId6"/>
          <a:stretch>
            <a:fillRect/>
          </a:stretch>
        </p:blipFill>
        <p:spPr>
          <a:xfrm>
            <a:off x="2104553" y="5157724"/>
            <a:ext cx="284726" cy="284727"/>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915399" y="1121977"/>
            <a:ext cx="7590509" cy="461665"/>
          </a:xfrm>
          <a:prstGeom prst="rect">
            <a:avLst/>
          </a:prstGeom>
          <a:noFill/>
        </p:spPr>
        <p:txBody>
          <a:bodyPr wrap="square" lIns="0" tIns="0" rIns="0" bIns="0" rtlCol="0">
            <a:spAutoFit/>
          </a:bodyPr>
          <a:lstStyle/>
          <a:p>
            <a:r>
              <a:rPr lang="en-US" sz="3000" b="1" spc="-100" dirty="0">
                <a:solidFill>
                  <a:srgbClr val="00234B"/>
                </a:solidFill>
                <a:latin typeface="Arial"/>
                <a:cs typeface="Arial"/>
              </a:rPr>
              <a:t>The Target Market and How We Reach Them </a:t>
            </a:r>
          </a:p>
        </p:txBody>
      </p:sp>
      <p:pic>
        <p:nvPicPr>
          <p:cNvPr id="2" name="Picture 1"/>
          <p:cNvPicPr>
            <a:picLocks noChangeAspect="1"/>
          </p:cNvPicPr>
          <p:nvPr/>
        </p:nvPicPr>
        <p:blipFill>
          <a:blip r:embed="rId2"/>
          <a:stretch>
            <a:fillRect/>
          </a:stretch>
        </p:blipFill>
        <p:spPr>
          <a:xfrm>
            <a:off x="2998319" y="1879765"/>
            <a:ext cx="6383787" cy="1339509"/>
          </a:xfrm>
          <a:prstGeom prst="rect">
            <a:avLst/>
          </a:prstGeom>
        </p:spPr>
      </p:pic>
      <p:pic>
        <p:nvPicPr>
          <p:cNvPr id="3" name="Picture 2"/>
          <p:cNvPicPr>
            <a:picLocks noChangeAspect="1"/>
          </p:cNvPicPr>
          <p:nvPr/>
        </p:nvPicPr>
        <p:blipFill>
          <a:blip r:embed="rId3"/>
          <a:stretch>
            <a:fillRect/>
          </a:stretch>
        </p:blipFill>
        <p:spPr>
          <a:xfrm>
            <a:off x="2931075" y="3319960"/>
            <a:ext cx="6451031" cy="1353619"/>
          </a:xfrm>
          <a:prstGeom prst="rect">
            <a:avLst/>
          </a:prstGeom>
        </p:spPr>
      </p:pic>
      <p:pic>
        <p:nvPicPr>
          <p:cNvPr id="4" name="Picture 3"/>
          <p:cNvPicPr>
            <a:picLocks noChangeAspect="1"/>
          </p:cNvPicPr>
          <p:nvPr/>
        </p:nvPicPr>
        <p:blipFill>
          <a:blip r:embed="rId4"/>
          <a:stretch>
            <a:fillRect/>
          </a:stretch>
        </p:blipFill>
        <p:spPr>
          <a:xfrm>
            <a:off x="2998317" y="4745366"/>
            <a:ext cx="6383786" cy="1339509"/>
          </a:xfrm>
          <a:prstGeom prst="rect">
            <a:avLst/>
          </a:prstGeom>
        </p:spPr>
      </p:pic>
      <p:sp>
        <p:nvSpPr>
          <p:cNvPr id="9" name="Rectangle 8"/>
          <p:cNvSpPr/>
          <p:nvPr/>
        </p:nvSpPr>
        <p:spPr>
          <a:xfrm>
            <a:off x="6439914" y="2051716"/>
            <a:ext cx="2827398" cy="1031029"/>
          </a:xfrm>
          <a:prstGeom prst="rect">
            <a:avLst/>
          </a:prstGeom>
        </p:spPr>
        <p:txBody>
          <a:bodyPr wrap="square" lIns="91417" tIns="45709" rIns="91417" bIns="45709">
            <a:spAutoFit/>
          </a:bodyPr>
          <a:lstStyle/>
          <a:p>
            <a:r>
              <a:rPr lang="en-US" sz="1600" b="1" dirty="0">
                <a:solidFill>
                  <a:srgbClr val="FFFFFF"/>
                </a:solidFill>
                <a:latin typeface="Arial"/>
                <a:cs typeface="Arial"/>
              </a:rPr>
              <a:t>Active Market</a:t>
            </a:r>
          </a:p>
          <a:p>
            <a:pPr>
              <a:lnSpc>
                <a:spcPts val="1120"/>
              </a:lnSpc>
            </a:pPr>
            <a:r>
              <a:rPr lang="en-US" sz="900" dirty="0">
                <a:solidFill>
                  <a:srgbClr val="FFFFFF"/>
                </a:solidFill>
                <a:latin typeface="Arial"/>
                <a:cs typeface="Arial"/>
              </a:rPr>
              <a:t>Individuals or groups who are active in the market and looking to purchase your type of property. This group are already engaged with </a:t>
            </a:r>
            <a:r>
              <a:rPr lang="en-US" sz="900" dirty="0" err="1">
                <a:solidFill>
                  <a:srgbClr val="FFFFFF"/>
                </a:solidFill>
                <a:latin typeface="Arial"/>
                <a:cs typeface="Arial"/>
              </a:rPr>
              <a:t>Bayleys</a:t>
            </a:r>
            <a:r>
              <a:rPr lang="en-US" sz="900" dirty="0">
                <a:solidFill>
                  <a:srgbClr val="FFFFFF"/>
                </a:solidFill>
                <a:latin typeface="Arial"/>
                <a:cs typeface="Arial"/>
              </a:rPr>
              <a:t>, having requested to receive notification when particular types of commercial property come to market.</a:t>
            </a:r>
          </a:p>
        </p:txBody>
      </p:sp>
      <p:sp>
        <p:nvSpPr>
          <p:cNvPr id="10" name="Rectangle 9"/>
          <p:cNvSpPr/>
          <p:nvPr/>
        </p:nvSpPr>
        <p:spPr>
          <a:xfrm>
            <a:off x="6443242" y="3424237"/>
            <a:ext cx="2824070" cy="1169529"/>
          </a:xfrm>
          <a:prstGeom prst="rect">
            <a:avLst/>
          </a:prstGeom>
        </p:spPr>
        <p:txBody>
          <a:bodyPr wrap="square" lIns="91417" tIns="45709" rIns="91417" bIns="45709">
            <a:spAutoFit/>
          </a:bodyPr>
          <a:lstStyle/>
          <a:p>
            <a:r>
              <a:rPr lang="en-US" sz="1600" b="1" dirty="0">
                <a:solidFill>
                  <a:srgbClr val="FFFFFF"/>
                </a:solidFill>
                <a:latin typeface="Arial"/>
                <a:cs typeface="Arial"/>
              </a:rPr>
              <a:t>Highly Engaged Market</a:t>
            </a:r>
          </a:p>
          <a:p>
            <a:pPr>
              <a:lnSpc>
                <a:spcPts val="1120"/>
              </a:lnSpc>
            </a:pPr>
            <a:r>
              <a:rPr lang="en-US" sz="900" dirty="0">
                <a:solidFill>
                  <a:srgbClr val="FFFFFF"/>
                </a:solidFill>
                <a:latin typeface="Arial"/>
                <a:cs typeface="Arial"/>
              </a:rPr>
              <a:t>Individuals or groups who are active in the market and looking to purchase your type of property. These people have not yet engaged with an agency, but we know they are actively looking to purchase as they are regularly consuming media related to commercial property.</a:t>
            </a:r>
          </a:p>
        </p:txBody>
      </p:sp>
      <p:sp>
        <p:nvSpPr>
          <p:cNvPr id="11" name="Rectangle 10"/>
          <p:cNvSpPr/>
          <p:nvPr/>
        </p:nvSpPr>
        <p:spPr>
          <a:xfrm>
            <a:off x="6439914" y="4941811"/>
            <a:ext cx="2824070" cy="1064372"/>
          </a:xfrm>
          <a:prstGeom prst="rect">
            <a:avLst/>
          </a:prstGeom>
        </p:spPr>
        <p:txBody>
          <a:bodyPr wrap="square" lIns="91417" tIns="45709" rIns="91417" bIns="45709">
            <a:spAutoFit/>
          </a:bodyPr>
          <a:lstStyle/>
          <a:p>
            <a:pPr>
              <a:lnSpc>
                <a:spcPts val="1120"/>
              </a:lnSpc>
              <a:spcAft>
                <a:spcPts val="1800"/>
              </a:spcAft>
            </a:pPr>
            <a:r>
              <a:rPr lang="en-US" sz="1600" b="1" dirty="0">
                <a:solidFill>
                  <a:srgbClr val="FFFFFF"/>
                </a:solidFill>
                <a:latin typeface="Arial"/>
                <a:cs typeface="Arial"/>
              </a:rPr>
              <a:t>Passive Market</a:t>
            </a:r>
            <a:r>
              <a:rPr lang="en-US" sz="800" dirty="0">
                <a:solidFill>
                  <a:srgbClr val="FFFFFF"/>
                </a:solidFill>
                <a:latin typeface="Arial"/>
                <a:cs typeface="Arial"/>
              </a:rPr>
              <a:t/>
            </a:r>
            <a:br>
              <a:rPr lang="en-US" sz="800" dirty="0">
                <a:solidFill>
                  <a:srgbClr val="FFFFFF"/>
                </a:solidFill>
                <a:latin typeface="Arial"/>
                <a:cs typeface="Arial"/>
              </a:rPr>
            </a:br>
            <a:r>
              <a:rPr lang="en-US" sz="900" dirty="0">
                <a:solidFill>
                  <a:srgbClr val="FFFFFF"/>
                </a:solidFill>
                <a:latin typeface="Arial"/>
                <a:cs typeface="Arial"/>
              </a:rPr>
              <a:t>Everyone else including individuals or </a:t>
            </a:r>
            <a:r>
              <a:rPr lang="en-US" sz="900" dirty="0" err="1">
                <a:solidFill>
                  <a:srgbClr val="FFFFFF"/>
                </a:solidFill>
                <a:latin typeface="Arial"/>
                <a:cs typeface="Arial"/>
              </a:rPr>
              <a:t>corporates</a:t>
            </a:r>
            <a:r>
              <a:rPr lang="en-US" sz="900" dirty="0">
                <a:solidFill>
                  <a:srgbClr val="FFFFFF"/>
                </a:solidFill>
                <a:latin typeface="Arial"/>
                <a:cs typeface="Arial"/>
              </a:rPr>
              <a:t> who are not actively looking to invest in commercial property, but are cash rich or in the position to move substantial funds in to real estate investment if the right opportunity is presented to them at the right time – in the right way.</a:t>
            </a:r>
          </a:p>
        </p:txBody>
      </p:sp>
      <p:sp>
        <p:nvSpPr>
          <p:cNvPr id="12" name="Rectangle 11"/>
          <p:cNvSpPr/>
          <p:nvPr/>
        </p:nvSpPr>
        <p:spPr>
          <a:xfrm>
            <a:off x="3553455" y="6158701"/>
            <a:ext cx="5710529" cy="276999"/>
          </a:xfrm>
          <a:prstGeom prst="rect">
            <a:avLst/>
          </a:prstGeom>
        </p:spPr>
        <p:txBody>
          <a:bodyPr wrap="square" lIns="0" tIns="0" rIns="0" bIns="0">
            <a:spAutoFit/>
          </a:bodyPr>
          <a:lstStyle/>
          <a:p>
            <a:r>
              <a:rPr lang="en-US" sz="900" dirty="0">
                <a:solidFill>
                  <a:schemeClr val="tx1">
                    <a:lumMod val="50000"/>
                    <a:lumOff val="50000"/>
                  </a:schemeClr>
                </a:solidFill>
                <a:latin typeface="Arial"/>
                <a:cs typeface="Arial"/>
              </a:rPr>
              <a:t>Buyers across these groups can be further segmented into the following ‘typical buyer profiles’ </a:t>
            </a:r>
            <a:br>
              <a:rPr lang="en-US" sz="900" dirty="0">
                <a:solidFill>
                  <a:schemeClr val="tx1">
                    <a:lumMod val="50000"/>
                    <a:lumOff val="50000"/>
                  </a:schemeClr>
                </a:solidFill>
                <a:latin typeface="Arial"/>
                <a:cs typeface="Arial"/>
              </a:rPr>
            </a:br>
            <a:r>
              <a:rPr lang="en-US" sz="900" dirty="0">
                <a:solidFill>
                  <a:schemeClr val="tx1">
                    <a:lumMod val="50000"/>
                    <a:lumOff val="50000"/>
                  </a:schemeClr>
                </a:solidFill>
                <a:latin typeface="Arial"/>
                <a:cs typeface="Arial"/>
              </a:rPr>
              <a:t>– we know what makes these people tick and what their needs and drivers are…</a:t>
            </a:r>
          </a:p>
        </p:txBody>
      </p:sp>
      <p:pic>
        <p:nvPicPr>
          <p:cNvPr id="13" name="Picture 12"/>
          <p:cNvPicPr>
            <a:picLocks noChangeAspect="1"/>
          </p:cNvPicPr>
          <p:nvPr/>
        </p:nvPicPr>
        <p:blipFill>
          <a:blip r:embed="rId5"/>
          <a:stretch>
            <a:fillRect/>
          </a:stretch>
        </p:blipFill>
        <p:spPr>
          <a:xfrm>
            <a:off x="624793" y="1764978"/>
            <a:ext cx="4393723" cy="4393723"/>
          </a:xfrm>
          <a:prstGeom prst="rect">
            <a:avLst/>
          </a:prstGeom>
        </p:spPr>
      </p:pic>
      <p:sp>
        <p:nvSpPr>
          <p:cNvPr id="7" name="Rectangle 6"/>
          <p:cNvSpPr/>
          <p:nvPr/>
        </p:nvSpPr>
        <p:spPr>
          <a:xfrm>
            <a:off x="1653663" y="3521636"/>
            <a:ext cx="2768339" cy="1400383"/>
          </a:xfrm>
          <a:prstGeom prst="rect">
            <a:avLst/>
          </a:prstGeom>
        </p:spPr>
        <p:txBody>
          <a:bodyPr wrap="square" lIns="0" tIns="0" rIns="0" bIns="0">
            <a:spAutoFit/>
          </a:bodyPr>
          <a:lstStyle/>
          <a:p>
            <a:r>
              <a:rPr lang="en-US" sz="1300" b="1" dirty="0" err="1">
                <a:solidFill>
                  <a:schemeClr val="bg1"/>
                </a:solidFill>
                <a:latin typeface="Arial"/>
                <a:cs typeface="Arial"/>
              </a:rPr>
              <a:t>Bayleys</a:t>
            </a:r>
            <a:r>
              <a:rPr lang="en-US" sz="1300" b="1" dirty="0">
                <a:solidFill>
                  <a:schemeClr val="bg1"/>
                </a:solidFill>
                <a:latin typeface="Arial"/>
                <a:cs typeface="Arial"/>
              </a:rPr>
              <a:t> developed the three tier purchaser segmentation model that has become best practice</a:t>
            </a:r>
            <a:r>
              <a:rPr lang="en-US" sz="1300" b="1" dirty="0" smtClean="0">
                <a:solidFill>
                  <a:schemeClr val="bg1"/>
                </a:solidFill>
                <a:latin typeface="Arial"/>
                <a:cs typeface="Arial"/>
              </a:rPr>
              <a:t> </a:t>
            </a:r>
            <a:br>
              <a:rPr lang="en-US" sz="1300" b="1" dirty="0" smtClean="0">
                <a:solidFill>
                  <a:schemeClr val="bg1"/>
                </a:solidFill>
                <a:latin typeface="Arial"/>
                <a:cs typeface="Arial"/>
              </a:rPr>
            </a:br>
            <a:r>
              <a:rPr lang="en-US" sz="1300" b="1" dirty="0" smtClean="0">
                <a:solidFill>
                  <a:schemeClr val="bg1"/>
                </a:solidFill>
                <a:latin typeface="Arial"/>
                <a:cs typeface="Arial"/>
              </a:rPr>
              <a:t>in </a:t>
            </a:r>
            <a:r>
              <a:rPr lang="en-US" sz="1300" b="1" dirty="0">
                <a:solidFill>
                  <a:schemeClr val="bg1"/>
                </a:solidFill>
                <a:latin typeface="Arial"/>
                <a:cs typeface="Arial"/>
              </a:rPr>
              <a:t>the real estate industry. Commercial property buyers</a:t>
            </a:r>
            <a:r>
              <a:rPr lang="en-US" sz="1300" b="1" dirty="0" smtClean="0">
                <a:solidFill>
                  <a:schemeClr val="bg1"/>
                </a:solidFill>
                <a:latin typeface="Arial"/>
                <a:cs typeface="Arial"/>
              </a:rPr>
              <a:t> </a:t>
            </a:r>
            <a:br>
              <a:rPr lang="en-US" sz="1300" b="1" dirty="0" smtClean="0">
                <a:solidFill>
                  <a:schemeClr val="bg1"/>
                </a:solidFill>
                <a:latin typeface="Arial"/>
                <a:cs typeface="Arial"/>
              </a:rPr>
            </a:br>
            <a:r>
              <a:rPr lang="en-US" sz="1300" b="1" dirty="0" smtClean="0">
                <a:solidFill>
                  <a:schemeClr val="bg1"/>
                </a:solidFill>
                <a:latin typeface="Arial"/>
                <a:cs typeface="Arial"/>
              </a:rPr>
              <a:t>can </a:t>
            </a:r>
            <a:r>
              <a:rPr lang="en-US" sz="1300" b="1" dirty="0">
                <a:solidFill>
                  <a:schemeClr val="bg1"/>
                </a:solidFill>
                <a:latin typeface="Arial"/>
                <a:cs typeface="Arial"/>
              </a:rPr>
              <a:t>be broken down into these three key groups.   </a:t>
            </a:r>
          </a:p>
        </p:txBody>
      </p:sp>
      <p:sp>
        <p:nvSpPr>
          <p:cNvPr id="8" name="Rectangle 7"/>
          <p:cNvSpPr/>
          <p:nvPr/>
        </p:nvSpPr>
        <p:spPr>
          <a:xfrm>
            <a:off x="1646553" y="2998342"/>
            <a:ext cx="2733027" cy="446276"/>
          </a:xfrm>
          <a:prstGeom prst="rect">
            <a:avLst/>
          </a:prstGeom>
        </p:spPr>
        <p:txBody>
          <a:bodyPr wrap="square" lIns="0" tIns="0" rIns="0" bIns="0">
            <a:spAutoFit/>
          </a:bodyPr>
          <a:lstStyle/>
          <a:p>
            <a:r>
              <a:rPr lang="en-US" sz="2900" b="1" dirty="0">
                <a:solidFill>
                  <a:srgbClr val="FFFFFF"/>
                </a:solidFill>
                <a:latin typeface="Arial"/>
                <a:cs typeface="Arial"/>
              </a:rPr>
              <a:t>Target Market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eopleWalking.jpg"/>
          <p:cNvPicPr>
            <a:picLocks noChangeAspect="1"/>
          </p:cNvPicPr>
          <p:nvPr/>
        </p:nvPicPr>
        <p:blipFill>
          <a:blip r:embed="rId2">
            <a:alphaModFix amt="50000"/>
          </a:blip>
          <a:srcRect l="3063" t="41" r="2500" b="5664"/>
          <a:stretch>
            <a:fillRect/>
          </a:stretch>
        </p:blipFill>
        <p:spPr>
          <a:xfrm>
            <a:off x="254000" y="442137"/>
            <a:ext cx="10135714" cy="6705600"/>
          </a:xfrm>
          <a:prstGeom prst="rect">
            <a:avLst/>
          </a:prstGeom>
        </p:spPr>
      </p:pic>
      <p:sp>
        <p:nvSpPr>
          <p:cNvPr id="3" name="Rectangle 2"/>
          <p:cNvSpPr/>
          <p:nvPr/>
        </p:nvSpPr>
        <p:spPr>
          <a:xfrm>
            <a:off x="1047843" y="3653533"/>
            <a:ext cx="7642379" cy="523198"/>
          </a:xfrm>
          <a:prstGeom prst="rect">
            <a:avLst/>
          </a:prstGeom>
        </p:spPr>
        <p:txBody>
          <a:bodyPr wrap="square" lIns="91417" tIns="45709" rIns="91417" bIns="45709">
            <a:spAutoFit/>
          </a:bodyPr>
          <a:lstStyle/>
          <a:p>
            <a:pPr algn="just"/>
            <a:r>
              <a:rPr lang="en-US" sz="1400" b="1" dirty="0">
                <a:solidFill>
                  <a:srgbClr val="00234B"/>
                </a:solidFill>
                <a:latin typeface="Arial"/>
                <a:cs typeface="Arial"/>
              </a:rPr>
              <a:t>Buyers across these groups can be further segmented into the following typical buyer profiles – we know what makes these people tick and what their needs and drivers are…</a:t>
            </a:r>
          </a:p>
        </p:txBody>
      </p:sp>
      <p:sp>
        <p:nvSpPr>
          <p:cNvPr id="4" name="Rectangle 3"/>
          <p:cNvSpPr/>
          <p:nvPr/>
        </p:nvSpPr>
        <p:spPr>
          <a:xfrm>
            <a:off x="1389756" y="4206290"/>
            <a:ext cx="8511484" cy="2554534"/>
          </a:xfrm>
          <a:prstGeom prst="rect">
            <a:avLst/>
          </a:prstGeom>
        </p:spPr>
        <p:txBody>
          <a:bodyPr wrap="square" lIns="0" tIns="45709" rIns="0" bIns="0" numCol="2" spcCol="359911">
            <a:spAutoFit/>
          </a:bodyPr>
          <a:lstStyle/>
          <a:p>
            <a:pPr>
              <a:spcAft>
                <a:spcPts val="600"/>
              </a:spcAft>
            </a:pPr>
            <a:r>
              <a:rPr lang="en-US" sz="1600" b="1" dirty="0">
                <a:solidFill>
                  <a:srgbClr val="4EC5D8"/>
                </a:solidFill>
                <a:latin typeface="Arial"/>
                <a:cs typeface="Arial"/>
              </a:rPr>
              <a:t>Active Add Value Investors</a:t>
            </a:r>
            <a:r>
              <a:rPr lang="en-US" sz="1600" b="1" dirty="0">
                <a:solidFill>
                  <a:srgbClr val="47B1BC"/>
                </a:solidFill>
                <a:latin typeface="Arial"/>
                <a:cs typeface="Arial"/>
              </a:rPr>
              <a:t/>
            </a:r>
            <a:br>
              <a:rPr lang="en-US" sz="1600" b="1" dirty="0">
                <a:solidFill>
                  <a:srgbClr val="47B1BC"/>
                </a:solidFill>
                <a:latin typeface="Arial"/>
                <a:cs typeface="Arial"/>
              </a:rPr>
            </a:br>
            <a:r>
              <a:rPr lang="en-US" sz="900" dirty="0">
                <a:solidFill>
                  <a:schemeClr val="tx1">
                    <a:lumMod val="50000"/>
                    <a:lumOff val="50000"/>
                  </a:schemeClr>
                </a:solidFill>
                <a:latin typeface="Arial"/>
                <a:cs typeface="Arial"/>
              </a:rPr>
              <a:t>looking for their next small to mid size development opportunity. </a:t>
            </a:r>
          </a:p>
          <a:p>
            <a:pPr>
              <a:spcAft>
                <a:spcPts val="600"/>
              </a:spcAft>
            </a:pPr>
            <a:r>
              <a:rPr lang="en-US" sz="1600" b="1" dirty="0">
                <a:solidFill>
                  <a:srgbClr val="4EC5D8"/>
                </a:solidFill>
                <a:latin typeface="Arial"/>
                <a:cs typeface="Arial"/>
              </a:rPr>
              <a:t>Corporate Clients/Institutions</a:t>
            </a:r>
            <a:r>
              <a:rPr lang="en-US" sz="1600" b="1" dirty="0">
                <a:solidFill>
                  <a:srgbClr val="47B1BC"/>
                </a:solidFill>
                <a:latin typeface="Arial"/>
                <a:cs typeface="Arial"/>
              </a:rPr>
              <a:t/>
            </a:r>
            <a:br>
              <a:rPr lang="en-US" sz="1600" b="1" dirty="0">
                <a:solidFill>
                  <a:srgbClr val="47B1BC"/>
                </a:solidFill>
                <a:latin typeface="Arial"/>
                <a:cs typeface="Arial"/>
              </a:rPr>
            </a:br>
            <a:r>
              <a:rPr lang="en-US" sz="900" dirty="0">
                <a:solidFill>
                  <a:schemeClr val="tx1">
                    <a:lumMod val="50000"/>
                    <a:lumOff val="50000"/>
                  </a:schemeClr>
                </a:solidFill>
                <a:latin typeface="Arial"/>
                <a:cs typeface="Arial"/>
              </a:rPr>
              <a:t>constantly looking to expand their firms property interests. </a:t>
            </a:r>
          </a:p>
          <a:p>
            <a:pPr>
              <a:spcAft>
                <a:spcPts val="600"/>
              </a:spcAft>
            </a:pPr>
            <a:r>
              <a:rPr lang="en-US" sz="1600" b="1" dirty="0">
                <a:solidFill>
                  <a:srgbClr val="4EC5D8"/>
                </a:solidFill>
                <a:latin typeface="Arial"/>
                <a:cs typeface="Arial"/>
              </a:rPr>
              <a:t>Holders/Land Bankers </a:t>
            </a:r>
            <a:r>
              <a:rPr lang="en-US" sz="1600" b="1" dirty="0">
                <a:solidFill>
                  <a:srgbClr val="47B1BC"/>
                </a:solidFill>
                <a:latin typeface="Arial"/>
                <a:cs typeface="Arial"/>
              </a:rPr>
              <a:t/>
            </a:r>
            <a:br>
              <a:rPr lang="en-US" sz="1600" b="1" dirty="0">
                <a:solidFill>
                  <a:srgbClr val="47B1BC"/>
                </a:solidFill>
                <a:latin typeface="Arial"/>
                <a:cs typeface="Arial"/>
              </a:rPr>
            </a:br>
            <a:r>
              <a:rPr lang="en-US" sz="900" dirty="0">
                <a:solidFill>
                  <a:schemeClr val="tx1">
                    <a:lumMod val="50000"/>
                    <a:lumOff val="50000"/>
                  </a:schemeClr>
                </a:solidFill>
                <a:latin typeface="Arial"/>
                <a:cs typeface="Arial"/>
              </a:rPr>
              <a:t>looking to purchase to offset existing assets, or to hold on to and develop </a:t>
            </a:r>
            <a:br>
              <a:rPr lang="en-US" sz="900" dirty="0">
                <a:solidFill>
                  <a:schemeClr val="tx1">
                    <a:lumMod val="50000"/>
                    <a:lumOff val="50000"/>
                  </a:schemeClr>
                </a:solidFill>
                <a:latin typeface="Arial"/>
                <a:cs typeface="Arial"/>
              </a:rPr>
            </a:br>
            <a:r>
              <a:rPr lang="en-US" sz="900" dirty="0">
                <a:solidFill>
                  <a:schemeClr val="tx1">
                    <a:lumMod val="50000"/>
                    <a:lumOff val="50000"/>
                  </a:schemeClr>
                </a:solidFill>
                <a:latin typeface="Arial"/>
                <a:cs typeface="Arial"/>
              </a:rPr>
              <a:t>at a later stage.</a:t>
            </a:r>
          </a:p>
          <a:p>
            <a:pPr>
              <a:spcAft>
                <a:spcPts val="600"/>
              </a:spcAft>
            </a:pPr>
            <a:r>
              <a:rPr lang="en-US" sz="1600" b="1" dirty="0">
                <a:solidFill>
                  <a:srgbClr val="4EC5D8"/>
                </a:solidFill>
                <a:latin typeface="Arial"/>
                <a:cs typeface="Arial"/>
              </a:rPr>
              <a:t>International Asian Investors</a:t>
            </a:r>
            <a:r>
              <a:rPr lang="en-US" sz="1600" b="1" dirty="0">
                <a:solidFill>
                  <a:srgbClr val="47B1BC"/>
                </a:solidFill>
                <a:latin typeface="Arial"/>
                <a:cs typeface="Arial"/>
              </a:rPr>
              <a:t/>
            </a:r>
            <a:br>
              <a:rPr lang="en-US" sz="1600" b="1" dirty="0">
                <a:solidFill>
                  <a:srgbClr val="47B1BC"/>
                </a:solidFill>
                <a:latin typeface="Arial"/>
                <a:cs typeface="Arial"/>
              </a:rPr>
            </a:br>
            <a:r>
              <a:rPr lang="en-US" sz="900" dirty="0">
                <a:solidFill>
                  <a:schemeClr val="tx1">
                    <a:lumMod val="50000"/>
                    <a:lumOff val="50000"/>
                  </a:schemeClr>
                </a:solidFill>
                <a:latin typeface="Arial"/>
                <a:cs typeface="Arial"/>
              </a:rPr>
              <a:t>who are cash rich and seeking big ticket New Zealand properties – as hands off investments, or as a means to invest in New Zealand pre emigrating.</a:t>
            </a:r>
          </a:p>
          <a:p>
            <a:pPr>
              <a:spcAft>
                <a:spcPts val="600"/>
              </a:spcAft>
            </a:pPr>
            <a:r>
              <a:rPr lang="en-US" sz="1600" b="1" dirty="0">
                <a:solidFill>
                  <a:srgbClr val="4EC5D8"/>
                </a:solidFill>
                <a:latin typeface="Arial"/>
                <a:cs typeface="Arial"/>
              </a:rPr>
              <a:t>Local Asian and Indian Investors</a:t>
            </a:r>
            <a:r>
              <a:rPr lang="en-US" sz="1600" b="1" dirty="0">
                <a:solidFill>
                  <a:srgbClr val="47B1BC"/>
                </a:solidFill>
                <a:latin typeface="Arial"/>
                <a:cs typeface="Arial"/>
              </a:rPr>
              <a:t/>
            </a:r>
            <a:br>
              <a:rPr lang="en-US" sz="1600" b="1" dirty="0">
                <a:solidFill>
                  <a:srgbClr val="47B1BC"/>
                </a:solidFill>
                <a:latin typeface="Arial"/>
                <a:cs typeface="Arial"/>
              </a:rPr>
            </a:br>
            <a:r>
              <a:rPr lang="en-US" sz="800" dirty="0">
                <a:solidFill>
                  <a:schemeClr val="tx1">
                    <a:lumMod val="50000"/>
                    <a:lumOff val="50000"/>
                  </a:schemeClr>
                </a:solidFill>
                <a:latin typeface="Arial"/>
                <a:cs typeface="Arial"/>
              </a:rPr>
              <a:t> </a:t>
            </a:r>
            <a:r>
              <a:rPr lang="en-US" sz="900" dirty="0">
                <a:solidFill>
                  <a:schemeClr val="tx1">
                    <a:lumMod val="50000"/>
                    <a:lumOff val="50000"/>
                  </a:schemeClr>
                </a:solidFill>
                <a:latin typeface="Arial"/>
                <a:cs typeface="Arial"/>
              </a:rPr>
              <a:t>who tend to have a particular interest in high street retail investment property.</a:t>
            </a:r>
          </a:p>
          <a:p>
            <a:pPr>
              <a:spcAft>
                <a:spcPts val="600"/>
              </a:spcAft>
            </a:pPr>
            <a:r>
              <a:rPr lang="en-US" sz="1600" b="1" dirty="0">
                <a:solidFill>
                  <a:srgbClr val="4EC5D8"/>
                </a:solidFill>
                <a:latin typeface="Arial"/>
                <a:cs typeface="Arial"/>
              </a:rPr>
              <a:t>Owner Occupiers</a:t>
            </a:r>
            <a:r>
              <a:rPr lang="en-US" sz="1600" b="1" dirty="0">
                <a:solidFill>
                  <a:srgbClr val="47B1BC"/>
                </a:solidFill>
                <a:latin typeface="Arial"/>
                <a:cs typeface="Arial"/>
              </a:rPr>
              <a:t/>
            </a:r>
            <a:br>
              <a:rPr lang="en-US" sz="1600" b="1" dirty="0">
                <a:solidFill>
                  <a:srgbClr val="47B1BC"/>
                </a:solidFill>
                <a:latin typeface="Arial"/>
                <a:cs typeface="Arial"/>
              </a:rPr>
            </a:br>
            <a:r>
              <a:rPr lang="en-US" sz="900" dirty="0">
                <a:solidFill>
                  <a:schemeClr val="tx1">
                    <a:lumMod val="50000"/>
                    <a:lumOff val="50000"/>
                  </a:schemeClr>
                </a:solidFill>
                <a:latin typeface="Arial"/>
                <a:cs typeface="Arial"/>
              </a:rPr>
              <a:t>looking to purchase a premises in which to operate their business.</a:t>
            </a:r>
          </a:p>
          <a:p>
            <a:pPr>
              <a:spcAft>
                <a:spcPts val="600"/>
              </a:spcAft>
            </a:pPr>
            <a:r>
              <a:rPr lang="en-US" sz="1600" b="1" dirty="0">
                <a:solidFill>
                  <a:srgbClr val="4EC5D8"/>
                </a:solidFill>
                <a:latin typeface="Arial"/>
                <a:cs typeface="Arial"/>
              </a:rPr>
              <a:t>Passive Investors </a:t>
            </a:r>
            <a:r>
              <a:rPr lang="en-US" sz="1600" b="1" dirty="0">
                <a:solidFill>
                  <a:srgbClr val="47B1BC"/>
                </a:solidFill>
                <a:latin typeface="Arial"/>
                <a:cs typeface="Arial"/>
              </a:rPr>
              <a:t/>
            </a:r>
            <a:br>
              <a:rPr lang="en-US" sz="1600" b="1" dirty="0">
                <a:solidFill>
                  <a:srgbClr val="47B1BC"/>
                </a:solidFill>
                <a:latin typeface="Arial"/>
                <a:cs typeface="Arial"/>
              </a:rPr>
            </a:br>
            <a:r>
              <a:rPr lang="en-US" sz="900" dirty="0">
                <a:solidFill>
                  <a:schemeClr val="tx1">
                    <a:lumMod val="50000"/>
                    <a:lumOff val="50000"/>
                  </a:schemeClr>
                </a:solidFill>
                <a:latin typeface="Arial"/>
                <a:cs typeface="Arial"/>
              </a:rPr>
              <a:t>looking for a solid, hands off investment.</a:t>
            </a:r>
          </a:p>
          <a:p>
            <a:pPr>
              <a:spcAft>
                <a:spcPts val="600"/>
              </a:spcAft>
            </a:pPr>
            <a:r>
              <a:rPr lang="en-US" sz="1600" b="1" dirty="0">
                <a:solidFill>
                  <a:srgbClr val="4EC5D8"/>
                </a:solidFill>
                <a:latin typeface="Arial"/>
                <a:cs typeface="Arial"/>
              </a:rPr>
              <a:t>Private Australian Investors </a:t>
            </a:r>
            <a:r>
              <a:rPr lang="en-US" sz="1600" b="1" dirty="0">
                <a:solidFill>
                  <a:srgbClr val="47B1BC"/>
                </a:solidFill>
                <a:latin typeface="Arial"/>
                <a:cs typeface="Arial"/>
              </a:rPr>
              <a:t/>
            </a:r>
            <a:br>
              <a:rPr lang="en-US" sz="1600" b="1" dirty="0">
                <a:solidFill>
                  <a:srgbClr val="47B1BC"/>
                </a:solidFill>
                <a:latin typeface="Arial"/>
                <a:cs typeface="Arial"/>
              </a:rPr>
            </a:br>
            <a:r>
              <a:rPr lang="en-US" sz="900" dirty="0">
                <a:solidFill>
                  <a:schemeClr val="tx1">
                    <a:lumMod val="50000"/>
                    <a:lumOff val="50000"/>
                  </a:schemeClr>
                </a:solidFill>
                <a:latin typeface="Arial"/>
                <a:cs typeface="Arial"/>
              </a:rPr>
              <a:t>looking to diversify their commercial property portfolios. </a:t>
            </a:r>
          </a:p>
          <a:p>
            <a:pPr>
              <a:spcAft>
                <a:spcPts val="600"/>
              </a:spcAft>
            </a:pPr>
            <a:r>
              <a:rPr lang="en-US" sz="1600" b="1" dirty="0">
                <a:solidFill>
                  <a:srgbClr val="4EC5D8"/>
                </a:solidFill>
                <a:latin typeface="Arial"/>
                <a:cs typeface="Arial"/>
              </a:rPr>
              <a:t>Property Developers </a:t>
            </a:r>
            <a:r>
              <a:rPr lang="en-US" sz="1600" b="1" dirty="0">
                <a:solidFill>
                  <a:srgbClr val="47B1BC"/>
                </a:solidFill>
                <a:latin typeface="Arial"/>
                <a:cs typeface="Arial"/>
              </a:rPr>
              <a:t/>
            </a:r>
            <a:br>
              <a:rPr lang="en-US" sz="1600" b="1" dirty="0">
                <a:solidFill>
                  <a:srgbClr val="47B1BC"/>
                </a:solidFill>
                <a:latin typeface="Arial"/>
                <a:cs typeface="Arial"/>
              </a:rPr>
            </a:br>
            <a:r>
              <a:rPr lang="en-US" sz="900" dirty="0">
                <a:solidFill>
                  <a:schemeClr val="tx1">
                    <a:lumMod val="50000"/>
                    <a:lumOff val="50000"/>
                  </a:schemeClr>
                </a:solidFill>
                <a:latin typeface="Arial"/>
                <a:cs typeface="Arial"/>
              </a:rPr>
              <a:t>looking for a piece of land to develop – location is key. </a:t>
            </a:r>
          </a:p>
          <a:p>
            <a:pPr>
              <a:spcAft>
                <a:spcPts val="600"/>
              </a:spcAft>
            </a:pPr>
            <a:r>
              <a:rPr lang="en-US" sz="1600" b="1" dirty="0">
                <a:solidFill>
                  <a:srgbClr val="4EC5D8"/>
                </a:solidFill>
                <a:latin typeface="Arial"/>
                <a:cs typeface="Arial"/>
              </a:rPr>
              <a:t>Syndicators</a:t>
            </a:r>
            <a:r>
              <a:rPr lang="en-US" sz="1600" b="1" dirty="0">
                <a:solidFill>
                  <a:srgbClr val="47B1BC"/>
                </a:solidFill>
                <a:latin typeface="Arial"/>
                <a:cs typeface="Arial"/>
              </a:rPr>
              <a:t/>
            </a:r>
            <a:br>
              <a:rPr lang="en-US" sz="1600" b="1" dirty="0">
                <a:solidFill>
                  <a:srgbClr val="47B1BC"/>
                </a:solidFill>
                <a:latin typeface="Arial"/>
                <a:cs typeface="Arial"/>
              </a:rPr>
            </a:br>
            <a:r>
              <a:rPr lang="en-US" sz="900" dirty="0">
                <a:solidFill>
                  <a:schemeClr val="tx1">
                    <a:lumMod val="50000"/>
                    <a:lumOff val="50000"/>
                  </a:schemeClr>
                </a:solidFill>
                <a:latin typeface="Arial"/>
                <a:cs typeface="Arial"/>
              </a:rPr>
              <a:t>looking for properties with long leases suitable for on sale to a </a:t>
            </a:r>
            <a:br>
              <a:rPr lang="en-US" sz="900" dirty="0">
                <a:solidFill>
                  <a:schemeClr val="tx1">
                    <a:lumMod val="50000"/>
                    <a:lumOff val="50000"/>
                  </a:schemeClr>
                </a:solidFill>
                <a:latin typeface="Arial"/>
                <a:cs typeface="Arial"/>
              </a:rPr>
            </a:br>
            <a:r>
              <a:rPr lang="en-US" sz="900" dirty="0">
                <a:solidFill>
                  <a:schemeClr val="tx1">
                    <a:lumMod val="50000"/>
                    <a:lumOff val="50000"/>
                  </a:schemeClr>
                </a:solidFill>
                <a:latin typeface="Arial"/>
                <a:cs typeface="Arial"/>
              </a:rPr>
              <a:t>syndicate of private investors.</a:t>
            </a:r>
          </a:p>
        </p:txBody>
      </p:sp>
      <p:sp>
        <p:nvSpPr>
          <p:cNvPr id="5" name="Rectangle 4"/>
          <p:cNvSpPr/>
          <p:nvPr/>
        </p:nvSpPr>
        <p:spPr>
          <a:xfrm>
            <a:off x="1148780" y="4310492"/>
            <a:ext cx="156308" cy="156308"/>
          </a:xfrm>
          <a:prstGeom prst="rect">
            <a:avLst/>
          </a:prstGeom>
          <a:noFill/>
          <a:ln w="15875" cap="flat" cmpd="sng" algn="ctr">
            <a:solidFill>
              <a:srgbClr val="4EC5D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6" name="Rectangle 5"/>
          <p:cNvSpPr/>
          <p:nvPr/>
        </p:nvSpPr>
        <p:spPr>
          <a:xfrm>
            <a:off x="1148780" y="4770183"/>
            <a:ext cx="156308" cy="156308"/>
          </a:xfrm>
          <a:prstGeom prst="rect">
            <a:avLst/>
          </a:prstGeom>
          <a:noFill/>
          <a:ln w="15875" cap="flat" cmpd="sng" algn="ctr">
            <a:solidFill>
              <a:srgbClr val="4EC5D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7" name="Rectangle 6"/>
          <p:cNvSpPr/>
          <p:nvPr/>
        </p:nvSpPr>
        <p:spPr>
          <a:xfrm>
            <a:off x="1148780" y="5217671"/>
            <a:ext cx="156308" cy="156308"/>
          </a:xfrm>
          <a:prstGeom prst="rect">
            <a:avLst/>
          </a:prstGeom>
          <a:noFill/>
          <a:ln w="15875" cap="flat" cmpd="sng" algn="ctr">
            <a:solidFill>
              <a:srgbClr val="4EC5D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8" name="Rectangle 7"/>
          <p:cNvSpPr/>
          <p:nvPr/>
        </p:nvSpPr>
        <p:spPr>
          <a:xfrm>
            <a:off x="1148780" y="5814132"/>
            <a:ext cx="156308" cy="156308"/>
          </a:xfrm>
          <a:prstGeom prst="rect">
            <a:avLst/>
          </a:prstGeom>
          <a:noFill/>
          <a:ln w="15875" cap="flat" cmpd="sng" algn="ctr">
            <a:solidFill>
              <a:srgbClr val="4EC5D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9" name="Rectangle 8"/>
          <p:cNvSpPr/>
          <p:nvPr/>
        </p:nvSpPr>
        <p:spPr>
          <a:xfrm>
            <a:off x="1148780" y="6419003"/>
            <a:ext cx="156308" cy="156308"/>
          </a:xfrm>
          <a:prstGeom prst="rect">
            <a:avLst/>
          </a:prstGeom>
          <a:noFill/>
          <a:ln w="15875" cap="flat" cmpd="sng" algn="ctr">
            <a:solidFill>
              <a:srgbClr val="4EC5D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10" name="Rectangle 9"/>
          <p:cNvSpPr/>
          <p:nvPr/>
        </p:nvSpPr>
        <p:spPr>
          <a:xfrm>
            <a:off x="5543147" y="4310492"/>
            <a:ext cx="156308" cy="156308"/>
          </a:xfrm>
          <a:prstGeom prst="rect">
            <a:avLst/>
          </a:prstGeom>
          <a:noFill/>
          <a:ln w="15875" cap="flat" cmpd="sng" algn="ctr">
            <a:solidFill>
              <a:srgbClr val="4EC5D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11" name="Rectangle 10"/>
          <p:cNvSpPr/>
          <p:nvPr/>
        </p:nvSpPr>
        <p:spPr>
          <a:xfrm>
            <a:off x="5543147" y="4778593"/>
            <a:ext cx="156308" cy="156308"/>
          </a:xfrm>
          <a:prstGeom prst="rect">
            <a:avLst/>
          </a:prstGeom>
          <a:noFill/>
          <a:ln w="15875" cap="flat" cmpd="sng" algn="ctr">
            <a:solidFill>
              <a:srgbClr val="4EC5D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12" name="Rectangle 11"/>
          <p:cNvSpPr/>
          <p:nvPr/>
        </p:nvSpPr>
        <p:spPr>
          <a:xfrm>
            <a:off x="5543147" y="5234491"/>
            <a:ext cx="156308" cy="156308"/>
          </a:xfrm>
          <a:prstGeom prst="rect">
            <a:avLst/>
          </a:prstGeom>
          <a:noFill/>
          <a:ln w="15875" cap="flat" cmpd="sng" algn="ctr">
            <a:solidFill>
              <a:srgbClr val="4EC5D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13" name="Rectangle 12"/>
          <p:cNvSpPr/>
          <p:nvPr/>
        </p:nvSpPr>
        <p:spPr>
          <a:xfrm>
            <a:off x="5543147" y="5677363"/>
            <a:ext cx="156308" cy="156308"/>
          </a:xfrm>
          <a:prstGeom prst="rect">
            <a:avLst/>
          </a:prstGeom>
          <a:noFill/>
          <a:ln w="15875" cap="flat" cmpd="sng" algn="ctr">
            <a:solidFill>
              <a:srgbClr val="4EC5D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14" name="Rectangle 13"/>
          <p:cNvSpPr/>
          <p:nvPr/>
        </p:nvSpPr>
        <p:spPr>
          <a:xfrm>
            <a:off x="5543147" y="6154689"/>
            <a:ext cx="156308" cy="156308"/>
          </a:xfrm>
          <a:prstGeom prst="rect">
            <a:avLst/>
          </a:prstGeom>
          <a:noFill/>
          <a:ln w="15875" cap="flat" cmpd="sng" algn="ctr">
            <a:solidFill>
              <a:srgbClr val="4EC5D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pic>
        <p:nvPicPr>
          <p:cNvPr id="16" name="Picture 15"/>
          <p:cNvPicPr>
            <a:picLocks noChangeAspect="1"/>
          </p:cNvPicPr>
          <p:nvPr/>
        </p:nvPicPr>
        <p:blipFill>
          <a:blip r:embed="rId3"/>
          <a:stretch>
            <a:fillRect/>
          </a:stretch>
        </p:blipFill>
        <p:spPr>
          <a:xfrm>
            <a:off x="9250731" y="6770959"/>
            <a:ext cx="949343" cy="240878"/>
          </a:xfrm>
          <a:prstGeom prst="rect">
            <a:avLst/>
          </a:prstGeom>
        </p:spPr>
      </p:pic>
      <p:pic>
        <p:nvPicPr>
          <p:cNvPr id="18" name="Picture 17" descr="1240848155298205944thatsmyboy_Simple_Red_Checkmark.svg.med.png"/>
          <p:cNvPicPr>
            <a:picLocks noChangeAspect="1"/>
          </p:cNvPicPr>
          <p:nvPr/>
        </p:nvPicPr>
        <p:blipFill>
          <a:blip r:embed="rId4"/>
          <a:stretch>
            <a:fillRect/>
          </a:stretch>
        </p:blipFill>
        <p:spPr>
          <a:xfrm>
            <a:off x="1157662" y="4189599"/>
            <a:ext cx="240975" cy="251113"/>
          </a:xfrm>
          <a:prstGeom prst="rect">
            <a:avLst/>
          </a:prstGeom>
        </p:spPr>
      </p:pic>
      <p:pic>
        <p:nvPicPr>
          <p:cNvPr id="19" name="Picture 18" descr="1240848155298205944thatsmyboy_Simple_Red_Checkmark.svg.med.png"/>
          <p:cNvPicPr>
            <a:picLocks noChangeAspect="1"/>
          </p:cNvPicPr>
          <p:nvPr/>
        </p:nvPicPr>
        <p:blipFill>
          <a:blip r:embed="rId4"/>
          <a:stretch>
            <a:fillRect/>
          </a:stretch>
        </p:blipFill>
        <p:spPr>
          <a:xfrm>
            <a:off x="5552028" y="4189599"/>
            <a:ext cx="240975" cy="251113"/>
          </a:xfrm>
          <a:prstGeom prst="rect">
            <a:avLst/>
          </a:prstGeom>
        </p:spPr>
      </p:pic>
      <p:pic>
        <p:nvPicPr>
          <p:cNvPr id="20" name="Picture 19" descr="1240848155298205944thatsmyboy_Simple_Red_Checkmark.svg.med.png"/>
          <p:cNvPicPr>
            <a:picLocks noChangeAspect="1"/>
          </p:cNvPicPr>
          <p:nvPr/>
        </p:nvPicPr>
        <p:blipFill>
          <a:blip r:embed="rId4"/>
          <a:stretch>
            <a:fillRect/>
          </a:stretch>
        </p:blipFill>
        <p:spPr>
          <a:xfrm>
            <a:off x="5552028" y="4666028"/>
            <a:ext cx="240975" cy="251113"/>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Rectangle 22"/>
          <p:cNvSpPr/>
          <p:nvPr/>
        </p:nvSpPr>
        <p:spPr>
          <a:xfrm>
            <a:off x="815975" y="1763530"/>
            <a:ext cx="6726519" cy="276977"/>
          </a:xfrm>
          <a:prstGeom prst="rect">
            <a:avLst/>
          </a:prstGeom>
        </p:spPr>
        <p:txBody>
          <a:bodyPr wrap="square" lIns="91417" tIns="45709" rIns="91417" bIns="45709">
            <a:spAutoFit/>
          </a:bodyPr>
          <a:lstStyle/>
          <a:p>
            <a:r>
              <a:rPr lang="en-US" sz="1200" b="1" dirty="0" smtClean="0">
                <a:solidFill>
                  <a:srgbClr val="4EC5D8"/>
                </a:solidFill>
                <a:latin typeface="Arial"/>
                <a:cs typeface="Arial"/>
              </a:rPr>
              <a:t>Recommended </a:t>
            </a:r>
            <a:r>
              <a:rPr lang="en-US" sz="1200" b="1" dirty="0">
                <a:solidFill>
                  <a:srgbClr val="4EC5D8"/>
                </a:solidFill>
                <a:latin typeface="Arial"/>
                <a:cs typeface="Arial"/>
              </a:rPr>
              <a:t>Marketing Investment</a:t>
            </a:r>
          </a:p>
        </p:txBody>
      </p:sp>
      <p:sp>
        <p:nvSpPr>
          <p:cNvPr id="24" name="TextBox 23"/>
          <p:cNvSpPr txBox="1"/>
          <p:nvPr/>
        </p:nvSpPr>
        <p:spPr>
          <a:xfrm>
            <a:off x="915399" y="1121977"/>
            <a:ext cx="7590509" cy="461665"/>
          </a:xfrm>
          <a:prstGeom prst="rect">
            <a:avLst/>
          </a:prstGeom>
          <a:noFill/>
        </p:spPr>
        <p:txBody>
          <a:bodyPr wrap="square" lIns="0" tIns="0" rIns="0" bIns="0" rtlCol="0">
            <a:spAutoFit/>
          </a:bodyPr>
          <a:lstStyle/>
          <a:p>
            <a:r>
              <a:rPr lang="en-US" sz="3000" b="1" spc="-100" dirty="0">
                <a:solidFill>
                  <a:srgbClr val="00234B"/>
                </a:solidFill>
                <a:latin typeface="Arial"/>
                <a:cs typeface="Arial"/>
              </a:rPr>
              <a:t>Reaching The Target Market</a:t>
            </a:r>
          </a:p>
        </p:txBody>
      </p:sp>
      <p:graphicFrame>
        <p:nvGraphicFramePr>
          <p:cNvPr id="25" name="Table 24"/>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536634223"/>
              </p:ext>
            </p:extLst>
          </p:nvPr>
        </p:nvGraphicFramePr>
        <p:xfrm>
          <a:off x="908100" y="2124184"/>
          <a:ext cx="7977138" cy="4352851"/>
        </p:xfrm>
        <a:graphic>
          <a:graphicData uri="http://schemas.openxmlformats.org/drawingml/2006/table">
            <a:tbl>
              <a:tblPr>
                <a:tableStyleId>{5C22544A-7EE6-4342-B048-85BDC9FD1C3A}</a:tableStyleId>
              </a:tblPr>
              <a:tblGrid>
                <a:gridCol w="1741478"/>
                <a:gridCol w="2926944"/>
                <a:gridCol w="1051072"/>
                <a:gridCol w="883193"/>
                <a:gridCol w="1374451"/>
              </a:tblGrid>
              <a:tr h="228600">
                <a:tc>
                  <a:txBody>
                    <a:bodyPr/>
                    <a:lstStyle/>
                    <a:p>
                      <a:pPr algn="l"/>
                      <a:r>
                        <a:rPr lang="en-US" sz="900" b="1" kern="1200" baseline="0" dirty="0" smtClean="0">
                          <a:solidFill>
                            <a:schemeClr val="bg1"/>
                          </a:solidFill>
                          <a:latin typeface="Arial" panose="020B0604020202020204" pitchFamily="34" charset="0"/>
                          <a:ea typeface="+mn-ea"/>
                          <a:cs typeface="Arial" panose="020B0604020202020204" pitchFamily="34" charset="0"/>
                        </a:rPr>
                        <a:t>Campaign Item</a:t>
                      </a:r>
                    </a:p>
                  </a:txBody>
                  <a:tcPr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algn="l"/>
                      <a:r>
                        <a:rPr lang="en-US" sz="900" b="1" kern="1200" baseline="0" dirty="0" smtClean="0">
                          <a:solidFill>
                            <a:schemeClr val="bg1"/>
                          </a:solidFill>
                          <a:latin typeface="Arial" panose="020B0604020202020204" pitchFamily="34" charset="0"/>
                          <a:ea typeface="+mn-ea"/>
                          <a:cs typeface="Arial" panose="020B0604020202020204" pitchFamily="34" charset="0"/>
                        </a:rPr>
                        <a:t>Description</a:t>
                      </a:r>
                      <a:endParaRPr lang="en-US" sz="900" baseline="0" dirty="0">
                        <a:solidFill>
                          <a:schemeClr val="bg1"/>
                        </a:solidFill>
                        <a:latin typeface="Arial"/>
                        <a:cs typeface="Arial"/>
                      </a:endParaRPr>
                    </a:p>
                  </a:txBody>
                  <a:tcPr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algn="l"/>
                      <a:r>
                        <a:rPr lang="en-US" sz="900" b="1" kern="1200" baseline="0" dirty="0" smtClean="0">
                          <a:solidFill>
                            <a:schemeClr val="bg1"/>
                          </a:solidFill>
                          <a:latin typeface="Arial" panose="020B0604020202020204" pitchFamily="34" charset="0"/>
                          <a:ea typeface="+mn-ea"/>
                          <a:cs typeface="Arial" panose="020B0604020202020204" pitchFamily="34" charset="0"/>
                        </a:rPr>
                        <a:t>Cost</a:t>
                      </a:r>
                      <a:endParaRPr lang="en-US" sz="900" baseline="0" dirty="0">
                        <a:solidFill>
                          <a:schemeClr val="bg1"/>
                        </a:solidFill>
                        <a:latin typeface="Arial"/>
                        <a:cs typeface="Arial"/>
                      </a:endParaRPr>
                    </a:p>
                  </a:txBody>
                  <a:tcPr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algn="l"/>
                      <a:r>
                        <a:rPr lang="en-US" sz="900" b="1" baseline="0" dirty="0" smtClean="0">
                          <a:solidFill>
                            <a:schemeClr val="bg1"/>
                          </a:solidFill>
                          <a:latin typeface="Arial" panose="020B0604020202020204" pitchFamily="34" charset="0"/>
                          <a:cs typeface="Arial" panose="020B0604020202020204" pitchFamily="34" charset="0"/>
                        </a:rPr>
                        <a:t>Quantity</a:t>
                      </a:r>
                      <a:endParaRPr lang="en-US" sz="900" baseline="0" dirty="0">
                        <a:solidFill>
                          <a:schemeClr val="bg1"/>
                        </a:solidFill>
                        <a:latin typeface="Arial"/>
                        <a:cs typeface="Arial"/>
                      </a:endParaRPr>
                    </a:p>
                  </a:txBody>
                  <a:tcPr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algn="l"/>
                      <a:r>
                        <a:rPr lang="en-US" sz="900" b="1" baseline="0" dirty="0" smtClean="0">
                          <a:solidFill>
                            <a:schemeClr val="bg1"/>
                          </a:solidFill>
                          <a:latin typeface="Arial" panose="020B0604020202020204" pitchFamily="34" charset="0"/>
                          <a:cs typeface="Arial" panose="020B0604020202020204" pitchFamily="34" charset="0"/>
                        </a:rPr>
                        <a:t>Total Cost</a:t>
                      </a:r>
                      <a:endParaRPr lang="en-US" sz="900" baseline="0" dirty="0">
                        <a:solidFill>
                          <a:schemeClr val="bg1"/>
                        </a:solidFill>
                        <a:latin typeface="Arial"/>
                        <a:cs typeface="Arial"/>
                      </a:endParaRPr>
                    </a:p>
                  </a:txBody>
                  <a:tcPr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r>
              <a:tr h="242603">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$0.00</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42603">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$0.00</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42603">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$0.00</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242603">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$0.00</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42603">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$0.00</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242603">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$0.00</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42603">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$0.00</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242603">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$0.00</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42603">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$0.00</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242603">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$0.00</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42603">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$0.00</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242603">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$0.00</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42603">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$0.00</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242603">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$0.00</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7F7F7F"/>
                          </a:solidFill>
                          <a:latin typeface="Arial"/>
                          <a:cs typeface="Arial"/>
                        </a:rPr>
                        <a:t>&lt;insert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aseline="0" dirty="0">
                          <a:solidFill>
                            <a:srgbClr val="7F7F7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42603">
                <a:tc gridSpan="4">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1" baseline="0" dirty="0">
                          <a:solidFill>
                            <a:srgbClr val="FFFFFF"/>
                          </a:solidFill>
                          <a:latin typeface="Arial"/>
                          <a:cs typeface="Arial"/>
                        </a:rPr>
                        <a:t>Sub Total</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hMerge="1">
                  <a:txBody>
                    <a:bodyPr/>
                    <a:lstStyle/>
                    <a:p>
                      <a:pPr marL="0" marR="0" indent="0" algn="l" defTabSz="521373" rtl="0" eaLnBrk="1" fontAlgn="auto" latinLnBrk="0" hangingPunct="1">
                        <a:lnSpc>
                          <a:spcPct val="100000"/>
                        </a:lnSpc>
                        <a:spcBef>
                          <a:spcPts val="0"/>
                        </a:spcBef>
                        <a:spcAft>
                          <a:spcPts val="0"/>
                        </a:spcAft>
                        <a:buClrTx/>
                        <a:buSzTx/>
                        <a:buFontTx/>
                        <a:buNone/>
                        <a:tabLst/>
                        <a:defRPr/>
                      </a:pPr>
                      <a:endParaRPr lang="en-US" sz="700" baseline="0" dirty="0">
                        <a:solidFill>
                          <a:schemeClr val="bg1"/>
                        </a:solidFill>
                        <a:latin typeface="Arial"/>
                        <a:cs typeface="Arial"/>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alpha val="25000"/>
                      </a:srgbClr>
                    </a:solidFill>
                  </a:tcPr>
                </a:tc>
                <a:tc hMerge="1">
                  <a:txBody>
                    <a:bodyPr/>
                    <a:lstStyle/>
                    <a:p>
                      <a:pPr marL="0" marR="0" indent="0" algn="l" defTabSz="521373" rtl="0" eaLnBrk="1" fontAlgn="auto" latinLnBrk="0" hangingPunct="1">
                        <a:lnSpc>
                          <a:spcPct val="100000"/>
                        </a:lnSpc>
                        <a:spcBef>
                          <a:spcPts val="0"/>
                        </a:spcBef>
                        <a:spcAft>
                          <a:spcPts val="0"/>
                        </a:spcAft>
                        <a:buClrTx/>
                        <a:buSzTx/>
                        <a:buFontTx/>
                        <a:buNone/>
                        <a:tabLst/>
                        <a:defRPr/>
                      </a:pPr>
                      <a:endParaRPr lang="en-US" sz="700" baseline="0" dirty="0">
                        <a:solidFill>
                          <a:schemeClr val="bg1"/>
                        </a:solidFill>
                        <a:latin typeface="Arial"/>
                        <a:cs typeface="Arial"/>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alpha val="25000"/>
                      </a:srgbClr>
                    </a:solidFill>
                  </a:tcPr>
                </a:tc>
                <a:tc hMerge="1">
                  <a:txBody>
                    <a:bodyPr/>
                    <a:lstStyle/>
                    <a:p>
                      <a:pPr marL="0" marR="0" indent="0" algn="l" defTabSz="521373" rtl="0" eaLnBrk="1" fontAlgn="auto" latinLnBrk="0" hangingPunct="1">
                        <a:lnSpc>
                          <a:spcPct val="100000"/>
                        </a:lnSpc>
                        <a:spcBef>
                          <a:spcPts val="0"/>
                        </a:spcBef>
                        <a:spcAft>
                          <a:spcPts val="0"/>
                        </a:spcAft>
                        <a:buClrTx/>
                        <a:buSzTx/>
                        <a:buFontTx/>
                        <a:buNone/>
                        <a:tabLst/>
                        <a:defRPr/>
                      </a:pPr>
                      <a:endParaRPr lang="en-US" sz="700" baseline="0" dirty="0">
                        <a:solidFill>
                          <a:schemeClr val="bg1"/>
                        </a:solidFill>
                        <a:latin typeface="Arial"/>
                        <a:cs typeface="Arial"/>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alpha val="25000"/>
                      </a:srgbClr>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1" baseline="0" dirty="0">
                          <a:solidFill>
                            <a:srgbClr val="FFFFF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r>
              <a:tr h="242603">
                <a:tc gridSpan="4">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0" baseline="0" dirty="0">
                          <a:solidFill>
                            <a:srgbClr val="FFFFFF"/>
                          </a:solidFill>
                          <a:latin typeface="Arial"/>
                          <a:cs typeface="Arial"/>
                        </a:rPr>
                        <a:t>GST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hMerge="1">
                  <a:txBody>
                    <a:bodyPr/>
                    <a:lstStyle/>
                    <a:p>
                      <a:pPr marL="0" marR="0" indent="0" algn="l" defTabSz="521373" rtl="0" eaLnBrk="1" fontAlgn="auto" latinLnBrk="0" hangingPunct="1">
                        <a:lnSpc>
                          <a:spcPct val="100000"/>
                        </a:lnSpc>
                        <a:spcBef>
                          <a:spcPts val="0"/>
                        </a:spcBef>
                        <a:spcAft>
                          <a:spcPts val="0"/>
                        </a:spcAft>
                        <a:buClrTx/>
                        <a:buSzTx/>
                        <a:buFontTx/>
                        <a:buNone/>
                        <a:tabLst/>
                        <a:defRPr/>
                      </a:pPr>
                      <a:endParaRPr lang="en-US" sz="700" baseline="0" dirty="0">
                        <a:solidFill>
                          <a:schemeClr val="bg1"/>
                        </a:solidFill>
                        <a:latin typeface="Arial"/>
                        <a:cs typeface="Arial"/>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marR="0" indent="0" algn="l" defTabSz="521373" rtl="0" eaLnBrk="1" fontAlgn="auto" latinLnBrk="0" hangingPunct="1">
                        <a:lnSpc>
                          <a:spcPct val="100000"/>
                        </a:lnSpc>
                        <a:spcBef>
                          <a:spcPts val="0"/>
                        </a:spcBef>
                        <a:spcAft>
                          <a:spcPts val="0"/>
                        </a:spcAft>
                        <a:buClrTx/>
                        <a:buSzTx/>
                        <a:buFontTx/>
                        <a:buNone/>
                        <a:tabLst/>
                        <a:defRPr/>
                      </a:pPr>
                      <a:endParaRPr lang="en-US" sz="700" baseline="0" dirty="0">
                        <a:solidFill>
                          <a:schemeClr val="bg1"/>
                        </a:solidFill>
                        <a:latin typeface="Arial"/>
                        <a:cs typeface="Arial"/>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marR="0" indent="0" algn="l" defTabSz="521373" rtl="0" eaLnBrk="1" fontAlgn="auto" latinLnBrk="0" hangingPunct="1">
                        <a:lnSpc>
                          <a:spcPct val="100000"/>
                        </a:lnSpc>
                        <a:spcBef>
                          <a:spcPts val="0"/>
                        </a:spcBef>
                        <a:spcAft>
                          <a:spcPts val="0"/>
                        </a:spcAft>
                        <a:buClrTx/>
                        <a:buSzTx/>
                        <a:buFontTx/>
                        <a:buNone/>
                        <a:tabLst/>
                        <a:defRPr/>
                      </a:pPr>
                      <a:endParaRPr lang="en-US" sz="700" baseline="0" dirty="0">
                        <a:solidFill>
                          <a:schemeClr val="bg1"/>
                        </a:solidFill>
                        <a:latin typeface="Arial"/>
                        <a:cs typeface="Arial"/>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rgbClr val="FFFFF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r>
              <a:tr h="242603">
                <a:tc gridSpan="4">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1" baseline="0" dirty="0">
                          <a:solidFill>
                            <a:srgbClr val="FFFFFF"/>
                          </a:solidFill>
                          <a:latin typeface="Arial"/>
                          <a:cs typeface="Arial"/>
                        </a:rPr>
                        <a:t>Total</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hMerge="1">
                  <a:txBody>
                    <a:bodyPr/>
                    <a:lstStyle/>
                    <a:p>
                      <a:pPr marL="0" marR="0" indent="0" algn="l" defTabSz="521373" rtl="0" eaLnBrk="1" fontAlgn="auto" latinLnBrk="0" hangingPunct="1">
                        <a:lnSpc>
                          <a:spcPct val="100000"/>
                        </a:lnSpc>
                        <a:spcBef>
                          <a:spcPts val="0"/>
                        </a:spcBef>
                        <a:spcAft>
                          <a:spcPts val="0"/>
                        </a:spcAft>
                        <a:buClrTx/>
                        <a:buSzTx/>
                        <a:buFontTx/>
                        <a:buNone/>
                        <a:tabLst/>
                        <a:defRPr/>
                      </a:pPr>
                      <a:endParaRPr lang="en-US" sz="700" baseline="0" dirty="0">
                        <a:solidFill>
                          <a:schemeClr val="bg1"/>
                        </a:solidFill>
                        <a:latin typeface="Arial"/>
                        <a:cs typeface="Arial"/>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alpha val="25000"/>
                      </a:srgbClr>
                    </a:solidFill>
                  </a:tcPr>
                </a:tc>
                <a:tc hMerge="1">
                  <a:txBody>
                    <a:bodyPr/>
                    <a:lstStyle/>
                    <a:p>
                      <a:pPr marL="0" marR="0" indent="0" algn="l" defTabSz="521373" rtl="0" eaLnBrk="1" fontAlgn="auto" latinLnBrk="0" hangingPunct="1">
                        <a:lnSpc>
                          <a:spcPct val="100000"/>
                        </a:lnSpc>
                        <a:spcBef>
                          <a:spcPts val="0"/>
                        </a:spcBef>
                        <a:spcAft>
                          <a:spcPts val="0"/>
                        </a:spcAft>
                        <a:buClrTx/>
                        <a:buSzTx/>
                        <a:buFontTx/>
                        <a:buNone/>
                        <a:tabLst/>
                        <a:defRPr/>
                      </a:pPr>
                      <a:endParaRPr lang="en-US" sz="700" baseline="0" dirty="0">
                        <a:solidFill>
                          <a:schemeClr val="bg1"/>
                        </a:solidFill>
                        <a:latin typeface="Arial"/>
                        <a:cs typeface="Arial"/>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alpha val="25000"/>
                      </a:srgbClr>
                    </a:solidFill>
                  </a:tcPr>
                </a:tc>
                <a:tc hMerge="1">
                  <a:txBody>
                    <a:bodyPr/>
                    <a:lstStyle/>
                    <a:p>
                      <a:pPr marL="0" marR="0" indent="0" algn="l" defTabSz="521373" rtl="0" eaLnBrk="1" fontAlgn="auto" latinLnBrk="0" hangingPunct="1">
                        <a:lnSpc>
                          <a:spcPct val="100000"/>
                        </a:lnSpc>
                        <a:spcBef>
                          <a:spcPts val="0"/>
                        </a:spcBef>
                        <a:spcAft>
                          <a:spcPts val="0"/>
                        </a:spcAft>
                        <a:buClrTx/>
                        <a:buSzTx/>
                        <a:buFontTx/>
                        <a:buNone/>
                        <a:tabLst/>
                        <a:defRPr/>
                      </a:pPr>
                      <a:endParaRPr lang="en-US" sz="700" baseline="0" dirty="0">
                        <a:solidFill>
                          <a:schemeClr val="bg1"/>
                        </a:solidFill>
                        <a:latin typeface="Arial"/>
                        <a:cs typeface="Arial"/>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alpha val="25000"/>
                      </a:srgbClr>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1" baseline="0" dirty="0">
                          <a:solidFill>
                            <a:srgbClr val="FFFFFF"/>
                          </a:solidFill>
                          <a:latin typeface="Arial"/>
                          <a:cs typeface="Arial"/>
                        </a:rPr>
                        <a:t>&lt;insert text here&gt;</a:t>
                      </a:r>
                    </a:p>
                  </a:txBody>
                  <a:tcPr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872589" y="1121977"/>
            <a:ext cx="7590509" cy="461665"/>
          </a:xfrm>
          <a:prstGeom prst="rect">
            <a:avLst/>
          </a:prstGeom>
          <a:noFill/>
        </p:spPr>
        <p:txBody>
          <a:bodyPr wrap="square" lIns="0" tIns="0" rIns="0" bIns="0" rtlCol="0">
            <a:spAutoFit/>
          </a:bodyPr>
          <a:lstStyle/>
          <a:p>
            <a:r>
              <a:rPr lang="en-US" sz="3000" b="1" spc="-100" dirty="0">
                <a:solidFill>
                  <a:srgbClr val="00234B"/>
                </a:solidFill>
                <a:latin typeface="Arial"/>
                <a:cs typeface="Arial"/>
              </a:rPr>
              <a:t>Recommended Process of Sale</a:t>
            </a:r>
          </a:p>
        </p:txBody>
      </p:sp>
      <p:sp>
        <p:nvSpPr>
          <p:cNvPr id="3" name="Rectangle 2"/>
          <p:cNvSpPr/>
          <p:nvPr/>
        </p:nvSpPr>
        <p:spPr>
          <a:xfrm>
            <a:off x="872585" y="1706359"/>
            <a:ext cx="7743734" cy="430887"/>
          </a:xfrm>
          <a:prstGeom prst="rect">
            <a:avLst/>
          </a:prstGeom>
        </p:spPr>
        <p:txBody>
          <a:bodyPr wrap="square" lIns="0" tIns="0" rIns="0" bIns="0">
            <a:spAutoFit/>
          </a:bodyPr>
          <a:lstStyle/>
          <a:p>
            <a:r>
              <a:rPr lang="en-US" sz="1400" dirty="0">
                <a:solidFill>
                  <a:srgbClr val="4EC5D8"/>
                </a:solidFill>
                <a:latin typeface="Arial"/>
                <a:cs typeface="Arial"/>
              </a:rPr>
              <a:t>Having </a:t>
            </a:r>
            <a:r>
              <a:rPr lang="en-US" sz="1400" dirty="0" err="1" smtClean="0">
                <a:solidFill>
                  <a:srgbClr val="4EC5D8"/>
                </a:solidFill>
                <a:latin typeface="Arial"/>
                <a:cs typeface="Arial"/>
              </a:rPr>
              <a:t>analysed</a:t>
            </a:r>
            <a:r>
              <a:rPr lang="en-US" sz="1400" dirty="0" smtClean="0">
                <a:solidFill>
                  <a:srgbClr val="4EC5D8"/>
                </a:solidFill>
                <a:latin typeface="Arial"/>
                <a:cs typeface="Arial"/>
              </a:rPr>
              <a:t> </a:t>
            </a:r>
            <a:r>
              <a:rPr lang="en-US" sz="1400" dirty="0">
                <a:solidFill>
                  <a:srgbClr val="4EC5D8"/>
                </a:solidFill>
                <a:latin typeface="Arial"/>
                <a:cs typeface="Arial"/>
              </a:rPr>
              <a:t>the nature of your property, the likely target market and the current market situation, we recommend sale by way of Auction.</a:t>
            </a:r>
          </a:p>
        </p:txBody>
      </p:sp>
      <p:sp>
        <p:nvSpPr>
          <p:cNvPr id="4" name="Rectangle 3"/>
          <p:cNvSpPr/>
          <p:nvPr/>
        </p:nvSpPr>
        <p:spPr>
          <a:xfrm>
            <a:off x="885181" y="2301561"/>
            <a:ext cx="3424922" cy="200055"/>
          </a:xfrm>
          <a:prstGeom prst="rect">
            <a:avLst/>
          </a:prstGeom>
        </p:spPr>
        <p:txBody>
          <a:bodyPr wrap="square" lIns="0" tIns="0" rIns="0" bIns="0">
            <a:spAutoFit/>
          </a:bodyPr>
          <a:lstStyle/>
          <a:p>
            <a:r>
              <a:rPr lang="en-US" sz="1300" b="1" dirty="0">
                <a:solidFill>
                  <a:srgbClr val="00234B"/>
                </a:solidFill>
                <a:latin typeface="Arial"/>
                <a:cs typeface="Arial"/>
              </a:rPr>
              <a:t>The benefits of sale by this process are – </a:t>
            </a:r>
          </a:p>
        </p:txBody>
      </p:sp>
      <p:pic>
        <p:nvPicPr>
          <p:cNvPr id="5" name="Picture 4"/>
          <p:cNvPicPr>
            <a:picLocks noChangeAspect="1"/>
          </p:cNvPicPr>
          <p:nvPr/>
        </p:nvPicPr>
        <p:blipFill>
          <a:blip r:embed="rId2"/>
          <a:stretch>
            <a:fillRect/>
          </a:stretch>
        </p:blipFill>
        <p:spPr>
          <a:xfrm>
            <a:off x="3301475" y="2433482"/>
            <a:ext cx="3332144" cy="3544595"/>
          </a:xfrm>
          <a:prstGeom prst="rect">
            <a:avLst/>
          </a:prstGeom>
        </p:spPr>
      </p:pic>
      <p:pic>
        <p:nvPicPr>
          <p:cNvPr id="6" name="Picture 5"/>
          <p:cNvPicPr>
            <a:picLocks noChangeAspect="1"/>
          </p:cNvPicPr>
          <p:nvPr/>
        </p:nvPicPr>
        <p:blipFill>
          <a:blip r:embed="rId3"/>
          <a:stretch>
            <a:fillRect/>
          </a:stretch>
        </p:blipFill>
        <p:spPr>
          <a:xfrm>
            <a:off x="6585427" y="3199115"/>
            <a:ext cx="603811" cy="447268"/>
          </a:xfrm>
          <a:prstGeom prst="rect">
            <a:avLst/>
          </a:prstGeom>
        </p:spPr>
      </p:pic>
      <p:pic>
        <p:nvPicPr>
          <p:cNvPr id="7" name="Picture 6"/>
          <p:cNvPicPr>
            <a:picLocks noChangeAspect="1"/>
          </p:cNvPicPr>
          <p:nvPr/>
        </p:nvPicPr>
        <p:blipFill>
          <a:blip r:embed="rId4"/>
          <a:stretch>
            <a:fillRect/>
          </a:stretch>
        </p:blipFill>
        <p:spPr>
          <a:xfrm>
            <a:off x="6596972" y="4865128"/>
            <a:ext cx="570266" cy="503177"/>
          </a:xfrm>
          <a:prstGeom prst="rect">
            <a:avLst/>
          </a:prstGeom>
        </p:spPr>
      </p:pic>
      <p:pic>
        <p:nvPicPr>
          <p:cNvPr id="9" name="Picture 8"/>
          <p:cNvPicPr>
            <a:picLocks noChangeAspect="1"/>
          </p:cNvPicPr>
          <p:nvPr/>
        </p:nvPicPr>
        <p:blipFill>
          <a:blip r:embed="rId5"/>
          <a:stretch>
            <a:fillRect/>
          </a:stretch>
        </p:blipFill>
        <p:spPr>
          <a:xfrm>
            <a:off x="2715257" y="3183923"/>
            <a:ext cx="514358" cy="447268"/>
          </a:xfrm>
          <a:prstGeom prst="rect">
            <a:avLst/>
          </a:prstGeom>
        </p:spPr>
      </p:pic>
      <p:sp>
        <p:nvSpPr>
          <p:cNvPr id="10" name="Rectangle 9"/>
          <p:cNvSpPr/>
          <p:nvPr/>
        </p:nvSpPr>
        <p:spPr>
          <a:xfrm>
            <a:off x="7234812" y="3115556"/>
            <a:ext cx="2254749" cy="507809"/>
          </a:xfrm>
          <a:prstGeom prst="rect">
            <a:avLst/>
          </a:prstGeom>
        </p:spPr>
        <p:txBody>
          <a:bodyPr wrap="square" lIns="91417" tIns="45709" rIns="91417" bIns="45709">
            <a:spAutoFit/>
          </a:bodyPr>
          <a:lstStyle/>
          <a:p>
            <a:r>
              <a:rPr lang="en-US" sz="900" dirty="0">
                <a:solidFill>
                  <a:schemeClr val="tx1">
                    <a:lumMod val="50000"/>
                    <a:lumOff val="50000"/>
                  </a:schemeClr>
                </a:solidFill>
                <a:latin typeface="Arial"/>
                <a:cs typeface="Arial"/>
              </a:rPr>
              <a:t>Auction is a highly effective way of creating buyer competition to ensure that the best possible price is achieved</a:t>
            </a:r>
          </a:p>
        </p:txBody>
      </p:sp>
      <p:sp>
        <p:nvSpPr>
          <p:cNvPr id="11" name="Rectangle 10"/>
          <p:cNvSpPr/>
          <p:nvPr/>
        </p:nvSpPr>
        <p:spPr>
          <a:xfrm>
            <a:off x="7196833" y="2632433"/>
            <a:ext cx="448154" cy="553976"/>
          </a:xfrm>
          <a:prstGeom prst="rect">
            <a:avLst/>
          </a:prstGeom>
        </p:spPr>
        <p:txBody>
          <a:bodyPr wrap="square" lIns="91417" tIns="45709" rIns="91417" bIns="45709">
            <a:spAutoFit/>
          </a:bodyPr>
          <a:lstStyle/>
          <a:p>
            <a:r>
              <a:rPr lang="en-US" sz="3000" b="1" dirty="0">
                <a:solidFill>
                  <a:srgbClr val="00234B"/>
                </a:solidFill>
                <a:latin typeface="Arial"/>
                <a:cs typeface="Arial"/>
              </a:rPr>
              <a:t>1</a:t>
            </a:r>
          </a:p>
        </p:txBody>
      </p:sp>
      <p:sp>
        <p:nvSpPr>
          <p:cNvPr id="12" name="Rectangle 11"/>
          <p:cNvSpPr/>
          <p:nvPr/>
        </p:nvSpPr>
        <p:spPr>
          <a:xfrm>
            <a:off x="7255778" y="4865128"/>
            <a:ext cx="2254749" cy="923308"/>
          </a:xfrm>
          <a:prstGeom prst="rect">
            <a:avLst/>
          </a:prstGeom>
        </p:spPr>
        <p:txBody>
          <a:bodyPr wrap="square" lIns="91417" tIns="45709" rIns="91417" bIns="45709">
            <a:spAutoFit/>
          </a:bodyPr>
          <a:lstStyle/>
          <a:p>
            <a:r>
              <a:rPr lang="en-US" sz="900" dirty="0">
                <a:solidFill>
                  <a:schemeClr val="tx1">
                    <a:lumMod val="50000"/>
                    <a:lumOff val="50000"/>
                  </a:schemeClr>
                </a:solidFill>
                <a:latin typeface="Arial"/>
                <a:cs typeface="Arial"/>
              </a:rPr>
              <a:t>The auction process places a time frame (usually a 4–5 week period) on the sale. This in turn instills an urgency into the minds of prospective purchasers and allows the vendor to determine the terms and conditions.</a:t>
            </a:r>
          </a:p>
        </p:txBody>
      </p:sp>
      <p:sp>
        <p:nvSpPr>
          <p:cNvPr id="13" name="Rectangle 12"/>
          <p:cNvSpPr/>
          <p:nvPr/>
        </p:nvSpPr>
        <p:spPr>
          <a:xfrm>
            <a:off x="7217797" y="4382003"/>
            <a:ext cx="2254749" cy="553976"/>
          </a:xfrm>
          <a:prstGeom prst="rect">
            <a:avLst/>
          </a:prstGeom>
        </p:spPr>
        <p:txBody>
          <a:bodyPr wrap="square" lIns="91417" tIns="45709" rIns="91417" bIns="45709">
            <a:spAutoFit/>
          </a:bodyPr>
          <a:lstStyle/>
          <a:p>
            <a:r>
              <a:rPr lang="en-US" sz="3000" b="1" dirty="0">
                <a:solidFill>
                  <a:srgbClr val="00234B"/>
                </a:solidFill>
                <a:latin typeface="Arial"/>
                <a:cs typeface="Arial"/>
              </a:rPr>
              <a:t>2</a:t>
            </a:r>
          </a:p>
        </p:txBody>
      </p:sp>
      <p:sp>
        <p:nvSpPr>
          <p:cNvPr id="14" name="Rectangle 13"/>
          <p:cNvSpPr/>
          <p:nvPr/>
        </p:nvSpPr>
        <p:spPr>
          <a:xfrm>
            <a:off x="747313" y="4865127"/>
            <a:ext cx="1853558" cy="1061807"/>
          </a:xfrm>
          <a:prstGeom prst="rect">
            <a:avLst/>
          </a:prstGeom>
        </p:spPr>
        <p:txBody>
          <a:bodyPr wrap="square" lIns="91417" tIns="45709" rIns="91417" bIns="45709">
            <a:spAutoFit/>
          </a:bodyPr>
          <a:lstStyle/>
          <a:p>
            <a:pPr algn="r"/>
            <a:r>
              <a:rPr lang="en-US" sz="900" dirty="0">
                <a:solidFill>
                  <a:srgbClr val="7F7F7F"/>
                </a:solidFill>
                <a:latin typeface="Arial"/>
                <a:cs typeface="Arial"/>
              </a:rPr>
              <a:t>Auction is a highly</a:t>
            </a:r>
            <a:r>
              <a:rPr lang="en-US" sz="900" dirty="0" smtClean="0">
                <a:solidFill>
                  <a:srgbClr val="7F7F7F"/>
                </a:solidFill>
                <a:latin typeface="Arial"/>
                <a:cs typeface="Arial"/>
              </a:rPr>
              <a:t> transparent process. All interested parties are provided with the relevant property information allowing them to undertake their due diligence well in advance </a:t>
            </a:r>
            <a:br>
              <a:rPr lang="en-US" sz="900" dirty="0" smtClean="0">
                <a:solidFill>
                  <a:srgbClr val="7F7F7F"/>
                </a:solidFill>
                <a:latin typeface="Arial"/>
                <a:cs typeface="Arial"/>
              </a:rPr>
            </a:br>
            <a:r>
              <a:rPr lang="en-US" sz="900" dirty="0" smtClean="0">
                <a:solidFill>
                  <a:srgbClr val="7F7F7F"/>
                </a:solidFill>
                <a:latin typeface="Arial"/>
                <a:cs typeface="Arial"/>
              </a:rPr>
              <a:t>of the auction day.</a:t>
            </a:r>
            <a:endParaRPr lang="en-US" sz="900" dirty="0">
              <a:solidFill>
                <a:srgbClr val="7F7F7F"/>
              </a:solidFill>
              <a:latin typeface="Arial"/>
              <a:cs typeface="Arial"/>
            </a:endParaRPr>
          </a:p>
        </p:txBody>
      </p:sp>
      <p:sp>
        <p:nvSpPr>
          <p:cNvPr id="15" name="Rectangle 14"/>
          <p:cNvSpPr/>
          <p:nvPr/>
        </p:nvSpPr>
        <p:spPr>
          <a:xfrm>
            <a:off x="2137910" y="4382003"/>
            <a:ext cx="478153" cy="553976"/>
          </a:xfrm>
          <a:prstGeom prst="rect">
            <a:avLst/>
          </a:prstGeom>
        </p:spPr>
        <p:txBody>
          <a:bodyPr wrap="square" lIns="91417" tIns="45709" rIns="91417" bIns="45709">
            <a:spAutoFit/>
          </a:bodyPr>
          <a:lstStyle/>
          <a:p>
            <a:pPr algn="r"/>
            <a:r>
              <a:rPr lang="en-US" sz="3000" b="1" dirty="0">
                <a:solidFill>
                  <a:srgbClr val="00234B"/>
                </a:solidFill>
                <a:latin typeface="Arial"/>
                <a:cs typeface="Arial"/>
              </a:rPr>
              <a:t>3</a:t>
            </a:r>
          </a:p>
        </p:txBody>
      </p:sp>
      <p:sp>
        <p:nvSpPr>
          <p:cNvPr id="16" name="Rectangle 15"/>
          <p:cNvSpPr/>
          <p:nvPr/>
        </p:nvSpPr>
        <p:spPr>
          <a:xfrm>
            <a:off x="906845" y="3115558"/>
            <a:ext cx="1694026" cy="923308"/>
          </a:xfrm>
          <a:prstGeom prst="rect">
            <a:avLst/>
          </a:prstGeom>
        </p:spPr>
        <p:txBody>
          <a:bodyPr wrap="square" lIns="91417" tIns="45709" rIns="91417" bIns="45709">
            <a:spAutoFit/>
          </a:bodyPr>
          <a:lstStyle/>
          <a:p>
            <a:pPr algn="r"/>
            <a:r>
              <a:rPr lang="en-US" sz="900" dirty="0">
                <a:solidFill>
                  <a:srgbClr val="7F7F7F"/>
                </a:solidFill>
                <a:latin typeface="Arial"/>
                <a:cs typeface="Arial"/>
              </a:rPr>
              <a:t>When a property is sold</a:t>
            </a:r>
            <a:r>
              <a:rPr lang="en-US" sz="900" dirty="0" smtClean="0">
                <a:solidFill>
                  <a:srgbClr val="7F7F7F"/>
                </a:solidFill>
                <a:latin typeface="Arial"/>
                <a:cs typeface="Arial"/>
              </a:rPr>
              <a:t> </a:t>
            </a:r>
            <a:br>
              <a:rPr lang="en-US" sz="900" dirty="0" smtClean="0">
                <a:solidFill>
                  <a:srgbClr val="7F7F7F"/>
                </a:solidFill>
                <a:latin typeface="Arial"/>
                <a:cs typeface="Arial"/>
              </a:rPr>
            </a:br>
            <a:r>
              <a:rPr lang="en-US" sz="900" dirty="0" smtClean="0">
                <a:solidFill>
                  <a:srgbClr val="7F7F7F"/>
                </a:solidFill>
                <a:latin typeface="Arial"/>
                <a:cs typeface="Arial"/>
              </a:rPr>
              <a:t>at </a:t>
            </a:r>
            <a:r>
              <a:rPr lang="en-US" sz="900" dirty="0">
                <a:solidFill>
                  <a:srgbClr val="7F7F7F"/>
                </a:solidFill>
                <a:latin typeface="Arial"/>
                <a:cs typeface="Arial"/>
              </a:rPr>
              <a:t>auction the sale is unconditional, a 10% deposit is paid and</a:t>
            </a:r>
            <a:r>
              <a:rPr lang="en-US" sz="900" dirty="0" smtClean="0">
                <a:solidFill>
                  <a:srgbClr val="7F7F7F"/>
                </a:solidFill>
                <a:latin typeface="Arial"/>
                <a:cs typeface="Arial"/>
              </a:rPr>
              <a:t> </a:t>
            </a:r>
            <a:br>
              <a:rPr lang="en-US" sz="900" dirty="0" smtClean="0">
                <a:solidFill>
                  <a:srgbClr val="7F7F7F"/>
                </a:solidFill>
                <a:latin typeface="Arial"/>
                <a:cs typeface="Arial"/>
              </a:rPr>
            </a:br>
            <a:r>
              <a:rPr lang="en-US" sz="900" dirty="0" smtClean="0">
                <a:solidFill>
                  <a:srgbClr val="7F7F7F"/>
                </a:solidFill>
                <a:latin typeface="Arial"/>
                <a:cs typeface="Arial"/>
              </a:rPr>
              <a:t>the </a:t>
            </a:r>
            <a:r>
              <a:rPr lang="en-US" sz="900" dirty="0">
                <a:solidFill>
                  <a:srgbClr val="7F7F7F"/>
                </a:solidFill>
                <a:latin typeface="Arial"/>
                <a:cs typeface="Arial"/>
              </a:rPr>
              <a:t>settlement date</a:t>
            </a:r>
            <a:r>
              <a:rPr lang="en-US" sz="900" dirty="0" smtClean="0">
                <a:solidFill>
                  <a:srgbClr val="7F7F7F"/>
                </a:solidFill>
                <a:latin typeface="Arial"/>
                <a:cs typeface="Arial"/>
              </a:rPr>
              <a:t> </a:t>
            </a:r>
            <a:br>
              <a:rPr lang="en-US" sz="900" dirty="0" smtClean="0">
                <a:solidFill>
                  <a:srgbClr val="7F7F7F"/>
                </a:solidFill>
                <a:latin typeface="Arial"/>
                <a:cs typeface="Arial"/>
              </a:rPr>
            </a:br>
            <a:r>
              <a:rPr lang="en-US" sz="900" dirty="0" smtClean="0">
                <a:solidFill>
                  <a:srgbClr val="7F7F7F"/>
                </a:solidFill>
                <a:latin typeface="Arial"/>
                <a:cs typeface="Arial"/>
              </a:rPr>
              <a:t>is pre</a:t>
            </a:r>
            <a:r>
              <a:rPr lang="en-US" sz="900" dirty="0">
                <a:solidFill>
                  <a:srgbClr val="7F7F7F"/>
                </a:solidFill>
                <a:latin typeface="Arial"/>
                <a:cs typeface="Arial"/>
              </a:rPr>
              <a:t>-determined.</a:t>
            </a:r>
          </a:p>
        </p:txBody>
      </p:sp>
      <p:sp>
        <p:nvSpPr>
          <p:cNvPr id="17" name="Rectangle 16"/>
          <p:cNvSpPr/>
          <p:nvPr/>
        </p:nvSpPr>
        <p:spPr>
          <a:xfrm>
            <a:off x="2137910" y="2632433"/>
            <a:ext cx="478153" cy="553976"/>
          </a:xfrm>
          <a:prstGeom prst="rect">
            <a:avLst/>
          </a:prstGeom>
        </p:spPr>
        <p:txBody>
          <a:bodyPr wrap="square" lIns="91417" tIns="45709" rIns="91417" bIns="45709">
            <a:spAutoFit/>
          </a:bodyPr>
          <a:lstStyle/>
          <a:p>
            <a:pPr algn="r"/>
            <a:r>
              <a:rPr lang="en-US" sz="3000" b="1" dirty="0">
                <a:solidFill>
                  <a:srgbClr val="00234B"/>
                </a:solidFill>
                <a:latin typeface="Arial"/>
                <a:cs typeface="Arial"/>
              </a:rPr>
              <a:t>4</a:t>
            </a:r>
          </a:p>
        </p:txBody>
      </p:sp>
      <p:pic>
        <p:nvPicPr>
          <p:cNvPr id="18" name="Picture 17"/>
          <p:cNvPicPr>
            <a:picLocks noChangeAspect="1"/>
          </p:cNvPicPr>
          <p:nvPr/>
        </p:nvPicPr>
        <p:blipFill>
          <a:blip r:embed="rId6"/>
          <a:stretch>
            <a:fillRect/>
          </a:stretch>
        </p:blipFill>
        <p:spPr>
          <a:xfrm>
            <a:off x="4229556" y="3590786"/>
            <a:ext cx="1475984" cy="1229987"/>
          </a:xfrm>
          <a:prstGeom prst="rect">
            <a:avLst/>
          </a:prstGeom>
        </p:spPr>
      </p:pic>
      <p:pic>
        <p:nvPicPr>
          <p:cNvPr id="19" name="Picture 18"/>
          <p:cNvPicPr>
            <a:picLocks noChangeAspect="1"/>
          </p:cNvPicPr>
          <p:nvPr/>
        </p:nvPicPr>
        <p:blipFill>
          <a:blip r:embed="rId7"/>
          <a:stretch>
            <a:fillRect/>
          </a:stretch>
        </p:blipFill>
        <p:spPr>
          <a:xfrm>
            <a:off x="2607221" y="4902199"/>
            <a:ext cx="739158" cy="478279"/>
          </a:xfrm>
          <a:prstGeom prst="rect">
            <a:avLst/>
          </a:prstGeom>
        </p:spPr>
      </p:pic>
      <p:sp>
        <p:nvSpPr>
          <p:cNvPr id="20" name="TextBox 19"/>
          <p:cNvSpPr txBox="1"/>
          <p:nvPr/>
        </p:nvSpPr>
        <p:spPr>
          <a:xfrm>
            <a:off x="261257" y="447869"/>
            <a:ext cx="4048846" cy="415498"/>
          </a:xfrm>
          <a:prstGeom prst="rect">
            <a:avLst/>
          </a:prstGeom>
          <a:noFill/>
        </p:spPr>
        <p:txBody>
          <a:bodyPr wrap="square" rtlCol="0">
            <a:spAutoFit/>
          </a:bodyPr>
          <a:lstStyle/>
          <a:p>
            <a:r>
              <a:rPr lang="en-US" dirty="0" smtClean="0">
                <a:solidFill>
                  <a:srgbClr val="FF0000"/>
                </a:solidFill>
                <a:latin typeface="Arial" panose="020B0604020202020204" pitchFamily="34" charset="0"/>
                <a:cs typeface="Arial" panose="020B0604020202020204" pitchFamily="34" charset="0"/>
              </a:rPr>
              <a:t>Other sale methods available</a:t>
            </a:r>
            <a:endParaRPr lang="en-NZ"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172801902 SML copy.jpg"/>
          <p:cNvPicPr>
            <a:picLocks noChangeAspect="1"/>
          </p:cNvPicPr>
          <p:nvPr/>
        </p:nvPicPr>
        <p:blipFill>
          <a:blip r:embed="rId2"/>
          <a:srcRect l="10380" r="2508" b="19979"/>
          <a:stretch>
            <a:fillRect/>
          </a:stretch>
        </p:blipFill>
        <p:spPr>
          <a:xfrm>
            <a:off x="252000" y="957754"/>
            <a:ext cx="10144555" cy="6217803"/>
          </a:xfrm>
          <a:prstGeom prst="rect">
            <a:avLst/>
          </a:prstGeom>
        </p:spPr>
      </p:pic>
      <p:sp>
        <p:nvSpPr>
          <p:cNvPr id="3" name="Rectangle 2"/>
          <p:cNvSpPr/>
          <p:nvPr/>
        </p:nvSpPr>
        <p:spPr>
          <a:xfrm>
            <a:off x="1197213" y="452489"/>
            <a:ext cx="9199342" cy="721165"/>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431893" tIns="45709" rIns="91417" bIns="45709" rtlCol="0" anchor="ctr"/>
          <a:lstStyle/>
          <a:p>
            <a:r>
              <a:rPr lang="en-US" sz="2400" b="1" dirty="0">
                <a:solidFill>
                  <a:srgbClr val="4EC5D8"/>
                </a:solidFill>
                <a:latin typeface="Arial"/>
                <a:cs typeface="Arial"/>
              </a:rPr>
              <a:t>Timeline, Budget &amp; Fees</a:t>
            </a:r>
          </a:p>
        </p:txBody>
      </p:sp>
      <p:sp>
        <p:nvSpPr>
          <p:cNvPr id="4" name="Rectangle 3"/>
          <p:cNvSpPr/>
          <p:nvPr/>
        </p:nvSpPr>
        <p:spPr>
          <a:xfrm>
            <a:off x="252000" y="252001"/>
            <a:ext cx="9655588" cy="200488"/>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5" name="Rectangle 4"/>
          <p:cNvSpPr/>
          <p:nvPr/>
        </p:nvSpPr>
        <p:spPr>
          <a:xfrm>
            <a:off x="252002" y="7150157"/>
            <a:ext cx="10144552" cy="200488"/>
          </a:xfrm>
          <a:prstGeom prst="rect">
            <a:avLst/>
          </a:prstGeom>
          <a:solidFill>
            <a:srgbClr val="47B1BC"/>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6" name="Rectangle 5"/>
          <p:cNvSpPr/>
          <p:nvPr/>
        </p:nvSpPr>
        <p:spPr>
          <a:xfrm>
            <a:off x="252000" y="383744"/>
            <a:ext cx="1166046" cy="1235835"/>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pic>
        <p:nvPicPr>
          <p:cNvPr id="7" name="Picture 6"/>
          <p:cNvPicPr>
            <a:picLocks noChangeAspect="1"/>
          </p:cNvPicPr>
          <p:nvPr/>
        </p:nvPicPr>
        <p:blipFill>
          <a:blip r:embed="rId3"/>
          <a:stretch>
            <a:fillRect/>
          </a:stretch>
        </p:blipFill>
        <p:spPr>
          <a:xfrm>
            <a:off x="9250731" y="6770959"/>
            <a:ext cx="949343" cy="240878"/>
          </a:xfrm>
          <a:prstGeom prst="rect">
            <a:avLst/>
          </a:prstGeom>
        </p:spPr>
      </p:pic>
      <p:pic>
        <p:nvPicPr>
          <p:cNvPr id="9" name="Picture 8"/>
          <p:cNvPicPr>
            <a:picLocks noChangeAspect="1"/>
          </p:cNvPicPr>
          <p:nvPr/>
        </p:nvPicPr>
        <p:blipFill>
          <a:blip r:embed="rId4"/>
          <a:stretch>
            <a:fillRect/>
          </a:stretch>
        </p:blipFill>
        <p:spPr>
          <a:xfrm>
            <a:off x="385454" y="437912"/>
            <a:ext cx="877824" cy="1194816"/>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908259" y="1091201"/>
            <a:ext cx="7590509" cy="461665"/>
          </a:xfrm>
          <a:prstGeom prst="rect">
            <a:avLst/>
          </a:prstGeom>
          <a:noFill/>
        </p:spPr>
        <p:txBody>
          <a:bodyPr wrap="square" lIns="0" tIns="0" rIns="0" bIns="0" rtlCol="0">
            <a:spAutoFit/>
          </a:bodyPr>
          <a:lstStyle/>
          <a:p>
            <a:r>
              <a:rPr lang="en-US" sz="3000" b="1" spc="-100" dirty="0">
                <a:solidFill>
                  <a:srgbClr val="00234B"/>
                </a:solidFill>
                <a:latin typeface="Arial"/>
                <a:cs typeface="Arial"/>
              </a:rPr>
              <a:t>Timeline</a:t>
            </a:r>
          </a:p>
        </p:txBody>
      </p:sp>
      <p:sp>
        <p:nvSpPr>
          <p:cNvPr id="10" name="Rectangle 9"/>
          <p:cNvSpPr/>
          <p:nvPr/>
        </p:nvSpPr>
        <p:spPr>
          <a:xfrm>
            <a:off x="908261" y="1552864"/>
            <a:ext cx="8447558" cy="430887"/>
          </a:xfrm>
          <a:prstGeom prst="rect">
            <a:avLst/>
          </a:prstGeom>
        </p:spPr>
        <p:txBody>
          <a:bodyPr wrap="square" lIns="0" tIns="0" rIns="0" bIns="0">
            <a:spAutoFit/>
          </a:bodyPr>
          <a:lstStyle/>
          <a:p>
            <a:r>
              <a:rPr lang="en-US" sz="1400" dirty="0">
                <a:solidFill>
                  <a:srgbClr val="4EC5D8"/>
                </a:solidFill>
                <a:latin typeface="Arial"/>
                <a:cs typeface="Arial"/>
              </a:rPr>
              <a:t>The recommended marketing campaign consists of 4 weeks of advertising, with the largest concentration of advertising spend and reach scheduled for the first two weeks of the campaign.</a:t>
            </a:r>
          </a:p>
        </p:txBody>
      </p:sp>
      <p:sp>
        <p:nvSpPr>
          <p:cNvPr id="12" name="Rectangle 11"/>
          <p:cNvSpPr/>
          <p:nvPr/>
        </p:nvSpPr>
        <p:spPr>
          <a:xfrm>
            <a:off x="908259" y="2036836"/>
            <a:ext cx="7460515" cy="307776"/>
          </a:xfrm>
          <a:prstGeom prst="rect">
            <a:avLst/>
          </a:prstGeom>
        </p:spPr>
        <p:txBody>
          <a:bodyPr wrap="square" lIns="0" tIns="0" rIns="0" bIns="0">
            <a:spAutoFit/>
          </a:bodyPr>
          <a:lstStyle/>
          <a:p>
            <a:r>
              <a:rPr lang="en-US" sz="1000" dirty="0">
                <a:solidFill>
                  <a:schemeClr val="tx1">
                    <a:lumMod val="50000"/>
                    <a:lumOff val="50000"/>
                  </a:schemeClr>
                </a:solidFill>
                <a:latin typeface="Arial"/>
                <a:cs typeface="Arial"/>
              </a:rPr>
              <a:t>Preparation of marketing materials to commence approximately &lt;4&gt; weeks prior to campaign commencement in order to meet the close off of &lt;Total Property 1&gt; on the &lt;21st February, 2014&gt;. </a:t>
            </a:r>
          </a:p>
        </p:txBody>
      </p:sp>
      <p:graphicFrame>
        <p:nvGraphicFramePr>
          <p:cNvPr id="16" name="Table 15"/>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4252063717"/>
              </p:ext>
            </p:extLst>
          </p:nvPr>
        </p:nvGraphicFramePr>
        <p:xfrm>
          <a:off x="908730" y="2440088"/>
          <a:ext cx="8447089" cy="4231443"/>
        </p:xfrm>
        <a:graphic>
          <a:graphicData uri="http://schemas.openxmlformats.org/drawingml/2006/table">
            <a:tbl>
              <a:tblPr>
                <a:tableStyleId>{5C22544A-7EE6-4342-B048-85BDC9FD1C3A}</a:tableStyleId>
              </a:tblPr>
              <a:tblGrid>
                <a:gridCol w="1206727"/>
                <a:gridCol w="1206727"/>
                <a:gridCol w="1206727"/>
                <a:gridCol w="1206727"/>
                <a:gridCol w="1206727"/>
                <a:gridCol w="1206727"/>
                <a:gridCol w="1206727"/>
              </a:tblGrid>
              <a:tr h="171241">
                <a:tc>
                  <a:txBody>
                    <a:bodyPr/>
                    <a:lstStyle/>
                    <a:p>
                      <a:pPr algn="ctr"/>
                      <a:r>
                        <a:rPr lang="en-US" sz="700" dirty="0" smtClean="0">
                          <a:solidFill>
                            <a:schemeClr val="bg1"/>
                          </a:solidFill>
                          <a:latin typeface="Arial"/>
                          <a:cs typeface="Arial"/>
                        </a:rPr>
                        <a:t>Monday</a:t>
                      </a:r>
                      <a:endParaRPr lang="en-US" sz="70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algn="ctr"/>
                      <a:r>
                        <a:rPr lang="en-US" sz="700" dirty="0" smtClean="0">
                          <a:solidFill>
                            <a:schemeClr val="bg1"/>
                          </a:solidFill>
                          <a:latin typeface="Arial"/>
                          <a:cs typeface="Arial"/>
                        </a:rPr>
                        <a:t>Tuesday</a:t>
                      </a:r>
                      <a:endParaRPr lang="en-US" sz="70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algn="ctr"/>
                      <a:r>
                        <a:rPr lang="en-US" sz="700" dirty="0" smtClean="0">
                          <a:solidFill>
                            <a:schemeClr val="bg1"/>
                          </a:solidFill>
                          <a:latin typeface="Arial"/>
                          <a:cs typeface="Arial"/>
                        </a:rPr>
                        <a:t>Wednesday</a:t>
                      </a:r>
                      <a:endParaRPr lang="en-US" sz="70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algn="ctr"/>
                      <a:r>
                        <a:rPr lang="en-US" sz="700" dirty="0" smtClean="0">
                          <a:solidFill>
                            <a:schemeClr val="bg1"/>
                          </a:solidFill>
                          <a:latin typeface="Arial"/>
                          <a:cs typeface="Arial"/>
                        </a:rPr>
                        <a:t>Thursday</a:t>
                      </a:r>
                      <a:endParaRPr lang="en-US" sz="70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algn="ctr"/>
                      <a:r>
                        <a:rPr lang="en-US" sz="700" dirty="0" smtClean="0">
                          <a:solidFill>
                            <a:schemeClr val="bg1"/>
                          </a:solidFill>
                          <a:latin typeface="Arial"/>
                          <a:cs typeface="Arial"/>
                        </a:rPr>
                        <a:t>Friday</a:t>
                      </a:r>
                      <a:endParaRPr lang="en-US" sz="70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algn="ctr"/>
                      <a:r>
                        <a:rPr lang="en-US" sz="700" dirty="0" smtClean="0">
                          <a:solidFill>
                            <a:schemeClr val="bg1"/>
                          </a:solidFill>
                          <a:latin typeface="Arial"/>
                          <a:cs typeface="Arial"/>
                        </a:rPr>
                        <a:t>Saturday</a:t>
                      </a:r>
                      <a:endParaRPr lang="en-US" sz="70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algn="ctr"/>
                      <a:r>
                        <a:rPr lang="en-US" sz="700" dirty="0" smtClean="0">
                          <a:solidFill>
                            <a:schemeClr val="bg1"/>
                          </a:solidFill>
                          <a:latin typeface="Arial"/>
                          <a:cs typeface="Arial"/>
                        </a:rPr>
                        <a:t>Sunday</a:t>
                      </a:r>
                      <a:endParaRPr lang="en-US" sz="70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r>
              <a:tr h="187161">
                <a:tc>
                  <a:txBody>
                    <a:bodyPr/>
                    <a:lstStyle/>
                    <a:p>
                      <a:pPr algn="ctr"/>
                      <a:r>
                        <a:rPr lang="en-US" sz="700" b="1" i="0" baseline="0" dirty="0" smtClean="0">
                          <a:solidFill>
                            <a:schemeClr val="bg1"/>
                          </a:solidFill>
                          <a:latin typeface="Arial"/>
                          <a:cs typeface="Arial"/>
                        </a:rPr>
                        <a:t>3rd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r>
                        <a:rPr lang="en-US" sz="700" b="1" i="0" baseline="0" dirty="0" smtClean="0">
                          <a:solidFill>
                            <a:schemeClr val="bg1"/>
                          </a:solidFill>
                          <a:latin typeface="Arial"/>
                          <a:cs typeface="Arial"/>
                        </a:rPr>
                        <a:t>4th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r>
                        <a:rPr lang="en-US" sz="700" b="1" i="0" baseline="0" dirty="0" smtClean="0">
                          <a:solidFill>
                            <a:schemeClr val="bg1"/>
                          </a:solidFill>
                          <a:latin typeface="Arial"/>
                          <a:cs typeface="Arial"/>
                        </a:rPr>
                        <a:t>5th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r>
                        <a:rPr lang="en-US" sz="700" b="1" i="0" baseline="0" dirty="0" smtClean="0">
                          <a:solidFill>
                            <a:schemeClr val="bg1"/>
                          </a:solidFill>
                          <a:latin typeface="Arial"/>
                          <a:cs typeface="Arial"/>
                        </a:rPr>
                        <a:t>6th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r>
                        <a:rPr lang="en-US" sz="700" b="1" i="0" baseline="0" dirty="0" smtClean="0">
                          <a:solidFill>
                            <a:schemeClr val="bg1"/>
                          </a:solidFill>
                          <a:latin typeface="Arial"/>
                          <a:cs typeface="Arial"/>
                        </a:rPr>
                        <a:t>7th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r>
                        <a:rPr lang="en-US" sz="700" b="1" i="0" baseline="0" dirty="0" smtClean="0">
                          <a:solidFill>
                            <a:schemeClr val="bg1"/>
                          </a:solidFill>
                          <a:latin typeface="Arial"/>
                          <a:cs typeface="Arial"/>
                        </a:rPr>
                        <a:t>8th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r>
                        <a:rPr lang="en-US" sz="700" b="1" i="0" baseline="0" dirty="0" smtClean="0">
                          <a:solidFill>
                            <a:schemeClr val="bg1"/>
                          </a:solidFill>
                          <a:latin typeface="Arial"/>
                          <a:cs typeface="Arial"/>
                        </a:rPr>
                        <a:t>9th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r>
              <a:tr h="496134">
                <a:tc>
                  <a:txBody>
                    <a:bodyPr/>
                    <a:lstStyle/>
                    <a:p>
                      <a:pPr algn="ctr">
                        <a:spcAft>
                          <a:spcPts val="1200"/>
                        </a:spcAft>
                      </a:pPr>
                      <a:endParaRPr lang="en-US" sz="700" dirty="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1200"/>
                        </a:spcAft>
                      </a:pPr>
                      <a:endParaRPr lang="en-US" sz="70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1200"/>
                        </a:spcAft>
                      </a:pPr>
                      <a:endParaRPr lang="en-US" sz="70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1200"/>
                        </a:spcAft>
                      </a:pPr>
                      <a:endParaRPr lang="en-US" sz="70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1200"/>
                        </a:spcAft>
                      </a:pPr>
                      <a:r>
                        <a:rPr lang="en-US" sz="700" dirty="0" smtClean="0">
                          <a:solidFill>
                            <a:schemeClr val="tx1">
                              <a:lumMod val="50000"/>
                              <a:lumOff val="50000"/>
                            </a:schemeClr>
                          </a:solidFill>
                          <a:latin typeface="Arial"/>
                          <a:cs typeface="Arial"/>
                        </a:rPr>
                        <a:t>Total Property Magazine release</a:t>
                      </a:r>
                      <a:endParaRPr lang="en-US" sz="700" dirty="0">
                        <a:solidFill>
                          <a:schemeClr val="tx1">
                            <a:lumMod val="50000"/>
                            <a:lumOff val="50000"/>
                          </a:schemeClr>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1200"/>
                        </a:spcAft>
                      </a:pPr>
                      <a:r>
                        <a:rPr lang="en-US" sz="700" baseline="0" dirty="0" smtClean="0">
                          <a:solidFill>
                            <a:srgbClr val="7F7F7F"/>
                          </a:solidFill>
                          <a:latin typeface="Arial"/>
                          <a:cs typeface="Arial"/>
                        </a:rPr>
                        <a:t>1st weekend of advertising</a:t>
                      </a:r>
                      <a:endParaRPr lang="en-US" sz="700" baseline="0" dirty="0">
                        <a:solidFill>
                          <a:srgbClr val="7F7F7F"/>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1200"/>
                        </a:spcAft>
                      </a:pPr>
                      <a:endParaRPr lang="en-US" sz="700" dirty="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71234">
                <a:tc>
                  <a:txBody>
                    <a:bodyPr/>
                    <a:lstStyle/>
                    <a:p>
                      <a:pPr algn="ctr">
                        <a:spcAft>
                          <a:spcPts val="1200"/>
                        </a:spcAft>
                      </a:pPr>
                      <a:r>
                        <a:rPr lang="en-US" sz="700" b="1" i="0" baseline="0" dirty="0" smtClean="0">
                          <a:solidFill>
                            <a:schemeClr val="bg1"/>
                          </a:solidFill>
                          <a:latin typeface="Arial"/>
                          <a:cs typeface="Arial"/>
                        </a:rPr>
                        <a:t>10th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11th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12th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13th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14th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15th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16th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r>
              <a:tr h="508221">
                <a:tc>
                  <a:txBody>
                    <a:bodyPr/>
                    <a:lstStyle/>
                    <a:p>
                      <a:pPr algn="ctr">
                        <a:spcAft>
                          <a:spcPts val="1200"/>
                        </a:spcAft>
                      </a:pPr>
                      <a:r>
                        <a:rPr lang="en-US" sz="700" baseline="0" dirty="0" smtClean="0">
                          <a:solidFill>
                            <a:srgbClr val="7F7F7F"/>
                          </a:solidFill>
                          <a:latin typeface="Arial"/>
                          <a:cs typeface="Arial"/>
                        </a:rPr>
                        <a:t>1st Marketing Report</a:t>
                      </a:r>
                      <a:endParaRPr lang="en-US" sz="700" baseline="0" dirty="0">
                        <a:solidFill>
                          <a:srgbClr val="7F7F7F"/>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521373" rtl="0" eaLnBrk="1" fontAlgn="auto" latinLnBrk="0" hangingPunct="1">
                        <a:lnSpc>
                          <a:spcPct val="100000"/>
                        </a:lnSpc>
                        <a:spcBef>
                          <a:spcPts val="0"/>
                        </a:spcBef>
                        <a:spcAft>
                          <a:spcPts val="1200"/>
                        </a:spcAft>
                        <a:buClrTx/>
                        <a:buSzTx/>
                        <a:buFontTx/>
                        <a:buNone/>
                        <a:tabLst/>
                        <a:defRPr/>
                      </a:pPr>
                      <a:r>
                        <a:rPr lang="en-US" sz="700" baseline="0" dirty="0" smtClean="0">
                          <a:solidFill>
                            <a:srgbClr val="7F7F7F"/>
                          </a:solidFill>
                          <a:latin typeface="Arial"/>
                          <a:cs typeface="Arial"/>
                        </a:rPr>
                        <a:t>1st weekday of advertising</a:t>
                      </a: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1200"/>
                        </a:spcAft>
                      </a:pPr>
                      <a:endParaRPr lang="en-US" sz="700" baseline="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1200"/>
                        </a:spcAft>
                      </a:pPr>
                      <a:endParaRPr lang="en-US" sz="700" baseline="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1200"/>
                        </a:spcAft>
                      </a:pPr>
                      <a:endParaRPr lang="en-US" sz="700" baseline="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457200" rtl="0" eaLnBrk="1" fontAlgn="auto" latinLnBrk="0" hangingPunct="1">
                        <a:lnSpc>
                          <a:spcPct val="100000"/>
                        </a:lnSpc>
                        <a:spcBef>
                          <a:spcPts val="0"/>
                        </a:spcBef>
                        <a:spcAft>
                          <a:spcPts val="1200"/>
                        </a:spcAft>
                        <a:buClrTx/>
                        <a:buSzTx/>
                        <a:buFontTx/>
                        <a:buNone/>
                        <a:tabLst/>
                        <a:defRPr/>
                      </a:pPr>
                      <a:r>
                        <a:rPr lang="en-US" sz="700" baseline="0" dirty="0" smtClean="0">
                          <a:solidFill>
                            <a:srgbClr val="7F7F7F"/>
                          </a:solidFill>
                          <a:latin typeface="Arial"/>
                          <a:cs typeface="Arial"/>
                        </a:rPr>
                        <a:t>2nd weekend of advertising</a:t>
                      </a: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1200"/>
                        </a:spcAft>
                      </a:pPr>
                      <a:endParaRPr lang="en-US" sz="700" baseline="0" dirty="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96781">
                <a:tc>
                  <a:txBody>
                    <a:bodyPr/>
                    <a:lstStyle/>
                    <a:p>
                      <a:pPr algn="ctr">
                        <a:spcAft>
                          <a:spcPts val="1200"/>
                        </a:spcAft>
                      </a:pPr>
                      <a:r>
                        <a:rPr lang="en-US" sz="700" b="1" i="0" baseline="0" dirty="0" smtClean="0">
                          <a:solidFill>
                            <a:schemeClr val="bg1"/>
                          </a:solidFill>
                          <a:latin typeface="Arial"/>
                          <a:cs typeface="Arial"/>
                        </a:rPr>
                        <a:t>17th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18th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19th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20th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21st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22nd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23rd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r>
              <a:tr h="543896">
                <a:tc>
                  <a:txBody>
                    <a:bodyPr/>
                    <a:lstStyle/>
                    <a:p>
                      <a:pPr marL="0" marR="0" indent="0" algn="ctr" defTabSz="457200" rtl="0" eaLnBrk="1" fontAlgn="auto" latinLnBrk="0" hangingPunct="1">
                        <a:lnSpc>
                          <a:spcPct val="100000"/>
                        </a:lnSpc>
                        <a:spcBef>
                          <a:spcPts val="0"/>
                        </a:spcBef>
                        <a:spcAft>
                          <a:spcPts val="1200"/>
                        </a:spcAft>
                        <a:buClrTx/>
                        <a:buSzTx/>
                        <a:buFontTx/>
                        <a:buNone/>
                        <a:tabLst/>
                        <a:defRPr/>
                      </a:pPr>
                      <a:r>
                        <a:rPr lang="en-US" sz="700" baseline="0" dirty="0" smtClean="0">
                          <a:solidFill>
                            <a:srgbClr val="7F7F7F"/>
                          </a:solidFill>
                          <a:latin typeface="Arial"/>
                          <a:cs typeface="Arial"/>
                        </a:rPr>
                        <a:t>2nd Marketing Report</a:t>
                      </a: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521373" rtl="0" eaLnBrk="1" fontAlgn="auto" latinLnBrk="0" hangingPunct="1">
                        <a:lnSpc>
                          <a:spcPct val="100000"/>
                        </a:lnSpc>
                        <a:spcBef>
                          <a:spcPts val="0"/>
                        </a:spcBef>
                        <a:spcAft>
                          <a:spcPts val="1200"/>
                        </a:spcAft>
                        <a:buClrTx/>
                        <a:buSzTx/>
                        <a:buFontTx/>
                        <a:buNone/>
                        <a:tabLst/>
                        <a:defRPr/>
                      </a:pPr>
                      <a:r>
                        <a:rPr lang="en-US" sz="700" baseline="0" dirty="0" smtClean="0">
                          <a:solidFill>
                            <a:srgbClr val="7F7F7F"/>
                          </a:solidFill>
                          <a:latin typeface="Arial"/>
                          <a:cs typeface="Arial"/>
                        </a:rPr>
                        <a:t>2nd weekday of advertising</a:t>
                      </a: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1200"/>
                        </a:spcAft>
                      </a:pPr>
                      <a:endParaRPr lang="en-US" sz="700" baseline="0" dirty="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1200"/>
                        </a:spcAft>
                      </a:pPr>
                      <a:endParaRPr lang="en-US" sz="700" baseline="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1200"/>
                        </a:spcAft>
                      </a:pPr>
                      <a:endParaRPr lang="en-US" sz="700" baseline="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457200" rtl="0" eaLnBrk="1" fontAlgn="auto" latinLnBrk="0" hangingPunct="1">
                        <a:lnSpc>
                          <a:spcPct val="100000"/>
                        </a:lnSpc>
                        <a:spcBef>
                          <a:spcPts val="0"/>
                        </a:spcBef>
                        <a:spcAft>
                          <a:spcPts val="1200"/>
                        </a:spcAft>
                        <a:buClrTx/>
                        <a:buSzTx/>
                        <a:buFontTx/>
                        <a:buNone/>
                        <a:tabLst/>
                        <a:defRPr/>
                      </a:pPr>
                      <a:r>
                        <a:rPr lang="en-US" sz="700" baseline="0" dirty="0" smtClean="0">
                          <a:solidFill>
                            <a:srgbClr val="7F7F7F"/>
                          </a:solidFill>
                          <a:latin typeface="Arial"/>
                          <a:cs typeface="Arial"/>
                        </a:rPr>
                        <a:t>3rd weekend of advertising</a:t>
                      </a: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1200"/>
                        </a:spcAft>
                      </a:pPr>
                      <a:endParaRPr lang="en-US" sz="700" baseline="0" dirty="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94194">
                <a:tc>
                  <a:txBody>
                    <a:bodyPr/>
                    <a:lstStyle/>
                    <a:p>
                      <a:pPr algn="ctr">
                        <a:spcAft>
                          <a:spcPts val="1200"/>
                        </a:spcAft>
                      </a:pPr>
                      <a:r>
                        <a:rPr lang="en-US" sz="700" b="1" i="0" baseline="0" dirty="0" smtClean="0">
                          <a:solidFill>
                            <a:schemeClr val="bg1"/>
                          </a:solidFill>
                          <a:latin typeface="Arial"/>
                          <a:cs typeface="Arial"/>
                        </a:rPr>
                        <a:t>24th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25th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26th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27th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28th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29th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30th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r>
              <a:tr h="529626">
                <a:tc>
                  <a:txBody>
                    <a:bodyPr/>
                    <a:lstStyle/>
                    <a:p>
                      <a:pPr marL="0" marR="0" indent="0" algn="ctr" defTabSz="457200" rtl="0" eaLnBrk="1" fontAlgn="auto" latinLnBrk="0" hangingPunct="1">
                        <a:lnSpc>
                          <a:spcPct val="100000"/>
                        </a:lnSpc>
                        <a:spcBef>
                          <a:spcPts val="0"/>
                        </a:spcBef>
                        <a:spcAft>
                          <a:spcPts val="1200"/>
                        </a:spcAft>
                        <a:buClrTx/>
                        <a:buSzTx/>
                        <a:buFontTx/>
                        <a:buNone/>
                        <a:tabLst/>
                        <a:defRPr/>
                      </a:pPr>
                      <a:r>
                        <a:rPr lang="en-US" sz="700" baseline="0" dirty="0" smtClean="0">
                          <a:solidFill>
                            <a:srgbClr val="7F7F7F"/>
                          </a:solidFill>
                          <a:latin typeface="Arial"/>
                          <a:cs typeface="Arial"/>
                        </a:rPr>
                        <a:t>3rd Marketing Report</a:t>
                      </a: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521373" rtl="0" eaLnBrk="1" fontAlgn="auto" latinLnBrk="0" hangingPunct="1">
                        <a:lnSpc>
                          <a:spcPct val="100000"/>
                        </a:lnSpc>
                        <a:spcBef>
                          <a:spcPts val="0"/>
                        </a:spcBef>
                        <a:spcAft>
                          <a:spcPts val="1200"/>
                        </a:spcAft>
                        <a:buClrTx/>
                        <a:buSzTx/>
                        <a:buFontTx/>
                        <a:buNone/>
                        <a:tabLst/>
                        <a:defRPr/>
                      </a:pPr>
                      <a:r>
                        <a:rPr lang="en-US" sz="700" baseline="0" dirty="0" smtClean="0">
                          <a:solidFill>
                            <a:srgbClr val="7F7F7F"/>
                          </a:solidFill>
                          <a:latin typeface="Arial"/>
                          <a:cs typeface="Arial"/>
                        </a:rPr>
                        <a:t>3rd weekday of advertising</a:t>
                      </a: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1200"/>
                        </a:spcAft>
                      </a:pPr>
                      <a:endParaRPr lang="en-US" sz="700" baseline="0" dirty="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1200"/>
                        </a:spcAft>
                      </a:pPr>
                      <a:endParaRPr lang="en-US" sz="700" baseline="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1200"/>
                        </a:spcAft>
                      </a:pPr>
                      <a:endParaRPr lang="en-US" sz="700" baseline="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457200" rtl="0" eaLnBrk="1" fontAlgn="auto" latinLnBrk="0" hangingPunct="1">
                        <a:lnSpc>
                          <a:spcPct val="100000"/>
                        </a:lnSpc>
                        <a:spcBef>
                          <a:spcPts val="0"/>
                        </a:spcBef>
                        <a:spcAft>
                          <a:spcPts val="1200"/>
                        </a:spcAft>
                        <a:buClrTx/>
                        <a:buSzTx/>
                        <a:buFontTx/>
                        <a:buNone/>
                        <a:tabLst/>
                        <a:defRPr/>
                      </a:pPr>
                      <a:r>
                        <a:rPr lang="en-US" sz="700" baseline="0" dirty="0" smtClean="0">
                          <a:solidFill>
                            <a:srgbClr val="7F7F7F"/>
                          </a:solidFill>
                          <a:latin typeface="Arial"/>
                          <a:cs typeface="Arial"/>
                        </a:rPr>
                        <a:t>4th weekend of advertising</a:t>
                      </a: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1200"/>
                        </a:spcAft>
                      </a:pPr>
                      <a:endParaRPr lang="en-US" sz="700" baseline="0" dirty="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20146">
                <a:tc>
                  <a:txBody>
                    <a:bodyPr/>
                    <a:lstStyle/>
                    <a:p>
                      <a:pPr algn="ctr">
                        <a:spcAft>
                          <a:spcPts val="1200"/>
                        </a:spcAft>
                      </a:pPr>
                      <a:r>
                        <a:rPr lang="en-US" sz="700" b="1" i="0" baseline="0" dirty="0" smtClean="0">
                          <a:solidFill>
                            <a:schemeClr val="bg1"/>
                          </a:solidFill>
                          <a:latin typeface="Arial"/>
                          <a:cs typeface="Arial"/>
                        </a:rPr>
                        <a:t>31st March</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1st April</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2nd April</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3rd April</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4th April</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5th April</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6th April</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r>
              <a:tr h="543274">
                <a:tc>
                  <a:txBody>
                    <a:bodyPr/>
                    <a:lstStyle/>
                    <a:p>
                      <a:pPr marL="0" marR="0" indent="0" algn="ctr" defTabSz="457200" rtl="0" eaLnBrk="1" fontAlgn="auto" latinLnBrk="0" hangingPunct="1">
                        <a:lnSpc>
                          <a:spcPct val="100000"/>
                        </a:lnSpc>
                        <a:spcBef>
                          <a:spcPts val="0"/>
                        </a:spcBef>
                        <a:spcAft>
                          <a:spcPts val="1200"/>
                        </a:spcAft>
                        <a:buClrTx/>
                        <a:buSzTx/>
                        <a:buFontTx/>
                        <a:buNone/>
                        <a:tabLst/>
                        <a:defRPr/>
                      </a:pPr>
                      <a:r>
                        <a:rPr lang="en-US" sz="700" baseline="0" dirty="0" smtClean="0">
                          <a:solidFill>
                            <a:srgbClr val="7F7F7F"/>
                          </a:solidFill>
                          <a:latin typeface="Arial"/>
                          <a:cs typeface="Arial"/>
                        </a:rPr>
                        <a:t>4th Marketing Report</a:t>
                      </a: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521373" rtl="0" eaLnBrk="1" fontAlgn="auto" latinLnBrk="0" hangingPunct="1">
                        <a:lnSpc>
                          <a:spcPct val="100000"/>
                        </a:lnSpc>
                        <a:spcBef>
                          <a:spcPts val="0"/>
                        </a:spcBef>
                        <a:spcAft>
                          <a:spcPts val="1200"/>
                        </a:spcAft>
                        <a:buClrTx/>
                        <a:buSzTx/>
                        <a:buFontTx/>
                        <a:buNone/>
                        <a:tabLst/>
                        <a:defRPr/>
                      </a:pPr>
                      <a:r>
                        <a:rPr lang="en-US" sz="700" baseline="0" dirty="0" smtClean="0">
                          <a:solidFill>
                            <a:srgbClr val="7F7F7F"/>
                          </a:solidFill>
                          <a:latin typeface="Arial"/>
                          <a:cs typeface="Arial"/>
                        </a:rPr>
                        <a:t>4th weekday of advertising</a:t>
                      </a: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1200"/>
                        </a:spcAft>
                      </a:pPr>
                      <a:endParaRPr lang="en-US" sz="700" baseline="0" dirty="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1200"/>
                        </a:spcAft>
                      </a:pPr>
                      <a:endParaRPr lang="en-US" sz="700" baseline="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1200"/>
                        </a:spcAft>
                      </a:pPr>
                      <a:endParaRPr lang="en-US" sz="700" baseline="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1200"/>
                        </a:spcAft>
                      </a:pPr>
                      <a:endParaRPr lang="en-US" sz="700" baseline="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1200"/>
                        </a:spcAft>
                      </a:pPr>
                      <a:endParaRPr lang="en-US" sz="700" baseline="0" dirty="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95533">
                <a:tc>
                  <a:txBody>
                    <a:bodyPr/>
                    <a:lstStyle/>
                    <a:p>
                      <a:pPr algn="ctr">
                        <a:spcAft>
                          <a:spcPts val="1200"/>
                        </a:spcAft>
                      </a:pPr>
                      <a:r>
                        <a:rPr lang="en-US" sz="700" b="1" i="0" baseline="0" dirty="0" smtClean="0">
                          <a:solidFill>
                            <a:schemeClr val="bg1"/>
                          </a:solidFill>
                          <a:latin typeface="Arial"/>
                          <a:cs typeface="Arial"/>
                        </a:rPr>
                        <a:t>7th April</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8th April</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9th April</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10th April</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11th April</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12th April</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spcAft>
                          <a:spcPts val="1200"/>
                        </a:spcAft>
                      </a:pPr>
                      <a:r>
                        <a:rPr lang="en-US" sz="700" b="1" i="0" baseline="0" dirty="0" smtClean="0">
                          <a:solidFill>
                            <a:schemeClr val="bg1"/>
                          </a:solidFill>
                          <a:latin typeface="Arial"/>
                          <a:cs typeface="Arial"/>
                        </a:rPr>
                        <a:t>13th April</a:t>
                      </a:r>
                      <a:endParaRPr lang="en-US" sz="700" b="1" i="0"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r>
              <a:tr h="201427">
                <a:tc>
                  <a:txBody>
                    <a:bodyPr/>
                    <a:lstStyle/>
                    <a:p>
                      <a:pPr algn="ctr">
                        <a:spcAft>
                          <a:spcPts val="1200"/>
                        </a:spcAft>
                      </a:pPr>
                      <a:endParaRPr lang="en-US" sz="700" baseline="0" dirty="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1200"/>
                        </a:spcAft>
                      </a:pPr>
                      <a:endParaRPr lang="en-US" sz="700" baseline="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1200"/>
                        </a:spcAft>
                      </a:pPr>
                      <a:r>
                        <a:rPr lang="en-US" sz="700" b="1" baseline="0" dirty="0" smtClean="0">
                          <a:solidFill>
                            <a:schemeClr val="bg1"/>
                          </a:solidFill>
                          <a:latin typeface="Arial"/>
                          <a:cs typeface="Arial"/>
                        </a:rPr>
                        <a:t>Tender</a:t>
                      </a:r>
                      <a:endParaRPr lang="en-US" sz="700" b="1" baseline="0" dirty="0">
                        <a:solidFill>
                          <a:schemeClr val="bg1"/>
                        </a:solidFill>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521373" rtl="0" eaLnBrk="1" fontAlgn="auto" latinLnBrk="0" hangingPunct="1">
                        <a:lnSpc>
                          <a:spcPct val="100000"/>
                        </a:lnSpc>
                        <a:spcBef>
                          <a:spcPts val="0"/>
                        </a:spcBef>
                        <a:spcAft>
                          <a:spcPts val="1200"/>
                        </a:spcAft>
                        <a:buClrTx/>
                        <a:buSzTx/>
                        <a:buFontTx/>
                        <a:buNone/>
                        <a:tabLst/>
                        <a:defRPr/>
                      </a:pPr>
                      <a:r>
                        <a:rPr lang="en-US" sz="700" b="1" baseline="0" dirty="0" smtClean="0">
                          <a:solidFill>
                            <a:schemeClr val="bg1"/>
                          </a:solidFill>
                          <a:latin typeface="Arial"/>
                          <a:cs typeface="Arial"/>
                        </a:rPr>
                        <a:t>Auction</a:t>
                      </a: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spcAft>
                          <a:spcPts val="1200"/>
                        </a:spcAft>
                      </a:pPr>
                      <a:endParaRPr lang="en-US" sz="700" baseline="0" dirty="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1200"/>
                        </a:spcAft>
                      </a:pPr>
                      <a:endParaRPr lang="en-US" sz="700" baseline="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1200"/>
                        </a:spcAft>
                      </a:pPr>
                      <a:endParaRPr lang="en-US" sz="700" baseline="0" dirty="0">
                        <a:latin typeface="Arial"/>
                        <a:cs typeface="Arial"/>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17" name="Rectangle 16"/>
          <p:cNvSpPr/>
          <p:nvPr/>
        </p:nvSpPr>
        <p:spPr>
          <a:xfrm rot="16200000">
            <a:off x="538837" y="3704048"/>
            <a:ext cx="542242" cy="197548"/>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r>
              <a:rPr lang="en-US" sz="700" dirty="0">
                <a:solidFill>
                  <a:srgbClr val="FFFFFF"/>
                </a:solidFill>
                <a:latin typeface="Arial"/>
                <a:cs typeface="Arial"/>
              </a:rPr>
              <a:t>Week 1</a:t>
            </a:r>
          </a:p>
        </p:txBody>
      </p:sp>
      <p:sp>
        <p:nvSpPr>
          <p:cNvPr id="18" name="Rectangle 17"/>
          <p:cNvSpPr/>
          <p:nvPr/>
        </p:nvSpPr>
        <p:spPr>
          <a:xfrm rot="16200000">
            <a:off x="539960" y="4429310"/>
            <a:ext cx="540000" cy="197548"/>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r>
              <a:rPr lang="en-US" sz="700" dirty="0">
                <a:solidFill>
                  <a:srgbClr val="FFFFFF"/>
                </a:solidFill>
                <a:latin typeface="Arial"/>
                <a:cs typeface="Arial"/>
              </a:rPr>
              <a:t>Week 2</a:t>
            </a:r>
          </a:p>
        </p:txBody>
      </p:sp>
      <p:sp>
        <p:nvSpPr>
          <p:cNvPr id="19" name="Rectangle 18"/>
          <p:cNvSpPr/>
          <p:nvPr/>
        </p:nvSpPr>
        <p:spPr>
          <a:xfrm rot="16200000">
            <a:off x="539962" y="5151285"/>
            <a:ext cx="540000" cy="197547"/>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r>
              <a:rPr lang="en-US" sz="700" dirty="0">
                <a:solidFill>
                  <a:srgbClr val="FFFFFF"/>
                </a:solidFill>
                <a:latin typeface="Arial"/>
                <a:cs typeface="Arial"/>
              </a:rPr>
              <a:t>Week 3</a:t>
            </a:r>
          </a:p>
        </p:txBody>
      </p:sp>
      <p:sp>
        <p:nvSpPr>
          <p:cNvPr id="20" name="Rectangle 19"/>
          <p:cNvSpPr/>
          <p:nvPr/>
        </p:nvSpPr>
        <p:spPr>
          <a:xfrm rot="16200000">
            <a:off x="539962" y="5907501"/>
            <a:ext cx="540000" cy="197548"/>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r>
              <a:rPr lang="en-US" sz="700" dirty="0">
                <a:solidFill>
                  <a:srgbClr val="FFFFFF"/>
                </a:solidFill>
                <a:latin typeface="Arial"/>
                <a:cs typeface="Arial"/>
              </a:rPr>
              <a:t>Week 4</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900000" y="2344019"/>
            <a:ext cx="8848071" cy="1815882"/>
          </a:xfrm>
          <a:prstGeom prst="rect">
            <a:avLst/>
          </a:prstGeom>
          <a:noFill/>
        </p:spPr>
        <p:txBody>
          <a:bodyPr wrap="square" lIns="91417" tIns="45709" rIns="91417" bIns="45709" rtlCol="0">
            <a:spAutoFit/>
          </a:bodyPr>
          <a:lstStyle/>
          <a:p>
            <a:r>
              <a:rPr lang="en-US" sz="5600" b="1" spc="-200" dirty="0" smtClean="0">
                <a:solidFill>
                  <a:srgbClr val="00234B"/>
                </a:solidFill>
                <a:latin typeface="Arial"/>
                <a:cs typeface="Arial"/>
              </a:rPr>
              <a:t>It all comes down to relationships, and results.</a:t>
            </a:r>
            <a:endParaRPr lang="en-US" sz="5600" b="1" spc="-200" dirty="0">
              <a:solidFill>
                <a:srgbClr val="00234B"/>
              </a:solidFill>
              <a:latin typeface="Arial"/>
              <a:cs typeface="Arial"/>
            </a:endParaRPr>
          </a:p>
        </p:txBody>
      </p:sp>
      <p:sp>
        <p:nvSpPr>
          <p:cNvPr id="7" name="TextBox 6"/>
          <p:cNvSpPr txBox="1"/>
          <p:nvPr/>
        </p:nvSpPr>
        <p:spPr>
          <a:xfrm>
            <a:off x="900000" y="5694036"/>
            <a:ext cx="6398774" cy="584776"/>
          </a:xfrm>
          <a:prstGeom prst="rect">
            <a:avLst/>
          </a:prstGeom>
          <a:noFill/>
        </p:spPr>
        <p:txBody>
          <a:bodyPr wrap="square" rtlCol="0" anchor="t">
            <a:spAutoFit/>
          </a:bodyPr>
          <a:lstStyle/>
          <a:p>
            <a:r>
              <a:rPr lang="en-US" sz="3200" b="1" smtClean="0">
                <a:solidFill>
                  <a:srgbClr val="4EC5D8"/>
                </a:solidFill>
                <a:latin typeface="Arial"/>
                <a:cs typeface="Arial"/>
              </a:rPr>
              <a:t>www.bayleys.co.nz/commercial</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TextBox 17"/>
          <p:cNvSpPr txBox="1"/>
          <p:nvPr/>
        </p:nvSpPr>
        <p:spPr>
          <a:xfrm>
            <a:off x="909850" y="1121977"/>
            <a:ext cx="7590509" cy="461665"/>
          </a:xfrm>
          <a:prstGeom prst="rect">
            <a:avLst/>
          </a:prstGeom>
          <a:noFill/>
        </p:spPr>
        <p:txBody>
          <a:bodyPr wrap="square" lIns="0" tIns="0" rIns="0" bIns="0" rtlCol="0">
            <a:spAutoFit/>
          </a:bodyPr>
          <a:lstStyle/>
          <a:p>
            <a:r>
              <a:rPr lang="en-US" sz="3000" b="1" spc="-100" dirty="0">
                <a:solidFill>
                  <a:srgbClr val="00234B"/>
                </a:solidFill>
                <a:latin typeface="Arial"/>
                <a:cs typeface="Arial"/>
              </a:rPr>
              <a:t>The Right Investment = The Right Result</a:t>
            </a:r>
          </a:p>
        </p:txBody>
      </p:sp>
      <p:sp>
        <p:nvSpPr>
          <p:cNvPr id="19" name="Rectangle 18"/>
          <p:cNvSpPr/>
          <p:nvPr/>
        </p:nvSpPr>
        <p:spPr>
          <a:xfrm>
            <a:off x="909848" y="1706359"/>
            <a:ext cx="7874659" cy="430887"/>
          </a:xfrm>
          <a:prstGeom prst="rect">
            <a:avLst/>
          </a:prstGeom>
        </p:spPr>
        <p:txBody>
          <a:bodyPr wrap="square" lIns="0" tIns="0" rIns="0" bIns="0">
            <a:spAutoFit/>
          </a:bodyPr>
          <a:lstStyle/>
          <a:p>
            <a:r>
              <a:rPr lang="en-US" sz="1400" dirty="0">
                <a:solidFill>
                  <a:srgbClr val="4EC5D8"/>
                </a:solidFill>
                <a:latin typeface="Arial"/>
                <a:cs typeface="Arial"/>
              </a:rPr>
              <a:t>At </a:t>
            </a:r>
            <a:r>
              <a:rPr lang="en-US" sz="1400" dirty="0" err="1">
                <a:solidFill>
                  <a:srgbClr val="4EC5D8"/>
                </a:solidFill>
                <a:latin typeface="Arial"/>
                <a:cs typeface="Arial"/>
              </a:rPr>
              <a:t>Bayleys</a:t>
            </a:r>
            <a:r>
              <a:rPr lang="en-US" sz="1400" dirty="0">
                <a:solidFill>
                  <a:srgbClr val="4EC5D8"/>
                </a:solidFill>
                <a:latin typeface="Arial"/>
                <a:cs typeface="Arial"/>
              </a:rPr>
              <a:t>, we firmly believe you get what you pay for. We believe in adding value rather than cutting costs.  In return for the fee structure we are proposing we undertake to;</a:t>
            </a:r>
          </a:p>
        </p:txBody>
      </p:sp>
      <p:sp>
        <p:nvSpPr>
          <p:cNvPr id="20" name="Freeform 19"/>
          <p:cNvSpPr/>
          <p:nvPr/>
        </p:nvSpPr>
        <p:spPr>
          <a:xfrm rot="10800000">
            <a:off x="903135" y="4831592"/>
            <a:ext cx="3289314" cy="835440"/>
          </a:xfrm>
          <a:custGeom>
            <a:avLst/>
            <a:gdLst>
              <a:gd name="connsiteX0" fmla="*/ 117342 w 3251047"/>
              <a:gd name="connsiteY0" fmla="*/ 0 h 586670"/>
              <a:gd name="connsiteX1" fmla="*/ 3251047 w 3251047"/>
              <a:gd name="connsiteY1" fmla="*/ 0 h 586670"/>
              <a:gd name="connsiteX2" fmla="*/ 3251047 w 3251047"/>
              <a:gd name="connsiteY2" fmla="*/ 586670 h 586670"/>
              <a:gd name="connsiteX3" fmla="*/ 648829 w 3251047"/>
              <a:gd name="connsiteY3" fmla="*/ 565964 h 586670"/>
              <a:gd name="connsiteX4" fmla="*/ 0 w 3251047"/>
              <a:gd name="connsiteY4" fmla="*/ 6902 h 586670"/>
              <a:gd name="connsiteX5" fmla="*/ 117342 w 3251047"/>
              <a:gd name="connsiteY5" fmla="*/ 0 h 586670"/>
              <a:gd name="connsiteX0" fmla="*/ 0 w 3133705"/>
              <a:gd name="connsiteY0" fmla="*/ 0 h 586670"/>
              <a:gd name="connsiteX1" fmla="*/ 3133705 w 3133705"/>
              <a:gd name="connsiteY1" fmla="*/ 0 h 586670"/>
              <a:gd name="connsiteX2" fmla="*/ 3133705 w 3133705"/>
              <a:gd name="connsiteY2" fmla="*/ 586670 h 586670"/>
              <a:gd name="connsiteX3" fmla="*/ 531487 w 3133705"/>
              <a:gd name="connsiteY3" fmla="*/ 565964 h 586670"/>
              <a:gd name="connsiteX4" fmla="*/ 211590 w 3133705"/>
              <a:gd name="connsiteY4" fmla="*/ 372709 h 586670"/>
              <a:gd name="connsiteX5" fmla="*/ 0 w 3133705"/>
              <a:gd name="connsiteY5" fmla="*/ 0 h 586670"/>
              <a:gd name="connsiteX0" fmla="*/ 303707 w 2922115"/>
              <a:gd name="connsiteY0" fmla="*/ 51366 h 586670"/>
              <a:gd name="connsiteX1" fmla="*/ 2922115 w 2922115"/>
              <a:gd name="connsiteY1" fmla="*/ 0 h 586670"/>
              <a:gd name="connsiteX2" fmla="*/ 2922115 w 2922115"/>
              <a:gd name="connsiteY2" fmla="*/ 586670 h 586670"/>
              <a:gd name="connsiteX3" fmla="*/ 319897 w 2922115"/>
              <a:gd name="connsiteY3" fmla="*/ 565964 h 586670"/>
              <a:gd name="connsiteX4" fmla="*/ 0 w 2922115"/>
              <a:gd name="connsiteY4" fmla="*/ 372709 h 586670"/>
              <a:gd name="connsiteX5" fmla="*/ 303707 w 2922115"/>
              <a:gd name="connsiteY5" fmla="*/ 51366 h 586670"/>
              <a:gd name="connsiteX0" fmla="*/ 338219 w 2922115"/>
              <a:gd name="connsiteY0" fmla="*/ 0 h 598191"/>
              <a:gd name="connsiteX1" fmla="*/ 2922115 w 2922115"/>
              <a:gd name="connsiteY1" fmla="*/ 11521 h 598191"/>
              <a:gd name="connsiteX2" fmla="*/ 2922115 w 2922115"/>
              <a:gd name="connsiteY2" fmla="*/ 598191 h 598191"/>
              <a:gd name="connsiteX3" fmla="*/ 319897 w 2922115"/>
              <a:gd name="connsiteY3" fmla="*/ 577485 h 598191"/>
              <a:gd name="connsiteX4" fmla="*/ 0 w 2922115"/>
              <a:gd name="connsiteY4" fmla="*/ 384230 h 598191"/>
              <a:gd name="connsiteX5" fmla="*/ 338219 w 2922115"/>
              <a:gd name="connsiteY5" fmla="*/ 0 h 598191"/>
              <a:gd name="connsiteX0" fmla="*/ 509945 w 3093841"/>
              <a:gd name="connsiteY0" fmla="*/ 0 h 598191"/>
              <a:gd name="connsiteX1" fmla="*/ 3093841 w 3093841"/>
              <a:gd name="connsiteY1" fmla="*/ 11521 h 598191"/>
              <a:gd name="connsiteX2" fmla="*/ 3093841 w 3093841"/>
              <a:gd name="connsiteY2" fmla="*/ 598191 h 598191"/>
              <a:gd name="connsiteX3" fmla="*/ 491623 w 3093841"/>
              <a:gd name="connsiteY3" fmla="*/ 577485 h 598191"/>
              <a:gd name="connsiteX4" fmla="*/ 0 w 3093841"/>
              <a:gd name="connsiteY4" fmla="*/ 567044 h 598191"/>
              <a:gd name="connsiteX5" fmla="*/ 171726 w 3093841"/>
              <a:gd name="connsiteY5" fmla="*/ 384230 h 598191"/>
              <a:gd name="connsiteX6" fmla="*/ 509945 w 3093841"/>
              <a:gd name="connsiteY6" fmla="*/ 0 h 598191"/>
              <a:gd name="connsiteX0" fmla="*/ 633731 w 3217627"/>
              <a:gd name="connsiteY0" fmla="*/ 0 h 598191"/>
              <a:gd name="connsiteX1" fmla="*/ 3217627 w 3217627"/>
              <a:gd name="connsiteY1" fmla="*/ 11521 h 598191"/>
              <a:gd name="connsiteX2" fmla="*/ 3217627 w 3217627"/>
              <a:gd name="connsiteY2" fmla="*/ 598191 h 598191"/>
              <a:gd name="connsiteX3" fmla="*/ 0 w 3217627"/>
              <a:gd name="connsiteY3" fmla="*/ 567044 h 598191"/>
              <a:gd name="connsiteX4" fmla="*/ 123786 w 3217627"/>
              <a:gd name="connsiteY4" fmla="*/ 567044 h 598191"/>
              <a:gd name="connsiteX5" fmla="*/ 295512 w 3217627"/>
              <a:gd name="connsiteY5" fmla="*/ 384230 h 598191"/>
              <a:gd name="connsiteX6" fmla="*/ 633731 w 3217627"/>
              <a:gd name="connsiteY6" fmla="*/ 0 h 598191"/>
              <a:gd name="connsiteX0" fmla="*/ 509945 w 3093841"/>
              <a:gd name="connsiteY0" fmla="*/ 0 h 598191"/>
              <a:gd name="connsiteX1" fmla="*/ 3093841 w 3093841"/>
              <a:gd name="connsiteY1" fmla="*/ 11521 h 598191"/>
              <a:gd name="connsiteX2" fmla="*/ 3093841 w 3093841"/>
              <a:gd name="connsiteY2" fmla="*/ 598191 h 598191"/>
              <a:gd name="connsiteX3" fmla="*/ 744628 w 3093841"/>
              <a:gd name="connsiteY3" fmla="*/ 572820 h 598191"/>
              <a:gd name="connsiteX4" fmla="*/ 0 w 3093841"/>
              <a:gd name="connsiteY4" fmla="*/ 567044 h 598191"/>
              <a:gd name="connsiteX5" fmla="*/ 171726 w 3093841"/>
              <a:gd name="connsiteY5" fmla="*/ 384230 h 598191"/>
              <a:gd name="connsiteX6" fmla="*/ 509945 w 3093841"/>
              <a:gd name="connsiteY6" fmla="*/ 0 h 598191"/>
              <a:gd name="connsiteX0" fmla="*/ 338219 w 2922115"/>
              <a:gd name="connsiteY0" fmla="*/ 0 h 598191"/>
              <a:gd name="connsiteX1" fmla="*/ 2922115 w 2922115"/>
              <a:gd name="connsiteY1" fmla="*/ 11521 h 598191"/>
              <a:gd name="connsiteX2" fmla="*/ 2922115 w 2922115"/>
              <a:gd name="connsiteY2" fmla="*/ 598191 h 598191"/>
              <a:gd name="connsiteX3" fmla="*/ 572902 w 2922115"/>
              <a:gd name="connsiteY3" fmla="*/ 572820 h 598191"/>
              <a:gd name="connsiteX4" fmla="*/ 338219 w 2922115"/>
              <a:gd name="connsiteY4" fmla="*/ 331250 h 598191"/>
              <a:gd name="connsiteX5" fmla="*/ 0 w 2922115"/>
              <a:gd name="connsiteY5" fmla="*/ 384230 h 598191"/>
              <a:gd name="connsiteX6" fmla="*/ 338219 w 2922115"/>
              <a:gd name="connsiteY6" fmla="*/ 0 h 598191"/>
              <a:gd name="connsiteX0" fmla="*/ 186366 w 2770262"/>
              <a:gd name="connsiteY0" fmla="*/ 0 h 598191"/>
              <a:gd name="connsiteX1" fmla="*/ 2770262 w 2770262"/>
              <a:gd name="connsiteY1" fmla="*/ 11521 h 598191"/>
              <a:gd name="connsiteX2" fmla="*/ 2770262 w 2770262"/>
              <a:gd name="connsiteY2" fmla="*/ 598191 h 598191"/>
              <a:gd name="connsiteX3" fmla="*/ 421049 w 2770262"/>
              <a:gd name="connsiteY3" fmla="*/ 572820 h 598191"/>
              <a:gd name="connsiteX4" fmla="*/ 186366 w 2770262"/>
              <a:gd name="connsiteY4" fmla="*/ 331250 h 598191"/>
              <a:gd name="connsiteX5" fmla="*/ 0 w 2770262"/>
              <a:gd name="connsiteY5" fmla="*/ 239288 h 598191"/>
              <a:gd name="connsiteX6" fmla="*/ 186366 w 2770262"/>
              <a:gd name="connsiteY6" fmla="*/ 0 h 598191"/>
              <a:gd name="connsiteX0" fmla="*/ 0 w 2873799"/>
              <a:gd name="connsiteY0" fmla="*/ 0 h 594698"/>
              <a:gd name="connsiteX1" fmla="*/ 2873799 w 2873799"/>
              <a:gd name="connsiteY1" fmla="*/ 8028 h 594698"/>
              <a:gd name="connsiteX2" fmla="*/ 2873799 w 2873799"/>
              <a:gd name="connsiteY2" fmla="*/ 594698 h 594698"/>
              <a:gd name="connsiteX3" fmla="*/ 524586 w 2873799"/>
              <a:gd name="connsiteY3" fmla="*/ 569327 h 594698"/>
              <a:gd name="connsiteX4" fmla="*/ 289903 w 2873799"/>
              <a:gd name="connsiteY4" fmla="*/ 327757 h 594698"/>
              <a:gd name="connsiteX5" fmla="*/ 103537 w 2873799"/>
              <a:gd name="connsiteY5" fmla="*/ 235795 h 594698"/>
              <a:gd name="connsiteX6" fmla="*/ 0 w 2873799"/>
              <a:gd name="connsiteY6" fmla="*/ 0 h 594698"/>
              <a:gd name="connsiteX0" fmla="*/ 0 w 3027531"/>
              <a:gd name="connsiteY0" fmla="*/ 3804 h 586670"/>
              <a:gd name="connsiteX1" fmla="*/ 3027531 w 3027531"/>
              <a:gd name="connsiteY1" fmla="*/ 0 h 586670"/>
              <a:gd name="connsiteX2" fmla="*/ 3027531 w 3027531"/>
              <a:gd name="connsiteY2" fmla="*/ 586670 h 586670"/>
              <a:gd name="connsiteX3" fmla="*/ 678318 w 3027531"/>
              <a:gd name="connsiteY3" fmla="*/ 561299 h 586670"/>
              <a:gd name="connsiteX4" fmla="*/ 443635 w 3027531"/>
              <a:gd name="connsiteY4" fmla="*/ 319729 h 586670"/>
              <a:gd name="connsiteX5" fmla="*/ 257269 w 3027531"/>
              <a:gd name="connsiteY5" fmla="*/ 227767 h 586670"/>
              <a:gd name="connsiteX6" fmla="*/ 0 w 3027531"/>
              <a:gd name="connsiteY6" fmla="*/ 3804 h 586670"/>
              <a:gd name="connsiteX0" fmla="*/ 0 w 3027531"/>
              <a:gd name="connsiteY0" fmla="*/ 3804 h 586670"/>
              <a:gd name="connsiteX1" fmla="*/ 3027531 w 3027531"/>
              <a:gd name="connsiteY1" fmla="*/ 0 h 586670"/>
              <a:gd name="connsiteX2" fmla="*/ 3027531 w 3027531"/>
              <a:gd name="connsiteY2" fmla="*/ 586670 h 586670"/>
              <a:gd name="connsiteX3" fmla="*/ 636068 w 3027531"/>
              <a:gd name="connsiteY3" fmla="*/ 580169 h 586670"/>
              <a:gd name="connsiteX4" fmla="*/ 443635 w 3027531"/>
              <a:gd name="connsiteY4" fmla="*/ 319729 h 586670"/>
              <a:gd name="connsiteX5" fmla="*/ 257269 w 3027531"/>
              <a:gd name="connsiteY5" fmla="*/ 227767 h 586670"/>
              <a:gd name="connsiteX6" fmla="*/ 0 w 3027531"/>
              <a:gd name="connsiteY6" fmla="*/ 3804 h 58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7531" h="586670">
                <a:moveTo>
                  <a:pt x="0" y="3804"/>
                </a:moveTo>
                <a:lnTo>
                  <a:pt x="3027531" y="0"/>
                </a:lnTo>
                <a:lnTo>
                  <a:pt x="3027531" y="586670"/>
                </a:lnTo>
                <a:lnTo>
                  <a:pt x="636068" y="580169"/>
                </a:lnTo>
                <a:lnTo>
                  <a:pt x="443635" y="319729"/>
                </a:lnTo>
                <a:lnTo>
                  <a:pt x="257269" y="227767"/>
                </a:lnTo>
                <a:lnTo>
                  <a:pt x="0" y="3804"/>
                </a:lnTo>
                <a:close/>
              </a:path>
            </a:pathLst>
          </a:custGeom>
          <a:solidFill>
            <a:srgbClr val="CDEBF0"/>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21" name="Freeform 20"/>
          <p:cNvSpPr/>
          <p:nvPr/>
        </p:nvSpPr>
        <p:spPr>
          <a:xfrm>
            <a:off x="6028556" y="4831592"/>
            <a:ext cx="3457200" cy="860645"/>
          </a:xfrm>
          <a:custGeom>
            <a:avLst/>
            <a:gdLst>
              <a:gd name="connsiteX0" fmla="*/ 117342 w 3251047"/>
              <a:gd name="connsiteY0" fmla="*/ 0 h 586670"/>
              <a:gd name="connsiteX1" fmla="*/ 3251047 w 3251047"/>
              <a:gd name="connsiteY1" fmla="*/ 0 h 586670"/>
              <a:gd name="connsiteX2" fmla="*/ 3251047 w 3251047"/>
              <a:gd name="connsiteY2" fmla="*/ 586670 h 586670"/>
              <a:gd name="connsiteX3" fmla="*/ 648829 w 3251047"/>
              <a:gd name="connsiteY3" fmla="*/ 565964 h 586670"/>
              <a:gd name="connsiteX4" fmla="*/ 0 w 3251047"/>
              <a:gd name="connsiteY4" fmla="*/ 6902 h 586670"/>
              <a:gd name="connsiteX5" fmla="*/ 117342 w 3251047"/>
              <a:gd name="connsiteY5" fmla="*/ 0 h 586670"/>
              <a:gd name="connsiteX0" fmla="*/ 117342 w 3251047"/>
              <a:gd name="connsiteY0" fmla="*/ 0 h 586670"/>
              <a:gd name="connsiteX1" fmla="*/ 3251047 w 3251047"/>
              <a:gd name="connsiteY1" fmla="*/ 0 h 586670"/>
              <a:gd name="connsiteX2" fmla="*/ 3251047 w 3251047"/>
              <a:gd name="connsiteY2" fmla="*/ 586670 h 586670"/>
              <a:gd name="connsiteX3" fmla="*/ 338219 w 3251047"/>
              <a:gd name="connsiteY3" fmla="*/ 565964 h 586670"/>
              <a:gd name="connsiteX4" fmla="*/ 0 w 3251047"/>
              <a:gd name="connsiteY4" fmla="*/ 6902 h 586670"/>
              <a:gd name="connsiteX5" fmla="*/ 117342 w 3251047"/>
              <a:gd name="connsiteY5" fmla="*/ 0 h 586670"/>
              <a:gd name="connsiteX0" fmla="*/ 853516 w 3251047"/>
              <a:gd name="connsiteY0" fmla="*/ 0 h 586670"/>
              <a:gd name="connsiteX1" fmla="*/ 3251047 w 3251047"/>
              <a:gd name="connsiteY1" fmla="*/ 0 h 586670"/>
              <a:gd name="connsiteX2" fmla="*/ 3251047 w 3251047"/>
              <a:gd name="connsiteY2" fmla="*/ 586670 h 586670"/>
              <a:gd name="connsiteX3" fmla="*/ 338219 w 3251047"/>
              <a:gd name="connsiteY3" fmla="*/ 565964 h 586670"/>
              <a:gd name="connsiteX4" fmla="*/ 0 w 3251047"/>
              <a:gd name="connsiteY4" fmla="*/ 6902 h 586670"/>
              <a:gd name="connsiteX5" fmla="*/ 853516 w 3251047"/>
              <a:gd name="connsiteY5" fmla="*/ 0 h 586670"/>
              <a:gd name="connsiteX0" fmla="*/ 515297 w 2912828"/>
              <a:gd name="connsiteY0" fmla="*/ 0 h 586670"/>
              <a:gd name="connsiteX1" fmla="*/ 2912828 w 2912828"/>
              <a:gd name="connsiteY1" fmla="*/ 0 h 586670"/>
              <a:gd name="connsiteX2" fmla="*/ 2912828 w 2912828"/>
              <a:gd name="connsiteY2" fmla="*/ 586670 h 586670"/>
              <a:gd name="connsiteX3" fmla="*/ 0 w 2912828"/>
              <a:gd name="connsiteY3" fmla="*/ 565964 h 586670"/>
              <a:gd name="connsiteX4" fmla="*/ 397955 w 2912828"/>
              <a:gd name="connsiteY4" fmla="*/ 6902 h 586670"/>
              <a:gd name="connsiteX5" fmla="*/ 515297 w 2912828"/>
              <a:gd name="connsiteY5" fmla="*/ 0 h 586670"/>
              <a:gd name="connsiteX0" fmla="*/ 784525 w 3182056"/>
              <a:gd name="connsiteY0" fmla="*/ 0 h 586670"/>
              <a:gd name="connsiteX1" fmla="*/ 3182056 w 3182056"/>
              <a:gd name="connsiteY1" fmla="*/ 0 h 586670"/>
              <a:gd name="connsiteX2" fmla="*/ 3182056 w 3182056"/>
              <a:gd name="connsiteY2" fmla="*/ 586670 h 586670"/>
              <a:gd name="connsiteX3" fmla="*/ 0 w 3182056"/>
              <a:gd name="connsiteY3" fmla="*/ 565964 h 586670"/>
              <a:gd name="connsiteX4" fmla="*/ 667183 w 3182056"/>
              <a:gd name="connsiteY4" fmla="*/ 6902 h 586670"/>
              <a:gd name="connsiteX5" fmla="*/ 784525 w 3182056"/>
              <a:gd name="connsiteY5" fmla="*/ 0 h 58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2056" h="586670">
                <a:moveTo>
                  <a:pt x="784525" y="0"/>
                </a:moveTo>
                <a:lnTo>
                  <a:pt x="3182056" y="0"/>
                </a:lnTo>
                <a:lnTo>
                  <a:pt x="3182056" y="586670"/>
                </a:lnTo>
                <a:lnTo>
                  <a:pt x="0" y="565964"/>
                </a:lnTo>
                <a:lnTo>
                  <a:pt x="667183" y="6902"/>
                </a:lnTo>
                <a:lnTo>
                  <a:pt x="784525" y="0"/>
                </a:lnTo>
                <a:close/>
              </a:path>
            </a:pathLst>
          </a:custGeom>
          <a:solidFill>
            <a:srgbClr val="CDEBF0"/>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22" name="Freeform 21"/>
          <p:cNvSpPr/>
          <p:nvPr/>
        </p:nvSpPr>
        <p:spPr>
          <a:xfrm rot="10800000">
            <a:off x="903137" y="2502869"/>
            <a:ext cx="3495847" cy="758286"/>
          </a:xfrm>
          <a:custGeom>
            <a:avLst/>
            <a:gdLst>
              <a:gd name="connsiteX0" fmla="*/ 117342 w 3251047"/>
              <a:gd name="connsiteY0" fmla="*/ 0 h 586670"/>
              <a:gd name="connsiteX1" fmla="*/ 3251047 w 3251047"/>
              <a:gd name="connsiteY1" fmla="*/ 0 h 586670"/>
              <a:gd name="connsiteX2" fmla="*/ 3251047 w 3251047"/>
              <a:gd name="connsiteY2" fmla="*/ 586670 h 586670"/>
              <a:gd name="connsiteX3" fmla="*/ 648829 w 3251047"/>
              <a:gd name="connsiteY3" fmla="*/ 565964 h 586670"/>
              <a:gd name="connsiteX4" fmla="*/ 0 w 3251047"/>
              <a:gd name="connsiteY4" fmla="*/ 6902 h 586670"/>
              <a:gd name="connsiteX5" fmla="*/ 117342 w 3251047"/>
              <a:gd name="connsiteY5" fmla="*/ 0 h 586670"/>
              <a:gd name="connsiteX0" fmla="*/ 0 w 3133705"/>
              <a:gd name="connsiteY0" fmla="*/ 0 h 586670"/>
              <a:gd name="connsiteX1" fmla="*/ 3133705 w 3133705"/>
              <a:gd name="connsiteY1" fmla="*/ 0 h 586670"/>
              <a:gd name="connsiteX2" fmla="*/ 3133705 w 3133705"/>
              <a:gd name="connsiteY2" fmla="*/ 586670 h 586670"/>
              <a:gd name="connsiteX3" fmla="*/ 531487 w 3133705"/>
              <a:gd name="connsiteY3" fmla="*/ 565964 h 586670"/>
              <a:gd name="connsiteX4" fmla="*/ 211590 w 3133705"/>
              <a:gd name="connsiteY4" fmla="*/ 372709 h 586670"/>
              <a:gd name="connsiteX5" fmla="*/ 0 w 3133705"/>
              <a:gd name="connsiteY5" fmla="*/ 0 h 586670"/>
              <a:gd name="connsiteX0" fmla="*/ 303707 w 2922115"/>
              <a:gd name="connsiteY0" fmla="*/ 51366 h 586670"/>
              <a:gd name="connsiteX1" fmla="*/ 2922115 w 2922115"/>
              <a:gd name="connsiteY1" fmla="*/ 0 h 586670"/>
              <a:gd name="connsiteX2" fmla="*/ 2922115 w 2922115"/>
              <a:gd name="connsiteY2" fmla="*/ 586670 h 586670"/>
              <a:gd name="connsiteX3" fmla="*/ 319897 w 2922115"/>
              <a:gd name="connsiteY3" fmla="*/ 565964 h 586670"/>
              <a:gd name="connsiteX4" fmla="*/ 0 w 2922115"/>
              <a:gd name="connsiteY4" fmla="*/ 372709 h 586670"/>
              <a:gd name="connsiteX5" fmla="*/ 303707 w 2922115"/>
              <a:gd name="connsiteY5" fmla="*/ 51366 h 586670"/>
              <a:gd name="connsiteX0" fmla="*/ 338219 w 2922115"/>
              <a:gd name="connsiteY0" fmla="*/ 0 h 598191"/>
              <a:gd name="connsiteX1" fmla="*/ 2922115 w 2922115"/>
              <a:gd name="connsiteY1" fmla="*/ 11521 h 598191"/>
              <a:gd name="connsiteX2" fmla="*/ 2922115 w 2922115"/>
              <a:gd name="connsiteY2" fmla="*/ 598191 h 598191"/>
              <a:gd name="connsiteX3" fmla="*/ 319897 w 2922115"/>
              <a:gd name="connsiteY3" fmla="*/ 577485 h 598191"/>
              <a:gd name="connsiteX4" fmla="*/ 0 w 2922115"/>
              <a:gd name="connsiteY4" fmla="*/ 384230 h 598191"/>
              <a:gd name="connsiteX5" fmla="*/ 338219 w 2922115"/>
              <a:gd name="connsiteY5" fmla="*/ 0 h 598191"/>
              <a:gd name="connsiteX0" fmla="*/ 509945 w 3093841"/>
              <a:gd name="connsiteY0" fmla="*/ 0 h 598191"/>
              <a:gd name="connsiteX1" fmla="*/ 3093841 w 3093841"/>
              <a:gd name="connsiteY1" fmla="*/ 11521 h 598191"/>
              <a:gd name="connsiteX2" fmla="*/ 3093841 w 3093841"/>
              <a:gd name="connsiteY2" fmla="*/ 598191 h 598191"/>
              <a:gd name="connsiteX3" fmla="*/ 491623 w 3093841"/>
              <a:gd name="connsiteY3" fmla="*/ 577485 h 598191"/>
              <a:gd name="connsiteX4" fmla="*/ 0 w 3093841"/>
              <a:gd name="connsiteY4" fmla="*/ 567044 h 598191"/>
              <a:gd name="connsiteX5" fmla="*/ 171726 w 3093841"/>
              <a:gd name="connsiteY5" fmla="*/ 384230 h 598191"/>
              <a:gd name="connsiteX6" fmla="*/ 509945 w 3093841"/>
              <a:gd name="connsiteY6" fmla="*/ 0 h 598191"/>
              <a:gd name="connsiteX0" fmla="*/ 633731 w 3217627"/>
              <a:gd name="connsiteY0" fmla="*/ 0 h 598191"/>
              <a:gd name="connsiteX1" fmla="*/ 3217627 w 3217627"/>
              <a:gd name="connsiteY1" fmla="*/ 11521 h 598191"/>
              <a:gd name="connsiteX2" fmla="*/ 3217627 w 3217627"/>
              <a:gd name="connsiteY2" fmla="*/ 598191 h 598191"/>
              <a:gd name="connsiteX3" fmla="*/ 0 w 3217627"/>
              <a:gd name="connsiteY3" fmla="*/ 567044 h 598191"/>
              <a:gd name="connsiteX4" fmla="*/ 123786 w 3217627"/>
              <a:gd name="connsiteY4" fmla="*/ 567044 h 598191"/>
              <a:gd name="connsiteX5" fmla="*/ 295512 w 3217627"/>
              <a:gd name="connsiteY5" fmla="*/ 384230 h 598191"/>
              <a:gd name="connsiteX6" fmla="*/ 633731 w 3217627"/>
              <a:gd name="connsiteY6" fmla="*/ 0 h 598191"/>
              <a:gd name="connsiteX0" fmla="*/ 633731 w 3217627"/>
              <a:gd name="connsiteY0" fmla="*/ 0 h 635471"/>
              <a:gd name="connsiteX1" fmla="*/ 3217627 w 3217627"/>
              <a:gd name="connsiteY1" fmla="*/ 11521 h 635471"/>
              <a:gd name="connsiteX2" fmla="*/ 3217627 w 3217627"/>
              <a:gd name="connsiteY2" fmla="*/ 598191 h 635471"/>
              <a:gd name="connsiteX3" fmla="*/ 0 w 3217627"/>
              <a:gd name="connsiteY3" fmla="*/ 567044 h 635471"/>
              <a:gd name="connsiteX4" fmla="*/ 867 w 3217627"/>
              <a:gd name="connsiteY4" fmla="*/ 635471 h 635471"/>
              <a:gd name="connsiteX5" fmla="*/ 123786 w 3217627"/>
              <a:gd name="connsiteY5" fmla="*/ 567044 h 635471"/>
              <a:gd name="connsiteX6" fmla="*/ 295512 w 3217627"/>
              <a:gd name="connsiteY6" fmla="*/ 384230 h 635471"/>
              <a:gd name="connsiteX7" fmla="*/ 633731 w 3217627"/>
              <a:gd name="connsiteY7" fmla="*/ 0 h 635471"/>
              <a:gd name="connsiteX0" fmla="*/ 633731 w 3217627"/>
              <a:gd name="connsiteY0" fmla="*/ 0 h 635471"/>
              <a:gd name="connsiteX1" fmla="*/ 3217627 w 3217627"/>
              <a:gd name="connsiteY1" fmla="*/ 11521 h 635471"/>
              <a:gd name="connsiteX2" fmla="*/ 3217627 w 3217627"/>
              <a:gd name="connsiteY2" fmla="*/ 598191 h 635471"/>
              <a:gd name="connsiteX3" fmla="*/ 231585 w 3217627"/>
              <a:gd name="connsiteY3" fmla="*/ 598191 h 635471"/>
              <a:gd name="connsiteX4" fmla="*/ 0 w 3217627"/>
              <a:gd name="connsiteY4" fmla="*/ 567044 h 635471"/>
              <a:gd name="connsiteX5" fmla="*/ 867 w 3217627"/>
              <a:gd name="connsiteY5" fmla="*/ 635471 h 635471"/>
              <a:gd name="connsiteX6" fmla="*/ 123786 w 3217627"/>
              <a:gd name="connsiteY6" fmla="*/ 567044 h 635471"/>
              <a:gd name="connsiteX7" fmla="*/ 295512 w 3217627"/>
              <a:gd name="connsiteY7" fmla="*/ 384230 h 635471"/>
              <a:gd name="connsiteX8" fmla="*/ 633731 w 3217627"/>
              <a:gd name="connsiteY8" fmla="*/ 0 h 63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7627" h="635471">
                <a:moveTo>
                  <a:pt x="633731" y="0"/>
                </a:moveTo>
                <a:lnTo>
                  <a:pt x="3217627" y="11521"/>
                </a:lnTo>
                <a:lnTo>
                  <a:pt x="3217627" y="598191"/>
                </a:lnTo>
                <a:lnTo>
                  <a:pt x="231585" y="598191"/>
                </a:lnTo>
                <a:lnTo>
                  <a:pt x="0" y="567044"/>
                </a:lnTo>
                <a:lnTo>
                  <a:pt x="867" y="635471"/>
                </a:lnTo>
                <a:lnTo>
                  <a:pt x="123786" y="567044"/>
                </a:lnTo>
                <a:lnTo>
                  <a:pt x="295512" y="384230"/>
                </a:lnTo>
                <a:lnTo>
                  <a:pt x="633731" y="0"/>
                </a:lnTo>
                <a:close/>
              </a:path>
            </a:pathLst>
          </a:custGeom>
          <a:solidFill>
            <a:srgbClr val="CDEBF0"/>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23" name="Freeform 22"/>
          <p:cNvSpPr/>
          <p:nvPr/>
        </p:nvSpPr>
        <p:spPr>
          <a:xfrm>
            <a:off x="5953599" y="2559873"/>
            <a:ext cx="3532157" cy="764352"/>
          </a:xfrm>
          <a:custGeom>
            <a:avLst/>
            <a:gdLst>
              <a:gd name="connsiteX0" fmla="*/ 117342 w 3251047"/>
              <a:gd name="connsiteY0" fmla="*/ 0 h 586670"/>
              <a:gd name="connsiteX1" fmla="*/ 3251047 w 3251047"/>
              <a:gd name="connsiteY1" fmla="*/ 0 h 586670"/>
              <a:gd name="connsiteX2" fmla="*/ 3251047 w 3251047"/>
              <a:gd name="connsiteY2" fmla="*/ 586670 h 586670"/>
              <a:gd name="connsiteX3" fmla="*/ 648829 w 3251047"/>
              <a:gd name="connsiteY3" fmla="*/ 565964 h 586670"/>
              <a:gd name="connsiteX4" fmla="*/ 0 w 3251047"/>
              <a:gd name="connsiteY4" fmla="*/ 6902 h 586670"/>
              <a:gd name="connsiteX5" fmla="*/ 117342 w 3251047"/>
              <a:gd name="connsiteY5" fmla="*/ 0 h 58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1047" h="586670">
                <a:moveTo>
                  <a:pt x="117342" y="0"/>
                </a:moveTo>
                <a:lnTo>
                  <a:pt x="3251047" y="0"/>
                </a:lnTo>
                <a:lnTo>
                  <a:pt x="3251047" y="586670"/>
                </a:lnTo>
                <a:lnTo>
                  <a:pt x="648829" y="565964"/>
                </a:lnTo>
                <a:lnTo>
                  <a:pt x="0" y="6902"/>
                </a:lnTo>
                <a:lnTo>
                  <a:pt x="117342" y="0"/>
                </a:lnTo>
                <a:close/>
              </a:path>
            </a:pathLst>
          </a:custGeom>
          <a:solidFill>
            <a:srgbClr val="CDEBF0"/>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24" name="Rectangle 23"/>
          <p:cNvSpPr/>
          <p:nvPr/>
        </p:nvSpPr>
        <p:spPr>
          <a:xfrm>
            <a:off x="7062677" y="2614847"/>
            <a:ext cx="2294729" cy="507809"/>
          </a:xfrm>
          <a:prstGeom prst="rect">
            <a:avLst/>
          </a:prstGeom>
        </p:spPr>
        <p:txBody>
          <a:bodyPr wrap="square" lIns="91417" tIns="45709" rIns="91417" bIns="45709">
            <a:spAutoFit/>
          </a:bodyPr>
          <a:lstStyle/>
          <a:p>
            <a:r>
              <a:rPr lang="en-US" sz="900" dirty="0">
                <a:solidFill>
                  <a:schemeClr val="tx1">
                    <a:lumMod val="50000"/>
                    <a:lumOff val="50000"/>
                  </a:schemeClr>
                </a:solidFill>
                <a:latin typeface="Arial"/>
                <a:cs typeface="Arial"/>
              </a:rPr>
              <a:t>Provide you with an unparalleled level of service, regular, transparent reporting and feedback - and availability.</a:t>
            </a:r>
          </a:p>
        </p:txBody>
      </p:sp>
      <p:sp>
        <p:nvSpPr>
          <p:cNvPr id="25" name="Rectangle 24"/>
          <p:cNvSpPr/>
          <p:nvPr/>
        </p:nvSpPr>
        <p:spPr>
          <a:xfrm>
            <a:off x="6652644" y="2464869"/>
            <a:ext cx="590005" cy="707886"/>
          </a:xfrm>
          <a:prstGeom prst="rect">
            <a:avLst/>
          </a:prstGeom>
        </p:spPr>
        <p:txBody>
          <a:bodyPr wrap="square" lIns="91417" tIns="45709" rIns="91417" bIns="45709">
            <a:spAutoFit/>
          </a:bodyPr>
          <a:lstStyle/>
          <a:p>
            <a:r>
              <a:rPr lang="en-US" sz="4000" b="1" dirty="0">
                <a:solidFill>
                  <a:srgbClr val="00234B"/>
                </a:solidFill>
                <a:latin typeface="Arial"/>
                <a:cs typeface="Arial"/>
              </a:rPr>
              <a:t>1</a:t>
            </a:r>
          </a:p>
        </p:txBody>
      </p:sp>
      <p:sp>
        <p:nvSpPr>
          <p:cNvPr id="26" name="Rectangle 25"/>
          <p:cNvSpPr/>
          <p:nvPr/>
        </p:nvSpPr>
        <p:spPr>
          <a:xfrm>
            <a:off x="7062677" y="4894483"/>
            <a:ext cx="2423079" cy="646309"/>
          </a:xfrm>
          <a:prstGeom prst="rect">
            <a:avLst/>
          </a:prstGeom>
        </p:spPr>
        <p:txBody>
          <a:bodyPr wrap="square" lIns="91417" tIns="45709" rIns="91417" bIns="45709">
            <a:spAutoFit/>
          </a:bodyPr>
          <a:lstStyle/>
          <a:p>
            <a:r>
              <a:rPr lang="en-US" sz="900" dirty="0">
                <a:solidFill>
                  <a:srgbClr val="7F7F7F"/>
                </a:solidFill>
                <a:latin typeface="Arial"/>
                <a:cs typeface="Arial"/>
              </a:rPr>
              <a:t>Promote your property to the widest possible ‘qualified’ buyer audience – we currently have a number of parties seeking to purchase this sort of property.</a:t>
            </a:r>
          </a:p>
        </p:txBody>
      </p:sp>
      <p:sp>
        <p:nvSpPr>
          <p:cNvPr id="27" name="Rectangle 26"/>
          <p:cNvSpPr/>
          <p:nvPr/>
        </p:nvSpPr>
        <p:spPr>
          <a:xfrm>
            <a:off x="6652644" y="4819492"/>
            <a:ext cx="590005" cy="707886"/>
          </a:xfrm>
          <a:prstGeom prst="rect">
            <a:avLst/>
          </a:prstGeom>
        </p:spPr>
        <p:txBody>
          <a:bodyPr wrap="square" lIns="91417" tIns="45709" rIns="91417" bIns="45709">
            <a:spAutoFit/>
          </a:bodyPr>
          <a:lstStyle/>
          <a:p>
            <a:r>
              <a:rPr lang="en-US" sz="4000" b="1" dirty="0">
                <a:solidFill>
                  <a:srgbClr val="00234B"/>
                </a:solidFill>
                <a:latin typeface="Arial"/>
                <a:cs typeface="Arial"/>
              </a:rPr>
              <a:t>2</a:t>
            </a:r>
          </a:p>
        </p:txBody>
      </p:sp>
      <p:sp>
        <p:nvSpPr>
          <p:cNvPr id="28" name="Rectangle 27"/>
          <p:cNvSpPr/>
          <p:nvPr/>
        </p:nvSpPr>
        <p:spPr>
          <a:xfrm>
            <a:off x="944332" y="2614847"/>
            <a:ext cx="2248716" cy="507809"/>
          </a:xfrm>
          <a:prstGeom prst="rect">
            <a:avLst/>
          </a:prstGeom>
        </p:spPr>
        <p:txBody>
          <a:bodyPr wrap="square" lIns="91417" tIns="45709" rIns="91417" bIns="45709">
            <a:spAutoFit/>
          </a:bodyPr>
          <a:lstStyle/>
          <a:p>
            <a:r>
              <a:rPr lang="en-GB" sz="900" dirty="0">
                <a:solidFill>
                  <a:schemeClr val="tx1">
                    <a:lumMod val="50000"/>
                    <a:lumOff val="50000"/>
                  </a:schemeClr>
                </a:solidFill>
                <a:latin typeface="Arial"/>
                <a:cs typeface="Arial"/>
              </a:rPr>
              <a:t>A</a:t>
            </a:r>
            <a:r>
              <a:rPr lang="en-GB" sz="900" dirty="0" smtClean="0">
                <a:solidFill>
                  <a:schemeClr val="tx1">
                    <a:lumMod val="50000"/>
                    <a:lumOff val="50000"/>
                  </a:schemeClr>
                </a:solidFill>
                <a:latin typeface="Arial"/>
                <a:cs typeface="Arial"/>
              </a:rPr>
              <a:t>dhere </a:t>
            </a:r>
            <a:r>
              <a:rPr lang="en-GB" sz="900" dirty="0">
                <a:solidFill>
                  <a:schemeClr val="tx1">
                    <a:lumMod val="50000"/>
                    <a:lumOff val="50000"/>
                  </a:schemeClr>
                </a:solidFill>
                <a:latin typeface="Arial"/>
                <a:cs typeface="Arial"/>
              </a:rPr>
              <a:t>to best practice and exercise </a:t>
            </a:r>
            <a:br>
              <a:rPr lang="en-GB" sz="900" dirty="0">
                <a:solidFill>
                  <a:schemeClr val="tx1">
                    <a:lumMod val="50000"/>
                    <a:lumOff val="50000"/>
                  </a:schemeClr>
                </a:solidFill>
                <a:latin typeface="Arial"/>
                <a:cs typeface="Arial"/>
              </a:rPr>
            </a:br>
            <a:r>
              <a:rPr lang="en-GB" sz="900" dirty="0">
                <a:solidFill>
                  <a:schemeClr val="tx1">
                    <a:lumMod val="50000"/>
                    <a:lumOff val="50000"/>
                  </a:schemeClr>
                </a:solidFill>
                <a:latin typeface="Arial"/>
                <a:cs typeface="Arial"/>
              </a:rPr>
              <a:t>staunch negotiation to ensure we </a:t>
            </a:r>
            <a:br>
              <a:rPr lang="en-GB" sz="900" dirty="0">
                <a:solidFill>
                  <a:schemeClr val="tx1">
                    <a:lumMod val="50000"/>
                    <a:lumOff val="50000"/>
                  </a:schemeClr>
                </a:solidFill>
                <a:latin typeface="Arial"/>
                <a:cs typeface="Arial"/>
              </a:rPr>
            </a:br>
            <a:r>
              <a:rPr lang="en-GB" sz="900" dirty="0">
                <a:solidFill>
                  <a:schemeClr val="tx1">
                    <a:lumMod val="50000"/>
                    <a:lumOff val="50000"/>
                  </a:schemeClr>
                </a:solidFill>
                <a:latin typeface="Arial"/>
                <a:cs typeface="Arial"/>
              </a:rPr>
              <a:t>secure the best price, not the first price.</a:t>
            </a:r>
          </a:p>
        </p:txBody>
      </p:sp>
      <p:sp>
        <p:nvSpPr>
          <p:cNvPr id="29" name="Rectangle 28"/>
          <p:cNvSpPr/>
          <p:nvPr/>
        </p:nvSpPr>
        <p:spPr>
          <a:xfrm>
            <a:off x="3035893" y="2479866"/>
            <a:ext cx="590005" cy="707886"/>
          </a:xfrm>
          <a:prstGeom prst="rect">
            <a:avLst/>
          </a:prstGeom>
        </p:spPr>
        <p:txBody>
          <a:bodyPr wrap="square" lIns="91417" tIns="45709" rIns="91417" bIns="45709">
            <a:spAutoFit/>
          </a:bodyPr>
          <a:lstStyle/>
          <a:p>
            <a:r>
              <a:rPr lang="en-US" sz="4000" b="1" dirty="0">
                <a:solidFill>
                  <a:srgbClr val="00234B"/>
                </a:solidFill>
                <a:latin typeface="Arial"/>
                <a:cs typeface="Arial"/>
              </a:rPr>
              <a:t>4</a:t>
            </a:r>
          </a:p>
        </p:txBody>
      </p:sp>
      <p:sp>
        <p:nvSpPr>
          <p:cNvPr id="30" name="Rectangle 29"/>
          <p:cNvSpPr/>
          <p:nvPr/>
        </p:nvSpPr>
        <p:spPr>
          <a:xfrm>
            <a:off x="944332" y="4915755"/>
            <a:ext cx="2248716" cy="646309"/>
          </a:xfrm>
          <a:prstGeom prst="rect">
            <a:avLst/>
          </a:prstGeom>
        </p:spPr>
        <p:txBody>
          <a:bodyPr wrap="square" lIns="91417" tIns="45709" rIns="91417" bIns="45709">
            <a:spAutoFit/>
          </a:bodyPr>
          <a:lstStyle/>
          <a:p>
            <a:r>
              <a:rPr lang="en-US" sz="900" dirty="0">
                <a:solidFill>
                  <a:srgbClr val="7F7F7F"/>
                </a:solidFill>
                <a:latin typeface="Arial"/>
                <a:cs typeface="Arial"/>
              </a:rPr>
              <a:t>Promote your property to the widest possible ‘qualified’ buyer audience – we currently have a number of parties seeking to purchase this sort of property.</a:t>
            </a:r>
          </a:p>
        </p:txBody>
      </p:sp>
      <p:sp>
        <p:nvSpPr>
          <p:cNvPr id="31" name="Rectangle 30"/>
          <p:cNvSpPr/>
          <p:nvPr/>
        </p:nvSpPr>
        <p:spPr>
          <a:xfrm>
            <a:off x="3035893" y="4834489"/>
            <a:ext cx="590005" cy="707886"/>
          </a:xfrm>
          <a:prstGeom prst="rect">
            <a:avLst/>
          </a:prstGeom>
        </p:spPr>
        <p:txBody>
          <a:bodyPr wrap="square" lIns="91417" tIns="45709" rIns="91417" bIns="45709">
            <a:spAutoFit/>
          </a:bodyPr>
          <a:lstStyle/>
          <a:p>
            <a:r>
              <a:rPr lang="en-US" sz="4000" b="1" dirty="0">
                <a:solidFill>
                  <a:srgbClr val="00234B"/>
                </a:solidFill>
                <a:latin typeface="Arial"/>
                <a:cs typeface="Arial"/>
              </a:rPr>
              <a:t>3</a:t>
            </a:r>
          </a:p>
        </p:txBody>
      </p:sp>
      <p:sp>
        <p:nvSpPr>
          <p:cNvPr id="32" name="Rectangle 31"/>
          <p:cNvSpPr/>
          <p:nvPr/>
        </p:nvSpPr>
        <p:spPr>
          <a:xfrm>
            <a:off x="857920" y="6098472"/>
            <a:ext cx="8499486" cy="246221"/>
          </a:xfrm>
          <a:prstGeom prst="rect">
            <a:avLst/>
          </a:prstGeom>
        </p:spPr>
        <p:txBody>
          <a:bodyPr wrap="square" lIns="91417" tIns="45709" rIns="91417" bIns="45709">
            <a:spAutoFit/>
          </a:bodyPr>
          <a:lstStyle/>
          <a:p>
            <a:pPr algn="ctr"/>
            <a:r>
              <a:rPr lang="en-US" sz="1000" b="1" dirty="0">
                <a:solidFill>
                  <a:srgbClr val="4EC5D8"/>
                </a:solidFill>
                <a:latin typeface="Arial"/>
                <a:cs typeface="Arial"/>
              </a:rPr>
              <a:t>Apply a team approach - over 80% of </a:t>
            </a:r>
            <a:r>
              <a:rPr lang="en-US" sz="1000" b="1" dirty="0" err="1">
                <a:solidFill>
                  <a:srgbClr val="4EC5D8"/>
                </a:solidFill>
                <a:latin typeface="Arial"/>
                <a:cs typeface="Arial"/>
              </a:rPr>
              <a:t>Bayleys</a:t>
            </a:r>
            <a:r>
              <a:rPr lang="en-US" sz="1000" b="1" dirty="0">
                <a:solidFill>
                  <a:srgbClr val="4EC5D8"/>
                </a:solidFill>
                <a:latin typeface="Arial"/>
                <a:cs typeface="Arial"/>
              </a:rPr>
              <a:t> sales involve two or more agents – which means access to more buyers.</a:t>
            </a:r>
          </a:p>
        </p:txBody>
      </p:sp>
      <p:pic>
        <p:nvPicPr>
          <p:cNvPr id="33" name="Picture 32" descr="Commercial Info-editable text.eps"/>
          <p:cNvPicPr>
            <a:picLocks noChangeAspect="1"/>
          </p:cNvPicPr>
          <p:nvPr/>
        </p:nvPicPr>
        <p:blipFill>
          <a:blip r:embed="rId2"/>
          <a:stretch>
            <a:fillRect/>
          </a:stretch>
        </p:blipFill>
        <p:spPr>
          <a:xfrm>
            <a:off x="3104695" y="2182251"/>
            <a:ext cx="3928598" cy="3928598"/>
          </a:xfrm>
          <a:prstGeom prst="rect">
            <a:avLst/>
          </a:prstGeom>
        </p:spPr>
      </p:pic>
      <p:sp>
        <p:nvSpPr>
          <p:cNvPr id="34" name="Rectangle 33"/>
          <p:cNvSpPr/>
          <p:nvPr/>
        </p:nvSpPr>
        <p:spPr>
          <a:xfrm>
            <a:off x="4485358" y="3024561"/>
            <a:ext cx="1185871" cy="523220"/>
          </a:xfrm>
          <a:prstGeom prst="rect">
            <a:avLst/>
          </a:prstGeom>
        </p:spPr>
        <p:txBody>
          <a:bodyPr wrap="square" lIns="0" tIns="0" rIns="0" bIns="0">
            <a:spAutoFit/>
          </a:bodyPr>
          <a:lstStyle/>
          <a:p>
            <a:pPr algn="ctr"/>
            <a:r>
              <a:rPr lang="en-US" sz="850" b="1" dirty="0">
                <a:solidFill>
                  <a:schemeClr val="bg1"/>
                </a:solidFill>
                <a:latin typeface="Arial"/>
                <a:cs typeface="Arial"/>
              </a:rPr>
              <a:t>&lt;agent 1 name&gt;</a:t>
            </a:r>
          </a:p>
          <a:p>
            <a:pPr algn="ctr"/>
            <a:r>
              <a:rPr lang="en-US" sz="850" b="1" dirty="0">
                <a:solidFill>
                  <a:schemeClr val="bg1"/>
                </a:solidFill>
                <a:latin typeface="Arial"/>
                <a:cs typeface="Arial"/>
              </a:rPr>
              <a:t>&lt;agent 2 name&gt;</a:t>
            </a:r>
          </a:p>
          <a:p>
            <a:pPr algn="ctr"/>
            <a:r>
              <a:rPr lang="en-US" sz="850" b="1" dirty="0">
                <a:solidFill>
                  <a:schemeClr val="bg1"/>
                </a:solidFill>
                <a:latin typeface="Arial"/>
                <a:cs typeface="Arial"/>
              </a:rPr>
              <a:t>&lt;agent 3 name&gt;</a:t>
            </a:r>
          </a:p>
          <a:p>
            <a:pPr algn="ctr"/>
            <a:endParaRPr lang="en-US" sz="850" b="1" dirty="0">
              <a:solidFill>
                <a:schemeClr val="bg1"/>
              </a:solidFill>
              <a:latin typeface="Arial"/>
              <a:cs typeface="Arial"/>
            </a:endParaRPr>
          </a:p>
        </p:txBody>
      </p:sp>
      <p:sp>
        <p:nvSpPr>
          <p:cNvPr id="35" name="Rectangle 34"/>
          <p:cNvSpPr/>
          <p:nvPr/>
        </p:nvSpPr>
        <p:spPr>
          <a:xfrm>
            <a:off x="5645829" y="4216400"/>
            <a:ext cx="1185871" cy="153888"/>
          </a:xfrm>
          <a:prstGeom prst="rect">
            <a:avLst/>
          </a:prstGeom>
        </p:spPr>
        <p:txBody>
          <a:bodyPr wrap="square" lIns="0" tIns="0" rIns="0" bIns="0">
            <a:spAutoFit/>
          </a:bodyPr>
          <a:lstStyle/>
          <a:p>
            <a:pPr algn="ctr"/>
            <a:r>
              <a:rPr lang="en-US" sz="1000" b="1" dirty="0">
                <a:solidFill>
                  <a:srgbClr val="FFFFFF"/>
                </a:solidFill>
                <a:latin typeface="Arial"/>
                <a:cs typeface="Arial"/>
              </a:rPr>
              <a:t>&lt;Office Name&gt;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Rectangle 13"/>
          <p:cNvSpPr>
            <a:spLocks/>
          </p:cNvSpPr>
          <p:nvPr/>
        </p:nvSpPr>
        <p:spPr>
          <a:xfrm>
            <a:off x="5438957" y="1266825"/>
            <a:ext cx="3923999" cy="518733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915864" y="2125816"/>
            <a:ext cx="3766345" cy="27608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3" name="TextBox 2"/>
          <p:cNvSpPr txBox="1"/>
          <p:nvPr/>
        </p:nvSpPr>
        <p:spPr>
          <a:xfrm>
            <a:off x="915400" y="1121977"/>
            <a:ext cx="7105904" cy="461665"/>
          </a:xfrm>
          <a:prstGeom prst="rect">
            <a:avLst/>
          </a:prstGeom>
          <a:noFill/>
        </p:spPr>
        <p:txBody>
          <a:bodyPr wrap="square" lIns="0" tIns="0" rIns="0" bIns="0" rtlCol="0">
            <a:spAutoFit/>
          </a:bodyPr>
          <a:lstStyle/>
          <a:p>
            <a:r>
              <a:rPr lang="en-US" sz="3000" b="1" spc="-100" dirty="0">
                <a:solidFill>
                  <a:srgbClr val="00234B"/>
                </a:solidFill>
                <a:latin typeface="Arial"/>
                <a:cs typeface="Arial"/>
              </a:rPr>
              <a:t>Your Investment</a:t>
            </a:r>
          </a:p>
        </p:txBody>
      </p:sp>
      <p:sp>
        <p:nvSpPr>
          <p:cNvPr id="4" name="TextBox 3"/>
          <p:cNvSpPr txBox="1"/>
          <p:nvPr/>
        </p:nvSpPr>
        <p:spPr>
          <a:xfrm>
            <a:off x="915398" y="1649579"/>
            <a:ext cx="3764954" cy="3077766"/>
          </a:xfrm>
          <a:prstGeom prst="rect">
            <a:avLst/>
          </a:prstGeom>
          <a:noFill/>
        </p:spPr>
        <p:txBody>
          <a:bodyPr wrap="square" lIns="0" tIns="0" rIns="91417" bIns="0" rtlCol="0">
            <a:spAutoFit/>
          </a:bodyPr>
          <a:lstStyle/>
          <a:p>
            <a:r>
              <a:rPr lang="en-US" sz="900" b="1" dirty="0">
                <a:solidFill>
                  <a:srgbClr val="00234B"/>
                </a:solidFill>
                <a:latin typeface="Arial"/>
                <a:cs typeface="Arial"/>
              </a:rPr>
              <a:t>Marketing Investment</a:t>
            </a:r>
          </a:p>
          <a:p>
            <a:r>
              <a:rPr lang="en-US" sz="900" dirty="0">
                <a:solidFill>
                  <a:srgbClr val="00234B"/>
                </a:solidFill>
                <a:latin typeface="Arial"/>
                <a:cs typeface="Arial"/>
              </a:rPr>
              <a:t>Total Property Package A		$7,500.00</a:t>
            </a:r>
          </a:p>
          <a:p>
            <a:r>
              <a:rPr lang="en-US" sz="900" dirty="0">
                <a:solidFill>
                  <a:srgbClr val="00234B"/>
                </a:solidFill>
                <a:latin typeface="Arial"/>
                <a:cs typeface="Arial"/>
              </a:rPr>
              <a:t>Additional campaign elements		$2,500.00</a:t>
            </a:r>
          </a:p>
          <a:p>
            <a:endParaRPr lang="en-US" sz="900" b="1" dirty="0">
              <a:latin typeface="Arial"/>
              <a:cs typeface="Arial"/>
            </a:endParaRPr>
          </a:p>
          <a:p>
            <a:r>
              <a:rPr lang="en-US" sz="900" b="1" dirty="0">
                <a:solidFill>
                  <a:schemeClr val="bg1"/>
                </a:solidFill>
                <a:latin typeface="Arial"/>
                <a:cs typeface="Arial"/>
              </a:rPr>
              <a:t>  Total				$10,000.00 + GST</a:t>
            </a:r>
          </a:p>
          <a:p>
            <a:endParaRPr lang="en-US" sz="900" b="1" dirty="0">
              <a:solidFill>
                <a:srgbClr val="00234B"/>
              </a:solidFill>
              <a:latin typeface="Arial"/>
              <a:cs typeface="Arial"/>
            </a:endParaRPr>
          </a:p>
          <a:p>
            <a:endParaRPr lang="en-US" sz="900" b="1" dirty="0">
              <a:solidFill>
                <a:srgbClr val="00234B"/>
              </a:solidFill>
              <a:latin typeface="Arial"/>
              <a:cs typeface="Arial"/>
            </a:endParaRPr>
          </a:p>
          <a:p>
            <a:r>
              <a:rPr lang="en-US" sz="900" b="1" dirty="0">
                <a:solidFill>
                  <a:srgbClr val="00234B"/>
                </a:solidFill>
                <a:latin typeface="Arial"/>
                <a:cs typeface="Arial"/>
              </a:rPr>
              <a:t>Agency and Commission</a:t>
            </a:r>
            <a:br>
              <a:rPr lang="en-US" sz="900" b="1" dirty="0">
                <a:solidFill>
                  <a:srgbClr val="00234B"/>
                </a:solidFill>
                <a:latin typeface="Arial"/>
                <a:cs typeface="Arial"/>
              </a:rPr>
            </a:br>
            <a:r>
              <a:rPr lang="en-US" sz="900" dirty="0" err="1">
                <a:solidFill>
                  <a:srgbClr val="00234B"/>
                </a:solidFill>
                <a:latin typeface="Arial"/>
                <a:cs typeface="Arial"/>
              </a:rPr>
              <a:t>Bayleys</a:t>
            </a:r>
            <a:r>
              <a:rPr lang="en-US" sz="900" dirty="0">
                <a:solidFill>
                  <a:srgbClr val="00234B"/>
                </a:solidFill>
                <a:latin typeface="Arial"/>
                <a:cs typeface="Arial"/>
              </a:rPr>
              <a:t> seeks appointment on a Sole Agency basis to help you sell [Property name] for sale by way of auction. This arrangement would</a:t>
            </a:r>
            <a:r>
              <a:rPr lang="en-US" sz="900" dirty="0" smtClean="0">
                <a:solidFill>
                  <a:srgbClr val="00234B"/>
                </a:solidFill>
                <a:latin typeface="Arial"/>
                <a:cs typeface="Arial"/>
              </a:rPr>
              <a:t> </a:t>
            </a:r>
            <a:br>
              <a:rPr lang="en-US" sz="900" dirty="0" smtClean="0">
                <a:solidFill>
                  <a:srgbClr val="00234B"/>
                </a:solidFill>
                <a:latin typeface="Arial"/>
                <a:cs typeface="Arial"/>
              </a:rPr>
            </a:br>
            <a:r>
              <a:rPr lang="en-US" sz="900" dirty="0" smtClean="0">
                <a:solidFill>
                  <a:srgbClr val="00234B"/>
                </a:solidFill>
                <a:latin typeface="Arial"/>
                <a:cs typeface="Arial"/>
              </a:rPr>
              <a:t>start </a:t>
            </a:r>
            <a:r>
              <a:rPr lang="en-US" sz="900" dirty="0">
                <a:solidFill>
                  <a:srgbClr val="00234B"/>
                </a:solidFill>
                <a:latin typeface="Arial"/>
                <a:cs typeface="Arial"/>
              </a:rPr>
              <a:t>on the date our Agency Agreement is signed and continue for</a:t>
            </a:r>
            <a:r>
              <a:rPr lang="en-US" sz="900" dirty="0" smtClean="0">
                <a:solidFill>
                  <a:srgbClr val="00234B"/>
                </a:solidFill>
                <a:latin typeface="Arial"/>
                <a:cs typeface="Arial"/>
              </a:rPr>
              <a:t> </a:t>
            </a:r>
            <a:br>
              <a:rPr lang="en-US" sz="900" dirty="0" smtClean="0">
                <a:solidFill>
                  <a:srgbClr val="00234B"/>
                </a:solidFill>
                <a:latin typeface="Arial"/>
                <a:cs typeface="Arial"/>
              </a:rPr>
            </a:br>
            <a:r>
              <a:rPr lang="en-US" sz="900" dirty="0" smtClean="0">
                <a:solidFill>
                  <a:srgbClr val="00234B"/>
                </a:solidFill>
                <a:latin typeface="Arial"/>
                <a:cs typeface="Arial"/>
              </a:rPr>
              <a:t>the agreed </a:t>
            </a:r>
            <a:r>
              <a:rPr lang="en-US" sz="900" dirty="0">
                <a:solidFill>
                  <a:srgbClr val="00234B"/>
                </a:solidFill>
                <a:latin typeface="Arial"/>
                <a:cs typeface="Arial"/>
              </a:rPr>
              <a:t>period. </a:t>
            </a:r>
          </a:p>
          <a:p>
            <a:endParaRPr lang="en-US" sz="900" dirty="0">
              <a:solidFill>
                <a:srgbClr val="00234B"/>
              </a:solidFill>
              <a:latin typeface="Arial"/>
              <a:cs typeface="Arial"/>
            </a:endParaRPr>
          </a:p>
          <a:p>
            <a:pPr>
              <a:spcAft>
                <a:spcPts val="600"/>
              </a:spcAft>
            </a:pPr>
            <a:r>
              <a:rPr lang="en-US" sz="900" b="1" dirty="0">
                <a:solidFill>
                  <a:srgbClr val="00234B"/>
                </a:solidFill>
                <a:latin typeface="Arial"/>
                <a:cs typeface="Arial"/>
              </a:rPr>
              <a:t>Commission</a:t>
            </a:r>
            <a:br>
              <a:rPr lang="en-US" sz="900" b="1" dirty="0">
                <a:solidFill>
                  <a:srgbClr val="00234B"/>
                </a:solidFill>
                <a:latin typeface="Arial"/>
                <a:cs typeface="Arial"/>
              </a:rPr>
            </a:br>
            <a:r>
              <a:rPr lang="en-US" sz="900" dirty="0">
                <a:solidFill>
                  <a:srgbClr val="00234B"/>
                </a:solidFill>
                <a:latin typeface="Arial"/>
                <a:cs typeface="Arial"/>
              </a:rPr>
              <a:t>We propose a commission fee based on the following scale of charges.</a:t>
            </a:r>
          </a:p>
          <a:p>
            <a:pPr>
              <a:spcAft>
                <a:spcPts val="600"/>
              </a:spcAft>
              <a:tabLst>
                <a:tab pos="269808" algn="l"/>
              </a:tabLst>
            </a:pPr>
            <a:r>
              <a:rPr lang="en-US" sz="900" dirty="0">
                <a:solidFill>
                  <a:srgbClr val="00234B"/>
                </a:solidFill>
                <a:latin typeface="Arial"/>
                <a:cs typeface="Arial"/>
              </a:rPr>
              <a:t> 	Administration fee of $500.00</a:t>
            </a:r>
          </a:p>
          <a:p>
            <a:pPr>
              <a:spcAft>
                <a:spcPts val="600"/>
              </a:spcAft>
              <a:tabLst>
                <a:tab pos="269808" algn="l"/>
              </a:tabLst>
            </a:pPr>
            <a:r>
              <a:rPr lang="en-US" sz="900" dirty="0">
                <a:solidFill>
                  <a:srgbClr val="00234B"/>
                </a:solidFill>
                <a:latin typeface="Arial"/>
                <a:cs typeface="Arial"/>
              </a:rPr>
              <a:t> 	4% on first $500,000 of the sale</a:t>
            </a:r>
          </a:p>
          <a:p>
            <a:pPr>
              <a:spcAft>
                <a:spcPts val="600"/>
              </a:spcAft>
              <a:tabLst>
                <a:tab pos="269808" algn="l"/>
              </a:tabLst>
            </a:pPr>
            <a:r>
              <a:rPr lang="en-US" sz="900" dirty="0">
                <a:solidFill>
                  <a:srgbClr val="00234B"/>
                </a:solidFill>
                <a:latin typeface="Arial"/>
                <a:cs typeface="Arial"/>
              </a:rPr>
              <a:t>  	2.5% on the balance of the sale</a:t>
            </a:r>
          </a:p>
          <a:p>
            <a:pPr>
              <a:spcAft>
                <a:spcPts val="600"/>
              </a:spcAft>
            </a:pPr>
            <a:r>
              <a:rPr lang="en-US" sz="900" dirty="0">
                <a:solidFill>
                  <a:srgbClr val="00234B"/>
                </a:solidFill>
                <a:latin typeface="Arial"/>
                <a:cs typeface="Arial"/>
              </a:rPr>
              <a:t>This fee shall be payable within completion on an unconditional sale</a:t>
            </a:r>
            <a:r>
              <a:rPr lang="en-US" sz="900" dirty="0" smtClean="0">
                <a:solidFill>
                  <a:srgbClr val="00234B"/>
                </a:solidFill>
                <a:latin typeface="Arial"/>
                <a:cs typeface="Arial"/>
              </a:rPr>
              <a:t>. </a:t>
            </a:r>
            <a:br>
              <a:rPr lang="en-US" sz="900" dirty="0" smtClean="0">
                <a:solidFill>
                  <a:srgbClr val="00234B"/>
                </a:solidFill>
                <a:latin typeface="Arial"/>
                <a:cs typeface="Arial"/>
              </a:rPr>
            </a:br>
            <a:r>
              <a:rPr lang="en-US" sz="900" dirty="0" smtClean="0">
                <a:solidFill>
                  <a:srgbClr val="00234B"/>
                </a:solidFill>
                <a:latin typeface="Arial"/>
                <a:cs typeface="Arial"/>
              </a:rPr>
              <a:t>All fees are plus GST.</a:t>
            </a:r>
            <a:endParaRPr lang="en-US" sz="900" dirty="0">
              <a:solidFill>
                <a:srgbClr val="00234B"/>
              </a:solidFill>
              <a:latin typeface="Arial"/>
              <a:cs typeface="Arial"/>
            </a:endParaRPr>
          </a:p>
        </p:txBody>
      </p:sp>
      <p:pic>
        <p:nvPicPr>
          <p:cNvPr id="8" name="Picture 7"/>
          <p:cNvPicPr>
            <a:picLocks noChangeAspect="1"/>
          </p:cNvPicPr>
          <p:nvPr/>
        </p:nvPicPr>
        <p:blipFill>
          <a:blip r:embed="rId2"/>
          <a:stretch>
            <a:fillRect/>
          </a:stretch>
        </p:blipFill>
        <p:spPr>
          <a:xfrm>
            <a:off x="929901" y="3788129"/>
            <a:ext cx="139700" cy="139700"/>
          </a:xfrm>
          <a:prstGeom prst="rect">
            <a:avLst/>
          </a:prstGeom>
        </p:spPr>
      </p:pic>
      <p:pic>
        <p:nvPicPr>
          <p:cNvPr id="9" name="Picture 8"/>
          <p:cNvPicPr>
            <a:picLocks noChangeAspect="1"/>
          </p:cNvPicPr>
          <p:nvPr/>
        </p:nvPicPr>
        <p:blipFill>
          <a:blip r:embed="rId2"/>
          <a:stretch>
            <a:fillRect/>
          </a:stretch>
        </p:blipFill>
        <p:spPr>
          <a:xfrm>
            <a:off x="929901" y="4004712"/>
            <a:ext cx="139700" cy="139700"/>
          </a:xfrm>
          <a:prstGeom prst="rect">
            <a:avLst/>
          </a:prstGeom>
        </p:spPr>
      </p:pic>
      <p:pic>
        <p:nvPicPr>
          <p:cNvPr id="10" name="Picture 9"/>
          <p:cNvPicPr>
            <a:picLocks noChangeAspect="1"/>
          </p:cNvPicPr>
          <p:nvPr/>
        </p:nvPicPr>
        <p:blipFill>
          <a:blip r:embed="rId2"/>
          <a:stretch>
            <a:fillRect/>
          </a:stretch>
        </p:blipFill>
        <p:spPr>
          <a:xfrm>
            <a:off x="929901" y="4221295"/>
            <a:ext cx="139700" cy="139700"/>
          </a:xfrm>
          <a:prstGeom prst="rect">
            <a:avLst/>
          </a:prstGeom>
        </p:spPr>
      </p:pic>
      <p:sp>
        <p:nvSpPr>
          <p:cNvPr id="12" name="Rectangle 11"/>
          <p:cNvSpPr/>
          <p:nvPr/>
        </p:nvSpPr>
        <p:spPr>
          <a:xfrm>
            <a:off x="5443418" y="1224661"/>
            <a:ext cx="3919538" cy="1080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pic>
        <p:nvPicPr>
          <p:cNvPr id="13" name="Picture 12"/>
          <p:cNvPicPr>
            <a:picLocks noChangeAspect="1"/>
          </p:cNvPicPr>
          <p:nvPr/>
        </p:nvPicPr>
        <p:blipFill>
          <a:blip r:embed="rId3"/>
          <a:stretch>
            <a:fillRect/>
          </a:stretch>
        </p:blipFill>
        <p:spPr>
          <a:xfrm>
            <a:off x="5443416" y="1332388"/>
            <a:ext cx="1720609" cy="1206661"/>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915400" y="1121977"/>
            <a:ext cx="7105904" cy="461665"/>
          </a:xfrm>
          <a:prstGeom prst="rect">
            <a:avLst/>
          </a:prstGeom>
          <a:noFill/>
        </p:spPr>
        <p:txBody>
          <a:bodyPr wrap="square" lIns="0" tIns="0" rIns="0" bIns="0" rtlCol="0">
            <a:spAutoFit/>
          </a:bodyPr>
          <a:lstStyle/>
          <a:p>
            <a:r>
              <a:rPr lang="en-US" sz="3000" b="1" spc="-100" dirty="0">
                <a:solidFill>
                  <a:srgbClr val="00234B"/>
                </a:solidFill>
                <a:latin typeface="Arial"/>
                <a:cs typeface="Arial"/>
              </a:rPr>
              <a:t>In Summa</a:t>
            </a:r>
            <a:r>
              <a:rPr lang="en-US" sz="3000" b="1" spc="100" dirty="0">
                <a:solidFill>
                  <a:srgbClr val="00234B"/>
                </a:solidFill>
                <a:latin typeface="Arial"/>
                <a:cs typeface="Arial"/>
              </a:rPr>
              <a:t>ry</a:t>
            </a:r>
          </a:p>
        </p:txBody>
      </p:sp>
      <p:pic>
        <p:nvPicPr>
          <p:cNvPr id="3" name="Picture 2"/>
          <p:cNvPicPr>
            <a:picLocks noChangeAspect="1"/>
          </p:cNvPicPr>
          <p:nvPr/>
        </p:nvPicPr>
        <p:blipFill>
          <a:blip r:embed="rId2"/>
          <a:stretch>
            <a:fillRect/>
          </a:stretch>
        </p:blipFill>
        <p:spPr>
          <a:xfrm>
            <a:off x="904727" y="1968474"/>
            <a:ext cx="986711" cy="913076"/>
          </a:xfrm>
          <a:prstGeom prst="rect">
            <a:avLst/>
          </a:prstGeom>
        </p:spPr>
      </p:pic>
      <p:pic>
        <p:nvPicPr>
          <p:cNvPr id="4" name="Picture 3"/>
          <p:cNvPicPr>
            <a:picLocks noChangeAspect="1"/>
          </p:cNvPicPr>
          <p:nvPr/>
        </p:nvPicPr>
        <p:blipFill>
          <a:blip r:embed="rId3"/>
          <a:stretch>
            <a:fillRect/>
          </a:stretch>
        </p:blipFill>
        <p:spPr>
          <a:xfrm>
            <a:off x="890000" y="3323647"/>
            <a:ext cx="1016165" cy="1001438"/>
          </a:xfrm>
          <a:prstGeom prst="rect">
            <a:avLst/>
          </a:prstGeom>
        </p:spPr>
      </p:pic>
      <p:pic>
        <p:nvPicPr>
          <p:cNvPr id="5" name="Picture 4"/>
          <p:cNvPicPr>
            <a:picLocks noChangeAspect="1"/>
          </p:cNvPicPr>
          <p:nvPr/>
        </p:nvPicPr>
        <p:blipFill>
          <a:blip r:embed="rId4"/>
          <a:stretch>
            <a:fillRect/>
          </a:stretch>
        </p:blipFill>
        <p:spPr>
          <a:xfrm>
            <a:off x="904727" y="4727162"/>
            <a:ext cx="986711" cy="854166"/>
          </a:xfrm>
          <a:prstGeom prst="rect">
            <a:avLst/>
          </a:prstGeom>
        </p:spPr>
      </p:pic>
      <p:pic>
        <p:nvPicPr>
          <p:cNvPr id="6" name="Picture 5"/>
          <p:cNvPicPr>
            <a:picLocks noChangeAspect="1"/>
          </p:cNvPicPr>
          <p:nvPr/>
        </p:nvPicPr>
        <p:blipFill>
          <a:blip r:embed="rId5"/>
          <a:stretch>
            <a:fillRect/>
          </a:stretch>
        </p:blipFill>
        <p:spPr>
          <a:xfrm>
            <a:off x="5063562" y="1968474"/>
            <a:ext cx="957257" cy="883622"/>
          </a:xfrm>
          <a:prstGeom prst="rect">
            <a:avLst/>
          </a:prstGeom>
        </p:spPr>
      </p:pic>
      <p:pic>
        <p:nvPicPr>
          <p:cNvPr id="7" name="Picture 6"/>
          <p:cNvPicPr>
            <a:picLocks noChangeAspect="1"/>
          </p:cNvPicPr>
          <p:nvPr/>
        </p:nvPicPr>
        <p:blipFill>
          <a:blip r:embed="rId6"/>
          <a:stretch>
            <a:fillRect/>
          </a:stretch>
        </p:blipFill>
        <p:spPr>
          <a:xfrm>
            <a:off x="5122470" y="3323647"/>
            <a:ext cx="839440" cy="839440"/>
          </a:xfrm>
          <a:prstGeom prst="rect">
            <a:avLst/>
          </a:prstGeom>
        </p:spPr>
      </p:pic>
      <p:sp>
        <p:nvSpPr>
          <p:cNvPr id="9" name="Rectangle 8"/>
          <p:cNvSpPr/>
          <p:nvPr/>
        </p:nvSpPr>
        <p:spPr>
          <a:xfrm>
            <a:off x="2039411" y="2098364"/>
            <a:ext cx="2735511" cy="553976"/>
          </a:xfrm>
          <a:prstGeom prst="rect">
            <a:avLst/>
          </a:prstGeom>
        </p:spPr>
        <p:txBody>
          <a:bodyPr wrap="square" lIns="91417" tIns="45709" rIns="91417" bIns="45709">
            <a:spAutoFit/>
          </a:bodyPr>
          <a:lstStyle/>
          <a:p>
            <a:r>
              <a:rPr lang="en-US" sz="1200" b="1" dirty="0">
                <a:solidFill>
                  <a:srgbClr val="00234B"/>
                </a:solidFill>
                <a:latin typeface="Arial"/>
                <a:cs typeface="Arial"/>
              </a:rPr>
              <a:t>Property overview</a:t>
            </a:r>
            <a:r>
              <a:rPr lang="en-US" sz="900" b="1" dirty="0">
                <a:solidFill>
                  <a:srgbClr val="00234B"/>
                </a:solidFill>
                <a:latin typeface="Arial"/>
                <a:cs typeface="Arial"/>
              </a:rPr>
              <a:t/>
            </a:r>
            <a:br>
              <a:rPr lang="en-US" sz="900" b="1" dirty="0">
                <a:solidFill>
                  <a:srgbClr val="00234B"/>
                </a:solidFill>
                <a:latin typeface="Arial"/>
                <a:cs typeface="Arial"/>
              </a:rPr>
            </a:br>
            <a:r>
              <a:rPr lang="en-US" sz="900" dirty="0">
                <a:solidFill>
                  <a:srgbClr val="00234B"/>
                </a:solidFill>
                <a:latin typeface="Arial"/>
                <a:cs typeface="Arial"/>
              </a:rPr>
              <a:t>&lt;insert property type&gt;</a:t>
            </a:r>
            <a:r>
              <a:rPr lang="en-US" sz="900" dirty="0" smtClean="0">
                <a:solidFill>
                  <a:srgbClr val="00234B"/>
                </a:solidFill>
                <a:latin typeface="Arial"/>
                <a:cs typeface="Arial"/>
              </a:rPr>
              <a:t> </a:t>
            </a:r>
            <a:br>
              <a:rPr lang="en-US" sz="900" dirty="0" smtClean="0">
                <a:solidFill>
                  <a:srgbClr val="00234B"/>
                </a:solidFill>
                <a:latin typeface="Arial"/>
                <a:cs typeface="Arial"/>
              </a:rPr>
            </a:br>
            <a:r>
              <a:rPr lang="en-US" sz="900" dirty="0" smtClean="0">
                <a:solidFill>
                  <a:srgbClr val="00234B"/>
                </a:solidFill>
                <a:latin typeface="Arial"/>
                <a:cs typeface="Arial"/>
              </a:rPr>
              <a:t>located </a:t>
            </a:r>
            <a:r>
              <a:rPr lang="en-US" sz="900" dirty="0">
                <a:solidFill>
                  <a:srgbClr val="00234B"/>
                </a:solidFill>
                <a:latin typeface="Arial"/>
                <a:cs typeface="Arial"/>
              </a:rPr>
              <a:t>at</a:t>
            </a:r>
            <a:r>
              <a:rPr lang="en-US" sz="900" dirty="0" smtClean="0">
                <a:solidFill>
                  <a:srgbClr val="00234B"/>
                </a:solidFill>
                <a:latin typeface="Arial"/>
                <a:cs typeface="Arial"/>
              </a:rPr>
              <a:t> &lt;</a:t>
            </a:r>
            <a:r>
              <a:rPr lang="en-US" sz="900" dirty="0">
                <a:solidFill>
                  <a:srgbClr val="00234B"/>
                </a:solidFill>
                <a:latin typeface="Arial"/>
                <a:cs typeface="Arial"/>
              </a:rPr>
              <a:t>insert property address&gt;</a:t>
            </a:r>
          </a:p>
        </p:txBody>
      </p:sp>
      <p:sp>
        <p:nvSpPr>
          <p:cNvPr id="10" name="Rectangle 9"/>
          <p:cNvSpPr/>
          <p:nvPr/>
        </p:nvSpPr>
        <p:spPr>
          <a:xfrm>
            <a:off x="2039412" y="3520665"/>
            <a:ext cx="2735510" cy="553976"/>
          </a:xfrm>
          <a:prstGeom prst="rect">
            <a:avLst/>
          </a:prstGeom>
        </p:spPr>
        <p:txBody>
          <a:bodyPr wrap="square" lIns="91417" tIns="45709" rIns="91417" bIns="45709">
            <a:spAutoFit/>
          </a:bodyPr>
          <a:lstStyle/>
          <a:p>
            <a:r>
              <a:rPr lang="en-US" sz="1200" b="1" dirty="0">
                <a:solidFill>
                  <a:srgbClr val="00234B"/>
                </a:solidFill>
                <a:latin typeface="Arial"/>
                <a:cs typeface="Arial"/>
              </a:rPr>
              <a:t>Target market</a:t>
            </a:r>
            <a:r>
              <a:rPr lang="en-US" sz="900" dirty="0">
                <a:solidFill>
                  <a:srgbClr val="00234B"/>
                </a:solidFill>
                <a:latin typeface="Arial"/>
                <a:cs typeface="Arial"/>
              </a:rPr>
              <a:t/>
            </a:r>
            <a:br>
              <a:rPr lang="en-US" sz="900" dirty="0">
                <a:solidFill>
                  <a:srgbClr val="00234B"/>
                </a:solidFill>
                <a:latin typeface="Arial"/>
                <a:cs typeface="Arial"/>
              </a:rPr>
            </a:br>
            <a:r>
              <a:rPr lang="en-US" sz="900" dirty="0">
                <a:solidFill>
                  <a:srgbClr val="00234B"/>
                </a:solidFill>
                <a:latin typeface="Arial"/>
                <a:cs typeface="Arial"/>
              </a:rPr>
              <a:t>&lt;insert buyer types as identified earlier in the document&gt;</a:t>
            </a:r>
          </a:p>
        </p:txBody>
      </p:sp>
      <p:sp>
        <p:nvSpPr>
          <p:cNvPr id="11" name="Rectangle 10"/>
          <p:cNvSpPr/>
          <p:nvPr/>
        </p:nvSpPr>
        <p:spPr>
          <a:xfrm>
            <a:off x="2039411" y="4970923"/>
            <a:ext cx="2743025" cy="415476"/>
          </a:xfrm>
          <a:prstGeom prst="rect">
            <a:avLst/>
          </a:prstGeom>
        </p:spPr>
        <p:txBody>
          <a:bodyPr wrap="square" lIns="91417" tIns="45709" rIns="91417" bIns="45709">
            <a:spAutoFit/>
          </a:bodyPr>
          <a:lstStyle/>
          <a:p>
            <a:r>
              <a:rPr lang="en-US" sz="1200" b="1" dirty="0">
                <a:solidFill>
                  <a:srgbClr val="00234B"/>
                </a:solidFill>
                <a:latin typeface="Arial"/>
                <a:cs typeface="Arial"/>
              </a:rPr>
              <a:t>Method of sale</a:t>
            </a:r>
            <a:r>
              <a:rPr lang="en-US" sz="900" dirty="0">
                <a:solidFill>
                  <a:srgbClr val="00234B"/>
                </a:solidFill>
                <a:latin typeface="Arial"/>
                <a:cs typeface="Arial"/>
              </a:rPr>
              <a:t/>
            </a:r>
            <a:br>
              <a:rPr lang="en-US" sz="900" dirty="0">
                <a:solidFill>
                  <a:srgbClr val="00234B"/>
                </a:solidFill>
                <a:latin typeface="Arial"/>
                <a:cs typeface="Arial"/>
              </a:rPr>
            </a:br>
            <a:r>
              <a:rPr lang="en-US" sz="900" dirty="0">
                <a:solidFill>
                  <a:srgbClr val="00234B"/>
                </a:solidFill>
                <a:latin typeface="Arial"/>
                <a:cs typeface="Arial"/>
              </a:rPr>
              <a:t>&lt;insert sale method type&gt;</a:t>
            </a:r>
          </a:p>
        </p:txBody>
      </p:sp>
      <p:sp>
        <p:nvSpPr>
          <p:cNvPr id="12" name="Rectangle 11"/>
          <p:cNvSpPr/>
          <p:nvPr/>
        </p:nvSpPr>
        <p:spPr>
          <a:xfrm>
            <a:off x="6163563" y="2098366"/>
            <a:ext cx="3209088" cy="553976"/>
          </a:xfrm>
          <a:prstGeom prst="rect">
            <a:avLst/>
          </a:prstGeom>
        </p:spPr>
        <p:txBody>
          <a:bodyPr wrap="square" lIns="91417" tIns="45709" rIns="91417" bIns="45709">
            <a:spAutoFit/>
          </a:bodyPr>
          <a:lstStyle/>
          <a:p>
            <a:r>
              <a:rPr lang="en-US" sz="1200" b="1" dirty="0">
                <a:solidFill>
                  <a:srgbClr val="00234B"/>
                </a:solidFill>
                <a:latin typeface="Arial"/>
                <a:cs typeface="Arial"/>
              </a:rPr>
              <a:t>Recommended marketing campaign</a:t>
            </a:r>
            <a:r>
              <a:rPr lang="en-US" sz="900" b="1" dirty="0">
                <a:solidFill>
                  <a:srgbClr val="00234B"/>
                </a:solidFill>
                <a:latin typeface="Arial"/>
                <a:cs typeface="Arial"/>
              </a:rPr>
              <a:t>	</a:t>
            </a:r>
          </a:p>
          <a:p>
            <a:r>
              <a:rPr lang="en-US" sz="900" dirty="0">
                <a:solidFill>
                  <a:srgbClr val="00234B"/>
                </a:solidFill>
                <a:latin typeface="Arial"/>
                <a:cs typeface="Arial"/>
              </a:rPr>
              <a:t>&lt;insert campaign option e.g. </a:t>
            </a:r>
            <a:r>
              <a:rPr lang="en-US" sz="900" dirty="0" smtClean="0">
                <a:solidFill>
                  <a:srgbClr val="00234B"/>
                </a:solidFill>
                <a:latin typeface="Arial"/>
                <a:cs typeface="Arial"/>
              </a:rPr>
              <a:t>T </a:t>
            </a:r>
            <a:r>
              <a:rPr lang="en-US" sz="900" dirty="0" err="1" smtClean="0">
                <a:solidFill>
                  <a:srgbClr val="00234B"/>
                </a:solidFill>
                <a:latin typeface="Arial"/>
                <a:cs typeface="Arial"/>
              </a:rPr>
              <a:t>otal</a:t>
            </a:r>
            <a:r>
              <a:rPr lang="en-US" sz="900" dirty="0" smtClean="0">
                <a:solidFill>
                  <a:srgbClr val="00234B"/>
                </a:solidFill>
                <a:latin typeface="Arial"/>
                <a:cs typeface="Arial"/>
              </a:rPr>
              <a:t> </a:t>
            </a:r>
            <a:r>
              <a:rPr lang="en-US" sz="900" dirty="0">
                <a:solidFill>
                  <a:srgbClr val="00234B"/>
                </a:solidFill>
                <a:latin typeface="Arial"/>
                <a:cs typeface="Arial"/>
              </a:rPr>
              <a:t>Property Package 1&gt;</a:t>
            </a:r>
          </a:p>
        </p:txBody>
      </p:sp>
      <p:sp>
        <p:nvSpPr>
          <p:cNvPr id="13" name="Rectangle 12"/>
          <p:cNvSpPr/>
          <p:nvPr/>
        </p:nvSpPr>
        <p:spPr>
          <a:xfrm>
            <a:off x="6163563" y="3520665"/>
            <a:ext cx="3209088" cy="553976"/>
          </a:xfrm>
          <a:prstGeom prst="rect">
            <a:avLst/>
          </a:prstGeom>
        </p:spPr>
        <p:txBody>
          <a:bodyPr wrap="square" lIns="91417" tIns="45709" rIns="91417" bIns="45709">
            <a:spAutoFit/>
          </a:bodyPr>
          <a:lstStyle/>
          <a:p>
            <a:r>
              <a:rPr lang="en-US" sz="1200" b="1" dirty="0">
                <a:solidFill>
                  <a:srgbClr val="00234B"/>
                </a:solidFill>
                <a:latin typeface="Arial"/>
                <a:cs typeface="Arial"/>
              </a:rPr>
              <a:t>Timeframe</a:t>
            </a:r>
            <a:r>
              <a:rPr lang="en-US" sz="900" dirty="0">
                <a:solidFill>
                  <a:srgbClr val="00234B"/>
                </a:solidFill>
                <a:latin typeface="Arial"/>
                <a:cs typeface="Arial"/>
              </a:rPr>
              <a:t>	</a:t>
            </a:r>
            <a:br>
              <a:rPr lang="en-US" sz="900" dirty="0">
                <a:solidFill>
                  <a:srgbClr val="00234B"/>
                </a:solidFill>
                <a:latin typeface="Arial"/>
                <a:cs typeface="Arial"/>
              </a:rPr>
            </a:br>
            <a:r>
              <a:rPr lang="en-US" sz="900" dirty="0">
                <a:solidFill>
                  <a:srgbClr val="00234B"/>
                </a:solidFill>
                <a:latin typeface="Arial"/>
                <a:cs typeface="Arial"/>
              </a:rPr>
              <a:t>&lt;insert timeframe e.g. 4 week auction campaign commencing from the 1st November 2011&gt;</a:t>
            </a:r>
          </a:p>
        </p:txBody>
      </p:sp>
      <p:sp>
        <p:nvSpPr>
          <p:cNvPr id="14" name="Rectangle 13"/>
          <p:cNvSpPr/>
          <p:nvPr/>
        </p:nvSpPr>
        <p:spPr>
          <a:xfrm>
            <a:off x="6163563" y="4970923"/>
            <a:ext cx="3209088" cy="415476"/>
          </a:xfrm>
          <a:prstGeom prst="rect">
            <a:avLst/>
          </a:prstGeom>
        </p:spPr>
        <p:txBody>
          <a:bodyPr wrap="square" lIns="91417" tIns="45709" rIns="91417" bIns="45709">
            <a:spAutoFit/>
          </a:bodyPr>
          <a:lstStyle/>
          <a:p>
            <a:r>
              <a:rPr lang="en-US" sz="1200" b="1" dirty="0">
                <a:solidFill>
                  <a:srgbClr val="00234B"/>
                </a:solidFill>
                <a:latin typeface="Arial"/>
                <a:cs typeface="Arial"/>
              </a:rPr>
              <a:t>Fee</a:t>
            </a:r>
            <a:r>
              <a:rPr lang="en-US" sz="900" dirty="0">
                <a:solidFill>
                  <a:srgbClr val="00234B"/>
                </a:solidFill>
                <a:latin typeface="Arial"/>
                <a:cs typeface="Arial"/>
              </a:rPr>
              <a:t/>
            </a:r>
            <a:br>
              <a:rPr lang="en-US" sz="900" dirty="0">
                <a:solidFill>
                  <a:srgbClr val="00234B"/>
                </a:solidFill>
                <a:latin typeface="Arial"/>
                <a:cs typeface="Arial"/>
              </a:rPr>
            </a:br>
            <a:r>
              <a:rPr lang="en-US" sz="900" dirty="0">
                <a:solidFill>
                  <a:srgbClr val="00234B"/>
                </a:solidFill>
                <a:latin typeface="Arial"/>
                <a:cs typeface="Arial"/>
              </a:rPr>
              <a:t>&lt;insert fee %&gt;</a:t>
            </a:r>
          </a:p>
        </p:txBody>
      </p:sp>
      <p:cxnSp>
        <p:nvCxnSpPr>
          <p:cNvPr id="15" name="Straight Connector 14"/>
          <p:cNvCxnSpPr/>
          <p:nvPr/>
        </p:nvCxnSpPr>
        <p:spPr>
          <a:xfrm>
            <a:off x="4994403" y="3138836"/>
            <a:ext cx="4378248" cy="1841"/>
          </a:xfrm>
          <a:prstGeom prst="line">
            <a:avLst/>
          </a:pr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994403" y="1746207"/>
            <a:ext cx="4378248" cy="1841"/>
          </a:xfrm>
          <a:prstGeom prst="line">
            <a:avLst/>
          </a:pr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994403" y="4483444"/>
            <a:ext cx="4378248" cy="1841"/>
          </a:xfrm>
          <a:prstGeom prst="line">
            <a:avLst/>
          </a:pr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994403" y="5770185"/>
            <a:ext cx="4378248" cy="1841"/>
          </a:xfrm>
          <a:prstGeom prst="line">
            <a:avLst/>
          </a:pr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919452" y="1746207"/>
            <a:ext cx="3862984" cy="4025819"/>
            <a:chOff x="815508" y="1746206"/>
            <a:chExt cx="3664172" cy="3471706"/>
          </a:xfrm>
        </p:grpSpPr>
        <p:cxnSp>
          <p:nvCxnSpPr>
            <p:cNvPr id="20" name="Straight Connector 19"/>
            <p:cNvCxnSpPr/>
            <p:nvPr/>
          </p:nvCxnSpPr>
          <p:spPr>
            <a:xfrm>
              <a:off x="815508" y="2947154"/>
              <a:ext cx="3664172" cy="1588"/>
            </a:xfrm>
            <a:prstGeom prst="line">
              <a:avLst/>
            </a:pr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815508" y="1746206"/>
              <a:ext cx="3664172" cy="1588"/>
            </a:xfrm>
            <a:prstGeom prst="line">
              <a:avLst/>
            </a:pr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815508" y="4106690"/>
              <a:ext cx="3664172" cy="1588"/>
            </a:xfrm>
            <a:prstGeom prst="line">
              <a:avLst/>
            </a:pr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15508" y="5216324"/>
              <a:ext cx="3664172" cy="1588"/>
            </a:xfrm>
            <a:prstGeom prst="line">
              <a:avLst/>
            </a:pr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24" name="Picture 23" descr="Sold Building.eps"/>
          <p:cNvPicPr>
            <a:picLocks noChangeAspect="1"/>
          </p:cNvPicPr>
          <p:nvPr/>
        </p:nvPicPr>
        <p:blipFill>
          <a:blip r:embed="rId7"/>
          <a:stretch>
            <a:fillRect/>
          </a:stretch>
        </p:blipFill>
        <p:spPr>
          <a:xfrm>
            <a:off x="5179675" y="4691166"/>
            <a:ext cx="725031" cy="782912"/>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Arrows HiRes SML.jpg"/>
          <p:cNvPicPr>
            <a:picLocks noChangeAspect="1"/>
          </p:cNvPicPr>
          <p:nvPr/>
        </p:nvPicPr>
        <p:blipFill>
          <a:blip r:embed="rId2"/>
          <a:srcRect b="3864"/>
          <a:stretch>
            <a:fillRect/>
          </a:stretch>
        </p:blipFill>
        <p:spPr>
          <a:xfrm>
            <a:off x="252000" y="328201"/>
            <a:ext cx="10144554" cy="6898156"/>
          </a:xfrm>
          <a:prstGeom prst="rect">
            <a:avLst/>
          </a:prstGeom>
        </p:spPr>
      </p:pic>
      <p:sp>
        <p:nvSpPr>
          <p:cNvPr id="3" name="Rectangle 2"/>
          <p:cNvSpPr/>
          <p:nvPr/>
        </p:nvSpPr>
        <p:spPr>
          <a:xfrm>
            <a:off x="1197213" y="452489"/>
            <a:ext cx="9199342" cy="721165"/>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431893" tIns="45709" rIns="91417" bIns="45709" rtlCol="0" anchor="ctr"/>
          <a:lstStyle/>
          <a:p>
            <a:r>
              <a:rPr lang="en-US" sz="2400" b="1" dirty="0">
                <a:solidFill>
                  <a:srgbClr val="4EC5D8"/>
                </a:solidFill>
                <a:latin typeface="Arial"/>
                <a:cs typeface="Arial"/>
              </a:rPr>
              <a:t>Where To From Here?</a:t>
            </a:r>
          </a:p>
        </p:txBody>
      </p:sp>
      <p:sp>
        <p:nvSpPr>
          <p:cNvPr id="4" name="Rectangle 3"/>
          <p:cNvSpPr/>
          <p:nvPr/>
        </p:nvSpPr>
        <p:spPr>
          <a:xfrm>
            <a:off x="252002" y="252001"/>
            <a:ext cx="10144552" cy="200488"/>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5" name="Rectangle 4"/>
          <p:cNvSpPr/>
          <p:nvPr/>
        </p:nvSpPr>
        <p:spPr>
          <a:xfrm>
            <a:off x="252002" y="7150157"/>
            <a:ext cx="10144552" cy="200488"/>
          </a:xfrm>
          <a:prstGeom prst="rect">
            <a:avLst/>
          </a:prstGeom>
          <a:solidFill>
            <a:srgbClr val="47B1BC"/>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6" name="Rectangle 5"/>
          <p:cNvSpPr/>
          <p:nvPr/>
        </p:nvSpPr>
        <p:spPr>
          <a:xfrm>
            <a:off x="252000" y="383744"/>
            <a:ext cx="1166046" cy="1235835"/>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pic>
        <p:nvPicPr>
          <p:cNvPr id="7" name="Picture 6"/>
          <p:cNvPicPr>
            <a:picLocks noChangeAspect="1"/>
          </p:cNvPicPr>
          <p:nvPr/>
        </p:nvPicPr>
        <p:blipFill>
          <a:blip r:embed="rId3"/>
          <a:stretch>
            <a:fillRect/>
          </a:stretch>
        </p:blipFill>
        <p:spPr>
          <a:xfrm>
            <a:off x="9250731" y="6770959"/>
            <a:ext cx="949343" cy="240878"/>
          </a:xfrm>
          <a:prstGeom prst="rect">
            <a:avLst/>
          </a:prstGeom>
        </p:spPr>
      </p:pic>
      <p:pic>
        <p:nvPicPr>
          <p:cNvPr id="10" name="Picture 9"/>
          <p:cNvPicPr>
            <a:picLocks noChangeAspect="1"/>
          </p:cNvPicPr>
          <p:nvPr/>
        </p:nvPicPr>
        <p:blipFill>
          <a:blip r:embed="rId4"/>
          <a:stretch>
            <a:fillRect/>
          </a:stretch>
        </p:blipFill>
        <p:spPr>
          <a:xfrm>
            <a:off x="403551" y="400943"/>
            <a:ext cx="865632" cy="12192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 name="TextBox 42"/>
          <p:cNvSpPr txBox="1"/>
          <p:nvPr/>
        </p:nvSpPr>
        <p:spPr>
          <a:xfrm>
            <a:off x="908265" y="1121977"/>
            <a:ext cx="7105904" cy="461665"/>
          </a:xfrm>
          <a:prstGeom prst="rect">
            <a:avLst/>
          </a:prstGeom>
          <a:noFill/>
        </p:spPr>
        <p:txBody>
          <a:bodyPr wrap="square" lIns="0" tIns="0" rIns="0" bIns="0" rtlCol="0">
            <a:spAutoFit/>
          </a:bodyPr>
          <a:lstStyle/>
          <a:p>
            <a:r>
              <a:rPr lang="en-US" sz="3000" b="1" spc="-100" dirty="0">
                <a:solidFill>
                  <a:srgbClr val="00234B"/>
                </a:solidFill>
                <a:latin typeface="Arial"/>
                <a:cs typeface="Arial"/>
              </a:rPr>
              <a:t>Next Steps…</a:t>
            </a:r>
          </a:p>
        </p:txBody>
      </p:sp>
      <p:sp>
        <p:nvSpPr>
          <p:cNvPr id="44" name="Rectangle 43"/>
          <p:cNvSpPr/>
          <p:nvPr/>
        </p:nvSpPr>
        <p:spPr>
          <a:xfrm>
            <a:off x="908261" y="1706358"/>
            <a:ext cx="8283453" cy="430887"/>
          </a:xfrm>
          <a:prstGeom prst="rect">
            <a:avLst/>
          </a:prstGeom>
        </p:spPr>
        <p:txBody>
          <a:bodyPr wrap="square" lIns="0" tIns="0" rIns="0" bIns="0">
            <a:spAutoFit/>
          </a:bodyPr>
          <a:lstStyle/>
          <a:p>
            <a:r>
              <a:rPr lang="en-US" sz="1400" dirty="0">
                <a:solidFill>
                  <a:srgbClr val="4EC5D8"/>
                </a:solidFill>
                <a:latin typeface="Arial"/>
                <a:cs typeface="Arial"/>
              </a:rPr>
              <a:t>We </a:t>
            </a:r>
            <a:r>
              <a:rPr lang="en-US" sz="1400" dirty="0" smtClean="0">
                <a:solidFill>
                  <a:srgbClr val="4EC5D8"/>
                </a:solidFill>
                <a:latin typeface="Arial"/>
                <a:cs typeface="Arial"/>
              </a:rPr>
              <a:t>undertake </a:t>
            </a:r>
            <a:r>
              <a:rPr lang="en-US" sz="1400" dirty="0">
                <a:solidFill>
                  <a:srgbClr val="4EC5D8"/>
                </a:solidFill>
                <a:latin typeface="Arial"/>
                <a:cs typeface="Arial"/>
              </a:rPr>
              <a:t>to make the sale process as smooth and simple as possible</a:t>
            </a:r>
            <a:r>
              <a:rPr lang="en-US" sz="1400" dirty="0" smtClean="0">
                <a:solidFill>
                  <a:srgbClr val="4EC5D8"/>
                </a:solidFill>
                <a:latin typeface="Arial"/>
                <a:cs typeface="Arial"/>
              </a:rPr>
              <a:t>. </a:t>
            </a:r>
          </a:p>
          <a:p>
            <a:r>
              <a:rPr lang="en-US" sz="1400" b="1" dirty="0" smtClean="0">
                <a:solidFill>
                  <a:srgbClr val="00234B"/>
                </a:solidFill>
                <a:latin typeface="Arial"/>
                <a:cs typeface="Arial"/>
              </a:rPr>
              <a:t>The </a:t>
            </a:r>
            <a:r>
              <a:rPr lang="en-US" sz="1400" b="1" dirty="0">
                <a:solidFill>
                  <a:srgbClr val="00234B"/>
                </a:solidFill>
                <a:latin typeface="Arial"/>
                <a:cs typeface="Arial"/>
              </a:rPr>
              <a:t>next steps are detailed below.</a:t>
            </a:r>
          </a:p>
        </p:txBody>
      </p:sp>
      <p:pic>
        <p:nvPicPr>
          <p:cNvPr id="41" name="Picture 40"/>
          <p:cNvPicPr>
            <a:picLocks noChangeAspect="1"/>
          </p:cNvPicPr>
          <p:nvPr/>
        </p:nvPicPr>
        <p:blipFill>
          <a:blip r:embed="rId2"/>
          <a:stretch>
            <a:fillRect/>
          </a:stretch>
        </p:blipFill>
        <p:spPr>
          <a:xfrm>
            <a:off x="733487" y="2485650"/>
            <a:ext cx="8458228" cy="1752062"/>
          </a:xfrm>
          <a:prstGeom prst="rect">
            <a:avLst/>
          </a:prstGeom>
        </p:spPr>
      </p:pic>
      <p:pic>
        <p:nvPicPr>
          <p:cNvPr id="42" name="Picture 41"/>
          <p:cNvPicPr>
            <a:picLocks noChangeAspect="1"/>
          </p:cNvPicPr>
          <p:nvPr/>
        </p:nvPicPr>
        <p:blipFill>
          <a:blip r:embed="rId3"/>
          <a:stretch>
            <a:fillRect/>
          </a:stretch>
        </p:blipFill>
        <p:spPr>
          <a:xfrm>
            <a:off x="3973788" y="3218664"/>
            <a:ext cx="230002" cy="359379"/>
          </a:xfrm>
          <a:prstGeom prst="rect">
            <a:avLst/>
          </a:prstGeom>
        </p:spPr>
      </p:pic>
      <p:sp>
        <p:nvSpPr>
          <p:cNvPr id="45" name="Rectangle 44"/>
          <p:cNvSpPr/>
          <p:nvPr/>
        </p:nvSpPr>
        <p:spPr>
          <a:xfrm>
            <a:off x="903402" y="2998213"/>
            <a:ext cx="1498920" cy="646309"/>
          </a:xfrm>
          <a:prstGeom prst="rect">
            <a:avLst/>
          </a:prstGeom>
        </p:spPr>
        <p:txBody>
          <a:bodyPr wrap="square" lIns="91417" tIns="45709" rIns="91417" bIns="45709">
            <a:spAutoFit/>
          </a:bodyPr>
          <a:lstStyle/>
          <a:p>
            <a:r>
              <a:rPr lang="en-US" sz="900" b="1" dirty="0">
                <a:solidFill>
                  <a:srgbClr val="FFFFFF"/>
                </a:solidFill>
                <a:latin typeface="Arial"/>
                <a:cs typeface="Arial"/>
              </a:rPr>
              <a:t>You</a:t>
            </a:r>
            <a:r>
              <a:rPr lang="en-US" sz="900" dirty="0">
                <a:solidFill>
                  <a:srgbClr val="FFFFFF"/>
                </a:solidFill>
                <a:latin typeface="Arial"/>
                <a:cs typeface="Arial"/>
              </a:rPr>
              <a:t> confirm your decision to proceed with </a:t>
            </a:r>
            <a:r>
              <a:rPr lang="en-US" sz="900" dirty="0" err="1">
                <a:solidFill>
                  <a:srgbClr val="FFFFFF"/>
                </a:solidFill>
                <a:latin typeface="Arial"/>
                <a:cs typeface="Arial"/>
              </a:rPr>
              <a:t>Bayleys</a:t>
            </a:r>
            <a:r>
              <a:rPr lang="en-US" sz="900" dirty="0">
                <a:solidFill>
                  <a:srgbClr val="FFFFFF"/>
                </a:solidFill>
                <a:latin typeface="Arial"/>
                <a:cs typeface="Arial"/>
              </a:rPr>
              <a:t>’ recommended sale and marketing strategy</a:t>
            </a:r>
          </a:p>
        </p:txBody>
      </p:sp>
      <p:sp>
        <p:nvSpPr>
          <p:cNvPr id="46" name="Rectangle 45"/>
          <p:cNvSpPr/>
          <p:nvPr/>
        </p:nvSpPr>
        <p:spPr>
          <a:xfrm>
            <a:off x="817464" y="2477838"/>
            <a:ext cx="460916" cy="553976"/>
          </a:xfrm>
          <a:prstGeom prst="rect">
            <a:avLst/>
          </a:prstGeom>
        </p:spPr>
        <p:txBody>
          <a:bodyPr wrap="square" lIns="91417" tIns="45709" rIns="91417" bIns="45709">
            <a:spAutoFit/>
          </a:bodyPr>
          <a:lstStyle/>
          <a:p>
            <a:r>
              <a:rPr lang="en-US" sz="3000" b="1" dirty="0">
                <a:solidFill>
                  <a:srgbClr val="4EC5D8"/>
                </a:solidFill>
                <a:latin typeface="Arial"/>
                <a:cs typeface="Arial"/>
              </a:rPr>
              <a:t>1</a:t>
            </a:r>
          </a:p>
        </p:txBody>
      </p:sp>
      <p:sp>
        <p:nvSpPr>
          <p:cNvPr id="47" name="Rectangle 46"/>
          <p:cNvSpPr/>
          <p:nvPr/>
        </p:nvSpPr>
        <p:spPr>
          <a:xfrm>
            <a:off x="2628934" y="2998210"/>
            <a:ext cx="1360481" cy="784808"/>
          </a:xfrm>
          <a:prstGeom prst="rect">
            <a:avLst/>
          </a:prstGeom>
        </p:spPr>
        <p:txBody>
          <a:bodyPr wrap="square" lIns="91417" tIns="45709" rIns="91417" bIns="45709">
            <a:spAutoFit/>
          </a:bodyPr>
          <a:lstStyle/>
          <a:p>
            <a:r>
              <a:rPr lang="en-US" sz="900" b="1" dirty="0">
                <a:solidFill>
                  <a:schemeClr val="bg1"/>
                </a:solidFill>
                <a:latin typeface="Arial"/>
                <a:cs typeface="Arial"/>
              </a:rPr>
              <a:t>We </a:t>
            </a:r>
            <a:r>
              <a:rPr lang="en-US" sz="900" dirty="0">
                <a:solidFill>
                  <a:schemeClr val="bg1"/>
                </a:solidFill>
                <a:latin typeface="Arial"/>
                <a:cs typeface="Arial"/>
              </a:rPr>
              <a:t>prepare a </a:t>
            </a:r>
            <a:r>
              <a:rPr lang="en-US" sz="900" dirty="0" err="1">
                <a:solidFill>
                  <a:schemeClr val="bg1"/>
                </a:solidFill>
                <a:latin typeface="Arial"/>
                <a:cs typeface="Arial"/>
              </a:rPr>
              <a:t>finalised</a:t>
            </a:r>
            <a:r>
              <a:rPr lang="en-US" sz="900" dirty="0">
                <a:solidFill>
                  <a:schemeClr val="bg1"/>
                </a:solidFill>
                <a:latin typeface="Arial"/>
                <a:cs typeface="Arial"/>
              </a:rPr>
              <a:t> and more detailed marketing plan and campaign time frame</a:t>
            </a:r>
            <a:r>
              <a:rPr lang="en-US" sz="900" dirty="0" smtClean="0">
                <a:solidFill>
                  <a:schemeClr val="bg1"/>
                </a:solidFill>
                <a:latin typeface="Arial"/>
                <a:cs typeface="Arial"/>
              </a:rPr>
              <a:t> </a:t>
            </a:r>
            <a:br>
              <a:rPr lang="en-US" sz="900" dirty="0" smtClean="0">
                <a:solidFill>
                  <a:schemeClr val="bg1"/>
                </a:solidFill>
                <a:latin typeface="Arial"/>
                <a:cs typeface="Arial"/>
              </a:rPr>
            </a:br>
            <a:r>
              <a:rPr lang="en-US" sz="900" dirty="0" smtClean="0">
                <a:solidFill>
                  <a:schemeClr val="bg1"/>
                </a:solidFill>
                <a:latin typeface="Arial"/>
                <a:cs typeface="Arial"/>
              </a:rPr>
              <a:t>for </a:t>
            </a:r>
            <a:r>
              <a:rPr lang="en-US" sz="900" dirty="0">
                <a:solidFill>
                  <a:schemeClr val="bg1"/>
                </a:solidFill>
                <a:latin typeface="Arial"/>
                <a:cs typeface="Arial"/>
              </a:rPr>
              <a:t>your approval</a:t>
            </a:r>
          </a:p>
        </p:txBody>
      </p:sp>
      <p:sp>
        <p:nvSpPr>
          <p:cNvPr id="48" name="Rectangle 47"/>
          <p:cNvSpPr/>
          <p:nvPr/>
        </p:nvSpPr>
        <p:spPr>
          <a:xfrm>
            <a:off x="2316385" y="2477838"/>
            <a:ext cx="460916" cy="553976"/>
          </a:xfrm>
          <a:prstGeom prst="rect">
            <a:avLst/>
          </a:prstGeom>
        </p:spPr>
        <p:txBody>
          <a:bodyPr wrap="square" lIns="91417" tIns="45709" rIns="91417" bIns="45709">
            <a:spAutoFit/>
          </a:bodyPr>
          <a:lstStyle/>
          <a:p>
            <a:r>
              <a:rPr lang="en-US" sz="3000" b="1" dirty="0">
                <a:solidFill>
                  <a:srgbClr val="00234B"/>
                </a:solidFill>
                <a:latin typeface="Arial"/>
                <a:cs typeface="Arial"/>
              </a:rPr>
              <a:t>2</a:t>
            </a:r>
          </a:p>
        </p:txBody>
      </p:sp>
      <p:pic>
        <p:nvPicPr>
          <p:cNvPr id="49" name="Picture 48"/>
          <p:cNvPicPr>
            <a:picLocks noChangeAspect="1"/>
          </p:cNvPicPr>
          <p:nvPr/>
        </p:nvPicPr>
        <p:blipFill>
          <a:blip r:embed="rId4"/>
          <a:stretch>
            <a:fillRect/>
          </a:stretch>
        </p:blipFill>
        <p:spPr>
          <a:xfrm>
            <a:off x="2231045" y="3104909"/>
            <a:ext cx="546256" cy="488756"/>
          </a:xfrm>
          <a:prstGeom prst="rect">
            <a:avLst/>
          </a:prstGeom>
        </p:spPr>
      </p:pic>
      <p:sp>
        <p:nvSpPr>
          <p:cNvPr id="50" name="Rectangle 49"/>
          <p:cNvSpPr/>
          <p:nvPr/>
        </p:nvSpPr>
        <p:spPr>
          <a:xfrm>
            <a:off x="4256815" y="2998210"/>
            <a:ext cx="1356571" cy="369310"/>
          </a:xfrm>
          <a:prstGeom prst="rect">
            <a:avLst/>
          </a:prstGeom>
        </p:spPr>
        <p:txBody>
          <a:bodyPr wrap="square" lIns="91417" tIns="45709" rIns="91417" bIns="45709">
            <a:spAutoFit/>
          </a:bodyPr>
          <a:lstStyle/>
          <a:p>
            <a:r>
              <a:rPr lang="en-US" sz="900" b="1" dirty="0">
                <a:solidFill>
                  <a:srgbClr val="FFFFFF"/>
                </a:solidFill>
                <a:latin typeface="Arial"/>
                <a:cs typeface="Arial"/>
              </a:rPr>
              <a:t>You</a:t>
            </a:r>
            <a:r>
              <a:rPr lang="en-US" sz="900" dirty="0">
                <a:solidFill>
                  <a:srgbClr val="FFFFFF"/>
                </a:solidFill>
                <a:latin typeface="Arial"/>
                <a:cs typeface="Arial"/>
              </a:rPr>
              <a:t> get your property ready for market</a:t>
            </a:r>
          </a:p>
        </p:txBody>
      </p:sp>
      <p:sp>
        <p:nvSpPr>
          <p:cNvPr id="51" name="Rectangle 50"/>
          <p:cNvSpPr/>
          <p:nvPr/>
        </p:nvSpPr>
        <p:spPr>
          <a:xfrm>
            <a:off x="3936456" y="2477838"/>
            <a:ext cx="460916" cy="553976"/>
          </a:xfrm>
          <a:prstGeom prst="rect">
            <a:avLst/>
          </a:prstGeom>
        </p:spPr>
        <p:txBody>
          <a:bodyPr wrap="square" lIns="91417" tIns="45709" rIns="91417" bIns="45709">
            <a:spAutoFit/>
          </a:bodyPr>
          <a:lstStyle/>
          <a:p>
            <a:r>
              <a:rPr lang="en-US" sz="3000" b="1" dirty="0">
                <a:solidFill>
                  <a:srgbClr val="4EC5D8"/>
                </a:solidFill>
                <a:latin typeface="Arial"/>
                <a:cs typeface="Arial"/>
              </a:rPr>
              <a:t>3</a:t>
            </a:r>
          </a:p>
        </p:txBody>
      </p:sp>
      <p:sp>
        <p:nvSpPr>
          <p:cNvPr id="52" name="Rectangle 51"/>
          <p:cNvSpPr/>
          <p:nvPr/>
        </p:nvSpPr>
        <p:spPr>
          <a:xfrm>
            <a:off x="5910306" y="2998212"/>
            <a:ext cx="1498920" cy="507809"/>
          </a:xfrm>
          <a:prstGeom prst="rect">
            <a:avLst/>
          </a:prstGeom>
        </p:spPr>
        <p:txBody>
          <a:bodyPr wrap="square" lIns="91417" tIns="45709" rIns="91417" bIns="45709">
            <a:spAutoFit/>
          </a:bodyPr>
          <a:lstStyle/>
          <a:p>
            <a:r>
              <a:rPr lang="en-US" sz="900" b="1" dirty="0">
                <a:solidFill>
                  <a:srgbClr val="FFFFFF"/>
                </a:solidFill>
                <a:latin typeface="Arial"/>
                <a:cs typeface="Arial"/>
              </a:rPr>
              <a:t>You </a:t>
            </a:r>
            <a:r>
              <a:rPr lang="en-US" sz="900" dirty="0">
                <a:solidFill>
                  <a:srgbClr val="FFFFFF"/>
                </a:solidFill>
                <a:latin typeface="Arial"/>
                <a:cs typeface="Arial"/>
              </a:rPr>
              <a:t>agree to the recommended </a:t>
            </a:r>
            <a:br>
              <a:rPr lang="en-US" sz="900" dirty="0">
                <a:solidFill>
                  <a:srgbClr val="FFFFFF"/>
                </a:solidFill>
                <a:latin typeface="Arial"/>
                <a:cs typeface="Arial"/>
              </a:rPr>
            </a:br>
            <a:r>
              <a:rPr lang="en-US" sz="900" dirty="0">
                <a:solidFill>
                  <a:srgbClr val="FFFFFF"/>
                </a:solidFill>
                <a:latin typeface="Arial"/>
                <a:cs typeface="Arial"/>
              </a:rPr>
              <a:t>marketing plan</a:t>
            </a:r>
          </a:p>
        </p:txBody>
      </p:sp>
      <p:sp>
        <p:nvSpPr>
          <p:cNvPr id="53" name="Rectangle 52"/>
          <p:cNvSpPr/>
          <p:nvPr/>
        </p:nvSpPr>
        <p:spPr>
          <a:xfrm>
            <a:off x="5589947" y="2477838"/>
            <a:ext cx="460916" cy="553976"/>
          </a:xfrm>
          <a:prstGeom prst="rect">
            <a:avLst/>
          </a:prstGeom>
        </p:spPr>
        <p:txBody>
          <a:bodyPr wrap="square" lIns="91417" tIns="45709" rIns="91417" bIns="45709">
            <a:spAutoFit/>
          </a:bodyPr>
          <a:lstStyle/>
          <a:p>
            <a:r>
              <a:rPr lang="en-US" sz="3000" b="1" dirty="0">
                <a:solidFill>
                  <a:srgbClr val="00234B"/>
                </a:solidFill>
                <a:latin typeface="Arial"/>
                <a:cs typeface="Arial"/>
              </a:rPr>
              <a:t>4</a:t>
            </a:r>
          </a:p>
        </p:txBody>
      </p:sp>
      <p:pic>
        <p:nvPicPr>
          <p:cNvPr id="54" name="Picture 53"/>
          <p:cNvPicPr>
            <a:picLocks noChangeAspect="1"/>
          </p:cNvPicPr>
          <p:nvPr/>
        </p:nvPicPr>
        <p:blipFill>
          <a:blip r:embed="rId4"/>
          <a:stretch>
            <a:fillRect/>
          </a:stretch>
        </p:blipFill>
        <p:spPr>
          <a:xfrm>
            <a:off x="5504609" y="3104909"/>
            <a:ext cx="546256" cy="488756"/>
          </a:xfrm>
          <a:prstGeom prst="rect">
            <a:avLst/>
          </a:prstGeom>
        </p:spPr>
      </p:pic>
      <p:sp>
        <p:nvSpPr>
          <p:cNvPr id="55" name="Rectangle 54"/>
          <p:cNvSpPr/>
          <p:nvPr/>
        </p:nvSpPr>
        <p:spPr>
          <a:xfrm>
            <a:off x="7553813" y="2998210"/>
            <a:ext cx="1498920" cy="369310"/>
          </a:xfrm>
          <a:prstGeom prst="rect">
            <a:avLst/>
          </a:prstGeom>
        </p:spPr>
        <p:txBody>
          <a:bodyPr wrap="square" lIns="91417" tIns="45709" rIns="91417" bIns="45709">
            <a:spAutoFit/>
          </a:bodyPr>
          <a:lstStyle/>
          <a:p>
            <a:r>
              <a:rPr lang="en-US" sz="900" b="1" dirty="0">
                <a:solidFill>
                  <a:srgbClr val="FFFFFF"/>
                </a:solidFill>
                <a:latin typeface="Arial"/>
                <a:cs typeface="Arial"/>
              </a:rPr>
              <a:t>We</a:t>
            </a:r>
            <a:r>
              <a:rPr lang="en-US" sz="900" b="1" dirty="0" smtClean="0">
                <a:solidFill>
                  <a:srgbClr val="FFFFFF"/>
                </a:solidFill>
                <a:latin typeface="Arial"/>
                <a:cs typeface="Arial"/>
              </a:rPr>
              <a:t> </a:t>
            </a:r>
            <a:r>
              <a:rPr lang="en-US" sz="900" dirty="0" err="1" smtClean="0">
                <a:solidFill>
                  <a:srgbClr val="FFFFFF"/>
                </a:solidFill>
                <a:latin typeface="Arial"/>
                <a:cs typeface="Arial"/>
              </a:rPr>
              <a:t>organise</a:t>
            </a:r>
            <a:r>
              <a:rPr lang="en-US" sz="900" dirty="0" smtClean="0">
                <a:solidFill>
                  <a:srgbClr val="FFFFFF"/>
                </a:solidFill>
                <a:latin typeface="Arial"/>
                <a:cs typeface="Arial"/>
              </a:rPr>
              <a:t> a photographer</a:t>
            </a:r>
            <a:endParaRPr lang="en-US" sz="900" dirty="0">
              <a:solidFill>
                <a:srgbClr val="FFFFFF"/>
              </a:solidFill>
              <a:latin typeface="Arial"/>
              <a:cs typeface="Arial"/>
            </a:endParaRPr>
          </a:p>
        </p:txBody>
      </p:sp>
      <p:sp>
        <p:nvSpPr>
          <p:cNvPr id="56" name="Rectangle 55"/>
          <p:cNvSpPr/>
          <p:nvPr/>
        </p:nvSpPr>
        <p:spPr>
          <a:xfrm>
            <a:off x="7210017" y="2477838"/>
            <a:ext cx="460916" cy="553976"/>
          </a:xfrm>
          <a:prstGeom prst="rect">
            <a:avLst/>
          </a:prstGeom>
        </p:spPr>
        <p:txBody>
          <a:bodyPr wrap="square" lIns="91417" tIns="45709" rIns="91417" bIns="45709">
            <a:spAutoFit/>
          </a:bodyPr>
          <a:lstStyle/>
          <a:p>
            <a:r>
              <a:rPr lang="en-US" sz="3000" b="1" dirty="0">
                <a:solidFill>
                  <a:srgbClr val="4EC5D8"/>
                </a:solidFill>
                <a:latin typeface="Arial"/>
                <a:cs typeface="Arial"/>
              </a:rPr>
              <a:t>5</a:t>
            </a:r>
          </a:p>
        </p:txBody>
      </p:sp>
      <p:pic>
        <p:nvPicPr>
          <p:cNvPr id="57" name="Picture 56"/>
          <p:cNvPicPr>
            <a:picLocks noChangeAspect="1"/>
          </p:cNvPicPr>
          <p:nvPr/>
        </p:nvPicPr>
        <p:blipFill>
          <a:blip r:embed="rId3"/>
          <a:stretch>
            <a:fillRect/>
          </a:stretch>
        </p:blipFill>
        <p:spPr>
          <a:xfrm>
            <a:off x="7270787" y="3218664"/>
            <a:ext cx="230002" cy="359379"/>
          </a:xfrm>
          <a:prstGeom prst="rect">
            <a:avLst/>
          </a:prstGeom>
        </p:spPr>
      </p:pic>
      <p:pic>
        <p:nvPicPr>
          <p:cNvPr id="58" name="Picture 57"/>
          <p:cNvPicPr>
            <a:picLocks noChangeAspect="1"/>
          </p:cNvPicPr>
          <p:nvPr/>
        </p:nvPicPr>
        <p:blipFill>
          <a:blip r:embed="rId2"/>
          <a:stretch>
            <a:fillRect/>
          </a:stretch>
        </p:blipFill>
        <p:spPr>
          <a:xfrm>
            <a:off x="733487" y="4473326"/>
            <a:ext cx="8458228" cy="1752062"/>
          </a:xfrm>
          <a:prstGeom prst="rect">
            <a:avLst/>
          </a:prstGeom>
        </p:spPr>
      </p:pic>
      <p:pic>
        <p:nvPicPr>
          <p:cNvPr id="59" name="Picture 58"/>
          <p:cNvPicPr>
            <a:picLocks noChangeAspect="1"/>
          </p:cNvPicPr>
          <p:nvPr/>
        </p:nvPicPr>
        <p:blipFill>
          <a:blip r:embed="rId3"/>
          <a:stretch>
            <a:fillRect/>
          </a:stretch>
        </p:blipFill>
        <p:spPr>
          <a:xfrm>
            <a:off x="3973788" y="5203010"/>
            <a:ext cx="230002" cy="359379"/>
          </a:xfrm>
          <a:prstGeom prst="rect">
            <a:avLst/>
          </a:prstGeom>
        </p:spPr>
      </p:pic>
      <p:sp>
        <p:nvSpPr>
          <p:cNvPr id="60" name="Rectangle 59"/>
          <p:cNvSpPr/>
          <p:nvPr/>
        </p:nvSpPr>
        <p:spPr>
          <a:xfrm>
            <a:off x="903402" y="4982556"/>
            <a:ext cx="1498920" cy="369310"/>
          </a:xfrm>
          <a:prstGeom prst="rect">
            <a:avLst/>
          </a:prstGeom>
        </p:spPr>
        <p:txBody>
          <a:bodyPr wrap="square" lIns="91417" tIns="45709" rIns="91417" bIns="45709">
            <a:spAutoFit/>
          </a:bodyPr>
          <a:lstStyle/>
          <a:p>
            <a:r>
              <a:rPr lang="en-US" sz="900" b="1" dirty="0">
                <a:solidFill>
                  <a:srgbClr val="FFFFFF"/>
                </a:solidFill>
                <a:latin typeface="Arial"/>
                <a:cs typeface="Arial"/>
              </a:rPr>
              <a:t>We</a:t>
            </a:r>
            <a:r>
              <a:rPr lang="en-US" sz="900" b="1" dirty="0" smtClean="0">
                <a:solidFill>
                  <a:srgbClr val="FFFFFF"/>
                </a:solidFill>
                <a:latin typeface="Arial"/>
                <a:cs typeface="Arial"/>
              </a:rPr>
              <a:t> </a:t>
            </a:r>
            <a:r>
              <a:rPr lang="en-US" sz="900" dirty="0" smtClean="0">
                <a:solidFill>
                  <a:srgbClr val="FFFFFF"/>
                </a:solidFill>
                <a:latin typeface="Arial"/>
                <a:cs typeface="Arial"/>
              </a:rPr>
              <a:t>produce </a:t>
            </a:r>
            <a:br>
              <a:rPr lang="en-US" sz="900" dirty="0" smtClean="0">
                <a:solidFill>
                  <a:srgbClr val="FFFFFF"/>
                </a:solidFill>
                <a:latin typeface="Arial"/>
                <a:cs typeface="Arial"/>
              </a:rPr>
            </a:br>
            <a:r>
              <a:rPr lang="en-US" sz="900" dirty="0" smtClean="0">
                <a:solidFill>
                  <a:srgbClr val="FFFFFF"/>
                </a:solidFill>
                <a:latin typeface="Arial"/>
                <a:cs typeface="Arial"/>
              </a:rPr>
              <a:t>marketing materials</a:t>
            </a:r>
            <a:endParaRPr lang="en-US" sz="900" dirty="0">
              <a:solidFill>
                <a:srgbClr val="FFFFFF"/>
              </a:solidFill>
              <a:latin typeface="Arial"/>
              <a:cs typeface="Arial"/>
            </a:endParaRPr>
          </a:p>
        </p:txBody>
      </p:sp>
      <p:sp>
        <p:nvSpPr>
          <p:cNvPr id="61" name="Rectangle 60"/>
          <p:cNvSpPr/>
          <p:nvPr/>
        </p:nvSpPr>
        <p:spPr>
          <a:xfrm>
            <a:off x="817464" y="4462184"/>
            <a:ext cx="460916" cy="553976"/>
          </a:xfrm>
          <a:prstGeom prst="rect">
            <a:avLst/>
          </a:prstGeom>
        </p:spPr>
        <p:txBody>
          <a:bodyPr wrap="square" lIns="91417" tIns="45709" rIns="91417" bIns="45709">
            <a:spAutoFit/>
          </a:bodyPr>
          <a:lstStyle/>
          <a:p>
            <a:r>
              <a:rPr lang="en-US" sz="3000" b="1" dirty="0">
                <a:solidFill>
                  <a:srgbClr val="4EC5D8"/>
                </a:solidFill>
                <a:latin typeface="Arial"/>
                <a:cs typeface="Arial"/>
              </a:rPr>
              <a:t>6</a:t>
            </a:r>
          </a:p>
        </p:txBody>
      </p:sp>
      <p:sp>
        <p:nvSpPr>
          <p:cNvPr id="62" name="Rectangle 61"/>
          <p:cNvSpPr/>
          <p:nvPr/>
        </p:nvSpPr>
        <p:spPr>
          <a:xfrm>
            <a:off x="2628934" y="4982556"/>
            <a:ext cx="1360481" cy="1200307"/>
          </a:xfrm>
          <a:prstGeom prst="rect">
            <a:avLst/>
          </a:prstGeom>
        </p:spPr>
        <p:txBody>
          <a:bodyPr wrap="square" lIns="91417" tIns="45709" rIns="91417" bIns="45709">
            <a:spAutoFit/>
          </a:bodyPr>
          <a:lstStyle/>
          <a:p>
            <a:r>
              <a:rPr lang="en-US" sz="900" b="1" dirty="0" smtClean="0">
                <a:solidFill>
                  <a:srgbClr val="FFFFFF"/>
                </a:solidFill>
                <a:latin typeface="Arial"/>
                <a:cs typeface="Arial"/>
              </a:rPr>
              <a:t>We </a:t>
            </a:r>
            <a:r>
              <a:rPr lang="en-US" sz="900" dirty="0" smtClean="0">
                <a:solidFill>
                  <a:srgbClr val="FFFFFF"/>
                </a:solidFill>
                <a:latin typeface="Arial"/>
                <a:cs typeface="Arial"/>
              </a:rPr>
              <a:t>launch the sale of your property internally to </a:t>
            </a:r>
            <a:r>
              <a:rPr lang="en-US" sz="900" dirty="0" err="1" smtClean="0">
                <a:solidFill>
                  <a:srgbClr val="FFFFFF"/>
                </a:solidFill>
                <a:latin typeface="Arial"/>
                <a:cs typeface="Arial"/>
              </a:rPr>
              <a:t>Bayleys</a:t>
            </a:r>
            <a:r>
              <a:rPr lang="en-US" sz="900" dirty="0" smtClean="0">
                <a:solidFill>
                  <a:srgbClr val="FFFFFF"/>
                </a:solidFill>
                <a:latin typeface="Arial"/>
                <a:cs typeface="Arial"/>
              </a:rPr>
              <a:t> agents and offices for dissemination to our extensive buyer networks and databases</a:t>
            </a:r>
            <a:endParaRPr lang="en-US" sz="900" dirty="0">
              <a:solidFill>
                <a:srgbClr val="FFFFFF"/>
              </a:solidFill>
              <a:latin typeface="Arial"/>
              <a:cs typeface="Arial"/>
            </a:endParaRPr>
          </a:p>
        </p:txBody>
      </p:sp>
      <p:sp>
        <p:nvSpPr>
          <p:cNvPr id="63" name="Rectangle 62"/>
          <p:cNvSpPr/>
          <p:nvPr/>
        </p:nvSpPr>
        <p:spPr>
          <a:xfrm>
            <a:off x="2316385" y="4462184"/>
            <a:ext cx="460916" cy="553976"/>
          </a:xfrm>
          <a:prstGeom prst="rect">
            <a:avLst/>
          </a:prstGeom>
        </p:spPr>
        <p:txBody>
          <a:bodyPr wrap="square" lIns="91417" tIns="45709" rIns="91417" bIns="45709">
            <a:spAutoFit/>
          </a:bodyPr>
          <a:lstStyle/>
          <a:p>
            <a:r>
              <a:rPr lang="en-US" sz="3000" b="1" dirty="0">
                <a:solidFill>
                  <a:srgbClr val="00234B"/>
                </a:solidFill>
                <a:latin typeface="Arial"/>
                <a:cs typeface="Arial"/>
              </a:rPr>
              <a:t>7</a:t>
            </a:r>
          </a:p>
        </p:txBody>
      </p:sp>
      <p:pic>
        <p:nvPicPr>
          <p:cNvPr id="64" name="Picture 63"/>
          <p:cNvPicPr>
            <a:picLocks noChangeAspect="1"/>
          </p:cNvPicPr>
          <p:nvPr/>
        </p:nvPicPr>
        <p:blipFill>
          <a:blip r:embed="rId4"/>
          <a:stretch>
            <a:fillRect/>
          </a:stretch>
        </p:blipFill>
        <p:spPr>
          <a:xfrm>
            <a:off x="2231045" y="5089255"/>
            <a:ext cx="546256" cy="488756"/>
          </a:xfrm>
          <a:prstGeom prst="rect">
            <a:avLst/>
          </a:prstGeom>
        </p:spPr>
      </p:pic>
      <p:sp>
        <p:nvSpPr>
          <p:cNvPr id="65" name="Rectangle 64"/>
          <p:cNvSpPr/>
          <p:nvPr/>
        </p:nvSpPr>
        <p:spPr>
          <a:xfrm>
            <a:off x="4256816" y="4982558"/>
            <a:ext cx="1458168" cy="784808"/>
          </a:xfrm>
          <a:prstGeom prst="rect">
            <a:avLst/>
          </a:prstGeom>
        </p:spPr>
        <p:txBody>
          <a:bodyPr wrap="square" lIns="91417" tIns="45709" rIns="91417" bIns="45709">
            <a:spAutoFit/>
          </a:bodyPr>
          <a:lstStyle/>
          <a:p>
            <a:r>
              <a:rPr lang="en-US" sz="900" dirty="0" smtClean="0">
                <a:solidFill>
                  <a:srgbClr val="FFFFFF"/>
                </a:solidFill>
                <a:latin typeface="Arial"/>
                <a:cs typeface="Arial"/>
              </a:rPr>
              <a:t>In consultation with </a:t>
            </a:r>
            <a:r>
              <a:rPr lang="en-US" sz="900" b="1" dirty="0" smtClean="0">
                <a:solidFill>
                  <a:srgbClr val="FFFFFF"/>
                </a:solidFill>
                <a:latin typeface="Arial"/>
                <a:cs typeface="Arial"/>
              </a:rPr>
              <a:t>your </a:t>
            </a:r>
            <a:r>
              <a:rPr lang="en-US" sz="900" dirty="0" smtClean="0">
                <a:solidFill>
                  <a:srgbClr val="FFFFFF"/>
                </a:solidFill>
                <a:latin typeface="Arial"/>
                <a:cs typeface="Arial"/>
              </a:rPr>
              <a:t>solicitor </a:t>
            </a:r>
            <a:r>
              <a:rPr lang="en-US" sz="900" b="1" dirty="0" smtClean="0">
                <a:solidFill>
                  <a:srgbClr val="FFFFFF"/>
                </a:solidFill>
                <a:latin typeface="Arial"/>
                <a:cs typeface="Arial"/>
              </a:rPr>
              <a:t>we </a:t>
            </a:r>
            <a:r>
              <a:rPr lang="en-US" sz="900" dirty="0" smtClean="0">
                <a:solidFill>
                  <a:srgbClr val="FFFFFF"/>
                </a:solidFill>
                <a:latin typeface="Arial"/>
                <a:cs typeface="Arial"/>
              </a:rPr>
              <a:t>prepare any documents required, for example: auction/tender documentation</a:t>
            </a:r>
            <a:endParaRPr lang="en-US" sz="900" dirty="0">
              <a:solidFill>
                <a:srgbClr val="FFFFFF"/>
              </a:solidFill>
              <a:latin typeface="Arial"/>
              <a:cs typeface="Arial"/>
            </a:endParaRPr>
          </a:p>
        </p:txBody>
      </p:sp>
      <p:sp>
        <p:nvSpPr>
          <p:cNvPr id="66" name="Rectangle 65"/>
          <p:cNvSpPr/>
          <p:nvPr/>
        </p:nvSpPr>
        <p:spPr>
          <a:xfrm>
            <a:off x="3936456" y="4462184"/>
            <a:ext cx="460916" cy="553976"/>
          </a:xfrm>
          <a:prstGeom prst="rect">
            <a:avLst/>
          </a:prstGeom>
        </p:spPr>
        <p:txBody>
          <a:bodyPr wrap="square" lIns="91417" tIns="45709" rIns="91417" bIns="45709">
            <a:spAutoFit/>
          </a:bodyPr>
          <a:lstStyle/>
          <a:p>
            <a:r>
              <a:rPr lang="en-US" sz="3000" b="1" dirty="0">
                <a:solidFill>
                  <a:srgbClr val="4EC5D8"/>
                </a:solidFill>
                <a:latin typeface="Arial"/>
                <a:cs typeface="Arial"/>
              </a:rPr>
              <a:t>8</a:t>
            </a:r>
          </a:p>
        </p:txBody>
      </p:sp>
      <p:sp>
        <p:nvSpPr>
          <p:cNvPr id="67" name="Rectangle 66"/>
          <p:cNvSpPr/>
          <p:nvPr/>
        </p:nvSpPr>
        <p:spPr>
          <a:xfrm>
            <a:off x="5910308" y="4982555"/>
            <a:ext cx="1360481" cy="784808"/>
          </a:xfrm>
          <a:prstGeom prst="rect">
            <a:avLst/>
          </a:prstGeom>
        </p:spPr>
        <p:txBody>
          <a:bodyPr wrap="square" lIns="91417" tIns="45709" rIns="91417" bIns="45709">
            <a:spAutoFit/>
          </a:bodyPr>
          <a:lstStyle/>
          <a:p>
            <a:r>
              <a:rPr lang="en-US" sz="900" b="1" dirty="0" smtClean="0">
                <a:solidFill>
                  <a:srgbClr val="FFFFFF"/>
                </a:solidFill>
                <a:latin typeface="Arial"/>
                <a:cs typeface="Arial"/>
              </a:rPr>
              <a:t>We</a:t>
            </a:r>
            <a:r>
              <a:rPr lang="en-US" sz="900" dirty="0" smtClean="0">
                <a:solidFill>
                  <a:srgbClr val="FFFFFF"/>
                </a:solidFill>
                <a:latin typeface="Arial"/>
                <a:cs typeface="Arial"/>
              </a:rPr>
              <a:t> take the property to market and report back to </a:t>
            </a:r>
            <a:r>
              <a:rPr lang="en-US" sz="900" b="1" dirty="0" smtClean="0">
                <a:solidFill>
                  <a:srgbClr val="FFFFFF"/>
                </a:solidFill>
                <a:latin typeface="Arial"/>
                <a:cs typeface="Arial"/>
              </a:rPr>
              <a:t>you</a:t>
            </a:r>
            <a:r>
              <a:rPr lang="en-US" sz="900" dirty="0" smtClean="0">
                <a:solidFill>
                  <a:srgbClr val="FFFFFF"/>
                </a:solidFill>
                <a:latin typeface="Arial"/>
                <a:cs typeface="Arial"/>
              </a:rPr>
              <a:t> on a weekly basis on the campaign’s progress</a:t>
            </a:r>
            <a:endParaRPr lang="en-US" sz="900" dirty="0">
              <a:solidFill>
                <a:srgbClr val="FFFFFF"/>
              </a:solidFill>
              <a:latin typeface="Arial"/>
              <a:cs typeface="Arial"/>
            </a:endParaRPr>
          </a:p>
        </p:txBody>
      </p:sp>
      <p:sp>
        <p:nvSpPr>
          <p:cNvPr id="68" name="Rectangle 67"/>
          <p:cNvSpPr/>
          <p:nvPr/>
        </p:nvSpPr>
        <p:spPr>
          <a:xfrm>
            <a:off x="5589947" y="4462184"/>
            <a:ext cx="460916" cy="553976"/>
          </a:xfrm>
          <a:prstGeom prst="rect">
            <a:avLst/>
          </a:prstGeom>
        </p:spPr>
        <p:txBody>
          <a:bodyPr wrap="square" lIns="91417" tIns="45709" rIns="91417" bIns="45709">
            <a:spAutoFit/>
          </a:bodyPr>
          <a:lstStyle/>
          <a:p>
            <a:r>
              <a:rPr lang="en-US" sz="3000" b="1" dirty="0">
                <a:solidFill>
                  <a:srgbClr val="00234B"/>
                </a:solidFill>
                <a:latin typeface="Arial"/>
                <a:cs typeface="Arial"/>
              </a:rPr>
              <a:t>9</a:t>
            </a:r>
          </a:p>
        </p:txBody>
      </p:sp>
      <p:pic>
        <p:nvPicPr>
          <p:cNvPr id="69" name="Picture 68"/>
          <p:cNvPicPr>
            <a:picLocks noChangeAspect="1"/>
          </p:cNvPicPr>
          <p:nvPr/>
        </p:nvPicPr>
        <p:blipFill>
          <a:blip r:embed="rId4"/>
          <a:stretch>
            <a:fillRect/>
          </a:stretch>
        </p:blipFill>
        <p:spPr>
          <a:xfrm>
            <a:off x="5504609" y="5089255"/>
            <a:ext cx="546256" cy="488756"/>
          </a:xfrm>
          <a:prstGeom prst="rect">
            <a:avLst/>
          </a:prstGeom>
        </p:spPr>
      </p:pic>
      <p:sp>
        <p:nvSpPr>
          <p:cNvPr id="70" name="Rectangle 69"/>
          <p:cNvSpPr/>
          <p:nvPr/>
        </p:nvSpPr>
        <p:spPr>
          <a:xfrm>
            <a:off x="7553813" y="4982559"/>
            <a:ext cx="1498920" cy="230810"/>
          </a:xfrm>
          <a:prstGeom prst="rect">
            <a:avLst/>
          </a:prstGeom>
        </p:spPr>
        <p:txBody>
          <a:bodyPr wrap="square" lIns="91417" tIns="45709" rIns="91417" bIns="45709">
            <a:spAutoFit/>
          </a:bodyPr>
          <a:lstStyle/>
          <a:p>
            <a:r>
              <a:rPr lang="en-US" sz="900" b="1" dirty="0" smtClean="0">
                <a:solidFill>
                  <a:srgbClr val="FFFFFF"/>
                </a:solidFill>
                <a:latin typeface="Arial"/>
                <a:cs typeface="Arial"/>
              </a:rPr>
              <a:t>The property is sold!</a:t>
            </a:r>
            <a:endParaRPr lang="en-US" sz="900" dirty="0">
              <a:solidFill>
                <a:srgbClr val="FFFFFF"/>
              </a:solidFill>
              <a:latin typeface="Arial"/>
              <a:cs typeface="Arial"/>
            </a:endParaRPr>
          </a:p>
        </p:txBody>
      </p:sp>
      <p:sp>
        <p:nvSpPr>
          <p:cNvPr id="71" name="Rectangle 70"/>
          <p:cNvSpPr/>
          <p:nvPr/>
        </p:nvSpPr>
        <p:spPr>
          <a:xfrm>
            <a:off x="7127160" y="4462184"/>
            <a:ext cx="684760" cy="553976"/>
          </a:xfrm>
          <a:prstGeom prst="rect">
            <a:avLst/>
          </a:prstGeom>
        </p:spPr>
        <p:txBody>
          <a:bodyPr wrap="square" lIns="91417" tIns="45709" rIns="91417" bIns="45709">
            <a:spAutoFit/>
          </a:bodyPr>
          <a:lstStyle/>
          <a:p>
            <a:r>
              <a:rPr lang="en-US" sz="3000" b="1" spc="-100" dirty="0">
                <a:solidFill>
                  <a:srgbClr val="4EC5D8"/>
                </a:solidFill>
                <a:latin typeface="Arial"/>
                <a:cs typeface="Arial"/>
              </a:rPr>
              <a:t>10</a:t>
            </a:r>
          </a:p>
        </p:txBody>
      </p:sp>
      <p:pic>
        <p:nvPicPr>
          <p:cNvPr id="72" name="Picture 71"/>
          <p:cNvPicPr>
            <a:picLocks noChangeAspect="1"/>
          </p:cNvPicPr>
          <p:nvPr/>
        </p:nvPicPr>
        <p:blipFill>
          <a:blip r:embed="rId3"/>
          <a:stretch>
            <a:fillRect/>
          </a:stretch>
        </p:blipFill>
        <p:spPr>
          <a:xfrm>
            <a:off x="7270787" y="5203010"/>
            <a:ext cx="230002" cy="359379"/>
          </a:xfrm>
          <a:prstGeom prst="rect">
            <a:avLst/>
          </a:prstGeom>
        </p:spPr>
      </p:pic>
      <p:sp>
        <p:nvSpPr>
          <p:cNvPr id="34" name="TextBox 33"/>
          <p:cNvSpPr txBox="1"/>
          <p:nvPr/>
        </p:nvSpPr>
        <p:spPr>
          <a:xfrm>
            <a:off x="261257" y="447869"/>
            <a:ext cx="2799184" cy="415498"/>
          </a:xfrm>
          <a:prstGeom prst="rect">
            <a:avLst/>
          </a:prstGeom>
          <a:noFill/>
        </p:spPr>
        <p:txBody>
          <a:bodyPr wrap="square" rtlCol="0">
            <a:spAutoFit/>
          </a:bodyPr>
          <a:lstStyle/>
          <a:p>
            <a:r>
              <a:rPr lang="en-US" dirty="0" smtClean="0">
                <a:solidFill>
                  <a:srgbClr val="FF0000"/>
                </a:solidFill>
                <a:latin typeface="Arial" panose="020B0604020202020204" pitchFamily="34" charset="0"/>
                <a:cs typeface="Arial" panose="020B0604020202020204" pitchFamily="34" charset="0"/>
              </a:rPr>
              <a:t>LIM Excluded Option</a:t>
            </a:r>
            <a:endParaRPr lang="en-NZ"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 name="TextBox 33"/>
          <p:cNvSpPr txBox="1"/>
          <p:nvPr/>
        </p:nvSpPr>
        <p:spPr>
          <a:xfrm>
            <a:off x="908265" y="1121977"/>
            <a:ext cx="7105904" cy="461665"/>
          </a:xfrm>
          <a:prstGeom prst="rect">
            <a:avLst/>
          </a:prstGeom>
          <a:noFill/>
        </p:spPr>
        <p:txBody>
          <a:bodyPr wrap="square" lIns="0" tIns="0" rIns="0" bIns="0" rtlCol="0">
            <a:spAutoFit/>
          </a:bodyPr>
          <a:lstStyle/>
          <a:p>
            <a:r>
              <a:rPr lang="en-US" sz="3000" b="1" spc="-100" dirty="0">
                <a:solidFill>
                  <a:srgbClr val="00234B"/>
                </a:solidFill>
                <a:latin typeface="Arial"/>
                <a:cs typeface="Arial"/>
              </a:rPr>
              <a:t>Next Steps…</a:t>
            </a:r>
          </a:p>
        </p:txBody>
      </p:sp>
      <p:sp>
        <p:nvSpPr>
          <p:cNvPr id="35" name="Rectangle 34"/>
          <p:cNvSpPr/>
          <p:nvPr/>
        </p:nvSpPr>
        <p:spPr>
          <a:xfrm>
            <a:off x="908261" y="1706358"/>
            <a:ext cx="8283453" cy="430887"/>
          </a:xfrm>
          <a:prstGeom prst="rect">
            <a:avLst/>
          </a:prstGeom>
        </p:spPr>
        <p:txBody>
          <a:bodyPr wrap="square" lIns="0" tIns="0" rIns="0" bIns="0">
            <a:spAutoFit/>
          </a:bodyPr>
          <a:lstStyle/>
          <a:p>
            <a:r>
              <a:rPr lang="en-US" sz="1400" dirty="0">
                <a:solidFill>
                  <a:srgbClr val="4EC5D8"/>
                </a:solidFill>
                <a:latin typeface="Arial"/>
                <a:cs typeface="Arial"/>
              </a:rPr>
              <a:t>We </a:t>
            </a:r>
            <a:r>
              <a:rPr lang="en-US" sz="1400" dirty="0" smtClean="0">
                <a:solidFill>
                  <a:srgbClr val="4EC5D8"/>
                </a:solidFill>
                <a:latin typeface="Arial"/>
                <a:cs typeface="Arial"/>
              </a:rPr>
              <a:t>undertake to </a:t>
            </a:r>
            <a:r>
              <a:rPr lang="en-US" sz="1400" dirty="0">
                <a:solidFill>
                  <a:srgbClr val="4EC5D8"/>
                </a:solidFill>
                <a:latin typeface="Arial"/>
                <a:cs typeface="Arial"/>
              </a:rPr>
              <a:t>make the sale process as smooth and simple as possible. </a:t>
            </a:r>
            <a:endParaRPr lang="en-US" sz="1400" dirty="0" smtClean="0">
              <a:solidFill>
                <a:srgbClr val="4EC5D8"/>
              </a:solidFill>
              <a:latin typeface="Arial"/>
              <a:cs typeface="Arial"/>
            </a:endParaRPr>
          </a:p>
          <a:p>
            <a:r>
              <a:rPr lang="en-US" sz="1400" b="1" dirty="0" smtClean="0">
                <a:solidFill>
                  <a:srgbClr val="00234B"/>
                </a:solidFill>
                <a:latin typeface="Arial"/>
                <a:cs typeface="Arial"/>
              </a:rPr>
              <a:t>The </a:t>
            </a:r>
            <a:r>
              <a:rPr lang="en-US" sz="1400" b="1" dirty="0">
                <a:solidFill>
                  <a:srgbClr val="00234B"/>
                </a:solidFill>
                <a:latin typeface="Arial"/>
                <a:cs typeface="Arial"/>
              </a:rPr>
              <a:t>next steps are detailed below.</a:t>
            </a:r>
          </a:p>
        </p:txBody>
      </p:sp>
      <p:pic>
        <p:nvPicPr>
          <p:cNvPr id="36" name="Picture 35"/>
          <p:cNvPicPr>
            <a:picLocks noChangeAspect="1"/>
          </p:cNvPicPr>
          <p:nvPr/>
        </p:nvPicPr>
        <p:blipFill>
          <a:blip r:embed="rId2"/>
          <a:stretch>
            <a:fillRect/>
          </a:stretch>
        </p:blipFill>
        <p:spPr>
          <a:xfrm>
            <a:off x="733487" y="2485650"/>
            <a:ext cx="8458228" cy="1752062"/>
          </a:xfrm>
          <a:prstGeom prst="rect">
            <a:avLst/>
          </a:prstGeom>
        </p:spPr>
      </p:pic>
      <p:pic>
        <p:nvPicPr>
          <p:cNvPr id="37" name="Picture 36"/>
          <p:cNvPicPr>
            <a:picLocks noChangeAspect="1"/>
          </p:cNvPicPr>
          <p:nvPr/>
        </p:nvPicPr>
        <p:blipFill>
          <a:blip r:embed="rId3"/>
          <a:stretch>
            <a:fillRect/>
          </a:stretch>
        </p:blipFill>
        <p:spPr>
          <a:xfrm>
            <a:off x="3973788" y="3218664"/>
            <a:ext cx="230002" cy="359379"/>
          </a:xfrm>
          <a:prstGeom prst="rect">
            <a:avLst/>
          </a:prstGeom>
        </p:spPr>
      </p:pic>
      <p:sp>
        <p:nvSpPr>
          <p:cNvPr id="38" name="Rectangle 37"/>
          <p:cNvSpPr/>
          <p:nvPr/>
        </p:nvSpPr>
        <p:spPr>
          <a:xfrm>
            <a:off x="903402" y="3006623"/>
            <a:ext cx="1498920" cy="646309"/>
          </a:xfrm>
          <a:prstGeom prst="rect">
            <a:avLst/>
          </a:prstGeom>
        </p:spPr>
        <p:txBody>
          <a:bodyPr wrap="square" lIns="91417" tIns="45709" rIns="91417" bIns="45709">
            <a:spAutoFit/>
          </a:bodyPr>
          <a:lstStyle/>
          <a:p>
            <a:r>
              <a:rPr lang="en-US" sz="900" b="1" dirty="0">
                <a:solidFill>
                  <a:srgbClr val="FFFFFF"/>
                </a:solidFill>
                <a:latin typeface="Arial"/>
                <a:cs typeface="Arial"/>
              </a:rPr>
              <a:t>You</a:t>
            </a:r>
            <a:r>
              <a:rPr lang="en-US" sz="900" dirty="0">
                <a:solidFill>
                  <a:srgbClr val="FFFFFF"/>
                </a:solidFill>
                <a:latin typeface="Arial"/>
                <a:cs typeface="Arial"/>
              </a:rPr>
              <a:t> confirm your decision to proceed with </a:t>
            </a:r>
            <a:r>
              <a:rPr lang="en-US" sz="900" dirty="0" err="1">
                <a:solidFill>
                  <a:srgbClr val="FFFFFF"/>
                </a:solidFill>
                <a:latin typeface="Arial"/>
                <a:cs typeface="Arial"/>
              </a:rPr>
              <a:t>Bayleys</a:t>
            </a:r>
            <a:r>
              <a:rPr lang="en-US" sz="900" dirty="0">
                <a:solidFill>
                  <a:srgbClr val="FFFFFF"/>
                </a:solidFill>
                <a:latin typeface="Arial"/>
                <a:cs typeface="Arial"/>
              </a:rPr>
              <a:t>’ recommended sale and marketing strategy</a:t>
            </a:r>
          </a:p>
        </p:txBody>
      </p:sp>
      <p:sp>
        <p:nvSpPr>
          <p:cNvPr id="39" name="Rectangle 38"/>
          <p:cNvSpPr/>
          <p:nvPr/>
        </p:nvSpPr>
        <p:spPr>
          <a:xfrm>
            <a:off x="817464" y="2477838"/>
            <a:ext cx="460916" cy="553976"/>
          </a:xfrm>
          <a:prstGeom prst="rect">
            <a:avLst/>
          </a:prstGeom>
        </p:spPr>
        <p:txBody>
          <a:bodyPr wrap="square" lIns="91417" tIns="45709" rIns="91417" bIns="45709">
            <a:spAutoFit/>
          </a:bodyPr>
          <a:lstStyle/>
          <a:p>
            <a:r>
              <a:rPr lang="en-US" sz="3000" b="1" dirty="0">
                <a:solidFill>
                  <a:srgbClr val="4EC5D8"/>
                </a:solidFill>
                <a:latin typeface="Arial"/>
                <a:cs typeface="Arial"/>
              </a:rPr>
              <a:t>1</a:t>
            </a:r>
          </a:p>
        </p:txBody>
      </p:sp>
      <p:sp>
        <p:nvSpPr>
          <p:cNvPr id="40" name="Rectangle 39"/>
          <p:cNvSpPr/>
          <p:nvPr/>
        </p:nvSpPr>
        <p:spPr>
          <a:xfrm>
            <a:off x="2628934" y="3006620"/>
            <a:ext cx="1360481" cy="784808"/>
          </a:xfrm>
          <a:prstGeom prst="rect">
            <a:avLst/>
          </a:prstGeom>
        </p:spPr>
        <p:txBody>
          <a:bodyPr wrap="square" lIns="91417" tIns="45709" rIns="91417" bIns="45709">
            <a:spAutoFit/>
          </a:bodyPr>
          <a:lstStyle/>
          <a:p>
            <a:r>
              <a:rPr lang="en-US" sz="900" b="1" dirty="0">
                <a:solidFill>
                  <a:schemeClr val="bg1"/>
                </a:solidFill>
                <a:latin typeface="Arial"/>
                <a:cs typeface="Arial"/>
              </a:rPr>
              <a:t>We </a:t>
            </a:r>
            <a:r>
              <a:rPr lang="en-US" sz="900" dirty="0">
                <a:solidFill>
                  <a:schemeClr val="bg1"/>
                </a:solidFill>
                <a:latin typeface="Arial"/>
                <a:cs typeface="Arial"/>
              </a:rPr>
              <a:t>prepare a </a:t>
            </a:r>
            <a:r>
              <a:rPr lang="en-US" sz="900" dirty="0" err="1">
                <a:solidFill>
                  <a:schemeClr val="bg1"/>
                </a:solidFill>
                <a:latin typeface="Arial"/>
                <a:cs typeface="Arial"/>
              </a:rPr>
              <a:t>finalised</a:t>
            </a:r>
            <a:r>
              <a:rPr lang="en-US" sz="900" dirty="0">
                <a:solidFill>
                  <a:schemeClr val="bg1"/>
                </a:solidFill>
                <a:latin typeface="Arial"/>
                <a:cs typeface="Arial"/>
              </a:rPr>
              <a:t> and more detailed marketing plan and campaign time frame for your approval</a:t>
            </a:r>
          </a:p>
        </p:txBody>
      </p:sp>
      <p:sp>
        <p:nvSpPr>
          <p:cNvPr id="73" name="Rectangle 72"/>
          <p:cNvSpPr/>
          <p:nvPr/>
        </p:nvSpPr>
        <p:spPr>
          <a:xfrm>
            <a:off x="2316385" y="2477838"/>
            <a:ext cx="460916" cy="553976"/>
          </a:xfrm>
          <a:prstGeom prst="rect">
            <a:avLst/>
          </a:prstGeom>
        </p:spPr>
        <p:txBody>
          <a:bodyPr wrap="square" lIns="91417" tIns="45709" rIns="91417" bIns="45709">
            <a:spAutoFit/>
          </a:bodyPr>
          <a:lstStyle/>
          <a:p>
            <a:r>
              <a:rPr lang="en-US" sz="3000" b="1" dirty="0">
                <a:solidFill>
                  <a:srgbClr val="00234B"/>
                </a:solidFill>
                <a:latin typeface="Arial"/>
                <a:cs typeface="Arial"/>
              </a:rPr>
              <a:t>2</a:t>
            </a:r>
          </a:p>
        </p:txBody>
      </p:sp>
      <p:pic>
        <p:nvPicPr>
          <p:cNvPr id="74" name="Picture 73"/>
          <p:cNvPicPr>
            <a:picLocks noChangeAspect="1"/>
          </p:cNvPicPr>
          <p:nvPr/>
        </p:nvPicPr>
        <p:blipFill>
          <a:blip r:embed="rId4"/>
          <a:stretch>
            <a:fillRect/>
          </a:stretch>
        </p:blipFill>
        <p:spPr>
          <a:xfrm>
            <a:off x="2231045" y="3104909"/>
            <a:ext cx="546256" cy="488756"/>
          </a:xfrm>
          <a:prstGeom prst="rect">
            <a:avLst/>
          </a:prstGeom>
        </p:spPr>
      </p:pic>
      <p:sp>
        <p:nvSpPr>
          <p:cNvPr id="75" name="Rectangle 74"/>
          <p:cNvSpPr/>
          <p:nvPr/>
        </p:nvSpPr>
        <p:spPr>
          <a:xfrm>
            <a:off x="4256815" y="3006620"/>
            <a:ext cx="1356571" cy="369310"/>
          </a:xfrm>
          <a:prstGeom prst="rect">
            <a:avLst/>
          </a:prstGeom>
        </p:spPr>
        <p:txBody>
          <a:bodyPr wrap="square" lIns="91417" tIns="45709" rIns="91417" bIns="45709">
            <a:spAutoFit/>
          </a:bodyPr>
          <a:lstStyle/>
          <a:p>
            <a:r>
              <a:rPr lang="en-US" sz="900" b="1" dirty="0">
                <a:solidFill>
                  <a:srgbClr val="FFFFFF"/>
                </a:solidFill>
                <a:latin typeface="Arial"/>
                <a:cs typeface="Arial"/>
              </a:rPr>
              <a:t>You</a:t>
            </a:r>
            <a:r>
              <a:rPr lang="en-US" sz="900" dirty="0">
                <a:solidFill>
                  <a:srgbClr val="FFFFFF"/>
                </a:solidFill>
                <a:latin typeface="Arial"/>
                <a:cs typeface="Arial"/>
              </a:rPr>
              <a:t> get your property ready for market</a:t>
            </a:r>
          </a:p>
        </p:txBody>
      </p:sp>
      <p:sp>
        <p:nvSpPr>
          <p:cNvPr id="76" name="Rectangle 75"/>
          <p:cNvSpPr/>
          <p:nvPr/>
        </p:nvSpPr>
        <p:spPr>
          <a:xfrm>
            <a:off x="3936456" y="2477838"/>
            <a:ext cx="460916" cy="553976"/>
          </a:xfrm>
          <a:prstGeom prst="rect">
            <a:avLst/>
          </a:prstGeom>
        </p:spPr>
        <p:txBody>
          <a:bodyPr wrap="square" lIns="91417" tIns="45709" rIns="91417" bIns="45709">
            <a:spAutoFit/>
          </a:bodyPr>
          <a:lstStyle/>
          <a:p>
            <a:r>
              <a:rPr lang="en-US" sz="3000" b="1" dirty="0">
                <a:solidFill>
                  <a:srgbClr val="4EC5D8"/>
                </a:solidFill>
                <a:latin typeface="Arial"/>
                <a:cs typeface="Arial"/>
              </a:rPr>
              <a:t>3</a:t>
            </a:r>
          </a:p>
        </p:txBody>
      </p:sp>
      <p:sp>
        <p:nvSpPr>
          <p:cNvPr id="77" name="Rectangle 76"/>
          <p:cNvSpPr/>
          <p:nvPr/>
        </p:nvSpPr>
        <p:spPr>
          <a:xfrm>
            <a:off x="5910306" y="3006622"/>
            <a:ext cx="1498920" cy="507809"/>
          </a:xfrm>
          <a:prstGeom prst="rect">
            <a:avLst/>
          </a:prstGeom>
        </p:spPr>
        <p:txBody>
          <a:bodyPr wrap="square" lIns="91417" tIns="45709" rIns="91417" bIns="45709">
            <a:spAutoFit/>
          </a:bodyPr>
          <a:lstStyle/>
          <a:p>
            <a:r>
              <a:rPr lang="en-US" sz="900" b="1" dirty="0">
                <a:solidFill>
                  <a:srgbClr val="FFFFFF"/>
                </a:solidFill>
                <a:latin typeface="Arial"/>
                <a:cs typeface="Arial"/>
              </a:rPr>
              <a:t>You </a:t>
            </a:r>
            <a:r>
              <a:rPr lang="en-US" sz="900" dirty="0">
                <a:solidFill>
                  <a:srgbClr val="FFFFFF"/>
                </a:solidFill>
                <a:latin typeface="Arial"/>
                <a:cs typeface="Arial"/>
              </a:rPr>
              <a:t>agree to the recommended </a:t>
            </a:r>
            <a:br>
              <a:rPr lang="en-US" sz="900" dirty="0">
                <a:solidFill>
                  <a:srgbClr val="FFFFFF"/>
                </a:solidFill>
                <a:latin typeface="Arial"/>
                <a:cs typeface="Arial"/>
              </a:rPr>
            </a:br>
            <a:r>
              <a:rPr lang="en-US" sz="900" dirty="0">
                <a:solidFill>
                  <a:srgbClr val="FFFFFF"/>
                </a:solidFill>
                <a:latin typeface="Arial"/>
                <a:cs typeface="Arial"/>
              </a:rPr>
              <a:t>marketing plan</a:t>
            </a:r>
          </a:p>
        </p:txBody>
      </p:sp>
      <p:sp>
        <p:nvSpPr>
          <p:cNvPr id="78" name="Rectangle 77"/>
          <p:cNvSpPr/>
          <p:nvPr/>
        </p:nvSpPr>
        <p:spPr>
          <a:xfrm>
            <a:off x="5589947" y="2477838"/>
            <a:ext cx="460916" cy="553976"/>
          </a:xfrm>
          <a:prstGeom prst="rect">
            <a:avLst/>
          </a:prstGeom>
        </p:spPr>
        <p:txBody>
          <a:bodyPr wrap="square" lIns="91417" tIns="45709" rIns="91417" bIns="45709">
            <a:spAutoFit/>
          </a:bodyPr>
          <a:lstStyle/>
          <a:p>
            <a:r>
              <a:rPr lang="en-US" sz="3000" b="1" dirty="0">
                <a:solidFill>
                  <a:srgbClr val="00234B"/>
                </a:solidFill>
                <a:latin typeface="Arial"/>
                <a:cs typeface="Arial"/>
              </a:rPr>
              <a:t>4</a:t>
            </a:r>
          </a:p>
        </p:txBody>
      </p:sp>
      <p:pic>
        <p:nvPicPr>
          <p:cNvPr id="79" name="Picture 78"/>
          <p:cNvPicPr>
            <a:picLocks noChangeAspect="1"/>
          </p:cNvPicPr>
          <p:nvPr/>
        </p:nvPicPr>
        <p:blipFill>
          <a:blip r:embed="rId4"/>
          <a:stretch>
            <a:fillRect/>
          </a:stretch>
        </p:blipFill>
        <p:spPr>
          <a:xfrm>
            <a:off x="5504609" y="3104909"/>
            <a:ext cx="546256" cy="488756"/>
          </a:xfrm>
          <a:prstGeom prst="rect">
            <a:avLst/>
          </a:prstGeom>
        </p:spPr>
      </p:pic>
      <p:sp>
        <p:nvSpPr>
          <p:cNvPr id="80" name="Rectangle 79"/>
          <p:cNvSpPr/>
          <p:nvPr/>
        </p:nvSpPr>
        <p:spPr>
          <a:xfrm>
            <a:off x="7553813" y="3006620"/>
            <a:ext cx="1498920" cy="369310"/>
          </a:xfrm>
          <a:prstGeom prst="rect">
            <a:avLst/>
          </a:prstGeom>
        </p:spPr>
        <p:txBody>
          <a:bodyPr wrap="square" lIns="91417" tIns="45709" rIns="91417" bIns="45709">
            <a:spAutoFit/>
          </a:bodyPr>
          <a:lstStyle/>
          <a:p>
            <a:r>
              <a:rPr lang="en-US" sz="900" b="1" dirty="0">
                <a:solidFill>
                  <a:srgbClr val="FFFFFF"/>
                </a:solidFill>
                <a:latin typeface="Arial"/>
                <a:cs typeface="Arial"/>
              </a:rPr>
              <a:t>We </a:t>
            </a:r>
            <a:r>
              <a:rPr lang="en-US" sz="900" dirty="0">
                <a:solidFill>
                  <a:srgbClr val="FFFFFF"/>
                </a:solidFill>
                <a:latin typeface="Arial"/>
                <a:cs typeface="Arial"/>
              </a:rPr>
              <a:t>obtain a copy of </a:t>
            </a:r>
            <a:br>
              <a:rPr lang="en-US" sz="900" dirty="0">
                <a:solidFill>
                  <a:srgbClr val="FFFFFF"/>
                </a:solidFill>
                <a:latin typeface="Arial"/>
                <a:cs typeface="Arial"/>
              </a:rPr>
            </a:br>
            <a:r>
              <a:rPr lang="en-US" sz="900" dirty="0">
                <a:solidFill>
                  <a:srgbClr val="FFFFFF"/>
                </a:solidFill>
                <a:latin typeface="Arial"/>
                <a:cs typeface="Arial"/>
              </a:rPr>
              <a:t>the LIM</a:t>
            </a:r>
          </a:p>
        </p:txBody>
      </p:sp>
      <p:sp>
        <p:nvSpPr>
          <p:cNvPr id="81" name="Rectangle 80"/>
          <p:cNvSpPr/>
          <p:nvPr/>
        </p:nvSpPr>
        <p:spPr>
          <a:xfrm>
            <a:off x="7210017" y="2477838"/>
            <a:ext cx="460916" cy="553976"/>
          </a:xfrm>
          <a:prstGeom prst="rect">
            <a:avLst/>
          </a:prstGeom>
        </p:spPr>
        <p:txBody>
          <a:bodyPr wrap="square" lIns="91417" tIns="45709" rIns="91417" bIns="45709">
            <a:spAutoFit/>
          </a:bodyPr>
          <a:lstStyle/>
          <a:p>
            <a:r>
              <a:rPr lang="en-US" sz="3000" b="1" dirty="0">
                <a:solidFill>
                  <a:srgbClr val="4EC5D8"/>
                </a:solidFill>
                <a:latin typeface="Arial"/>
                <a:cs typeface="Arial"/>
              </a:rPr>
              <a:t>5</a:t>
            </a:r>
          </a:p>
        </p:txBody>
      </p:sp>
      <p:pic>
        <p:nvPicPr>
          <p:cNvPr id="82" name="Picture 81"/>
          <p:cNvPicPr>
            <a:picLocks noChangeAspect="1"/>
          </p:cNvPicPr>
          <p:nvPr/>
        </p:nvPicPr>
        <p:blipFill>
          <a:blip r:embed="rId3"/>
          <a:stretch>
            <a:fillRect/>
          </a:stretch>
        </p:blipFill>
        <p:spPr>
          <a:xfrm>
            <a:off x="7270787" y="3218664"/>
            <a:ext cx="230002" cy="359379"/>
          </a:xfrm>
          <a:prstGeom prst="rect">
            <a:avLst/>
          </a:prstGeom>
        </p:spPr>
      </p:pic>
      <p:pic>
        <p:nvPicPr>
          <p:cNvPr id="83" name="Picture 82"/>
          <p:cNvPicPr>
            <a:picLocks noChangeAspect="1"/>
          </p:cNvPicPr>
          <p:nvPr/>
        </p:nvPicPr>
        <p:blipFill>
          <a:blip r:embed="rId2"/>
          <a:stretch>
            <a:fillRect/>
          </a:stretch>
        </p:blipFill>
        <p:spPr>
          <a:xfrm>
            <a:off x="733487" y="4469996"/>
            <a:ext cx="8458228" cy="1752062"/>
          </a:xfrm>
          <a:prstGeom prst="rect">
            <a:avLst/>
          </a:prstGeom>
        </p:spPr>
      </p:pic>
      <p:pic>
        <p:nvPicPr>
          <p:cNvPr id="84" name="Picture 83"/>
          <p:cNvPicPr>
            <a:picLocks noChangeAspect="1"/>
          </p:cNvPicPr>
          <p:nvPr/>
        </p:nvPicPr>
        <p:blipFill>
          <a:blip r:embed="rId3"/>
          <a:stretch>
            <a:fillRect/>
          </a:stretch>
        </p:blipFill>
        <p:spPr>
          <a:xfrm>
            <a:off x="3973788" y="5203010"/>
            <a:ext cx="230002" cy="359379"/>
          </a:xfrm>
          <a:prstGeom prst="rect">
            <a:avLst/>
          </a:prstGeom>
        </p:spPr>
      </p:pic>
      <p:sp>
        <p:nvSpPr>
          <p:cNvPr id="85" name="Rectangle 84"/>
          <p:cNvSpPr/>
          <p:nvPr/>
        </p:nvSpPr>
        <p:spPr>
          <a:xfrm>
            <a:off x="903402" y="4990966"/>
            <a:ext cx="1498920" cy="369310"/>
          </a:xfrm>
          <a:prstGeom prst="rect">
            <a:avLst/>
          </a:prstGeom>
        </p:spPr>
        <p:txBody>
          <a:bodyPr wrap="square" lIns="91417" tIns="45709" rIns="91417" bIns="45709">
            <a:spAutoFit/>
          </a:bodyPr>
          <a:lstStyle/>
          <a:p>
            <a:r>
              <a:rPr lang="en-US" sz="900" b="1" dirty="0">
                <a:solidFill>
                  <a:srgbClr val="FFFFFF"/>
                </a:solidFill>
                <a:latin typeface="Arial"/>
                <a:cs typeface="Arial"/>
              </a:rPr>
              <a:t>We </a:t>
            </a:r>
            <a:r>
              <a:rPr lang="en-US" sz="900" dirty="0" err="1">
                <a:solidFill>
                  <a:srgbClr val="FFFFFF"/>
                </a:solidFill>
                <a:latin typeface="Arial"/>
                <a:cs typeface="Arial"/>
              </a:rPr>
              <a:t>organise</a:t>
            </a:r>
            <a:r>
              <a:rPr lang="en-US" sz="900" dirty="0">
                <a:solidFill>
                  <a:srgbClr val="FFFFFF"/>
                </a:solidFill>
                <a:latin typeface="Arial"/>
                <a:cs typeface="Arial"/>
              </a:rPr>
              <a:t> a photographer</a:t>
            </a:r>
          </a:p>
        </p:txBody>
      </p:sp>
      <p:sp>
        <p:nvSpPr>
          <p:cNvPr id="86" name="Rectangle 85"/>
          <p:cNvSpPr/>
          <p:nvPr/>
        </p:nvSpPr>
        <p:spPr>
          <a:xfrm>
            <a:off x="817464" y="4462184"/>
            <a:ext cx="460916" cy="553976"/>
          </a:xfrm>
          <a:prstGeom prst="rect">
            <a:avLst/>
          </a:prstGeom>
        </p:spPr>
        <p:txBody>
          <a:bodyPr wrap="square" lIns="91417" tIns="45709" rIns="91417" bIns="45709">
            <a:spAutoFit/>
          </a:bodyPr>
          <a:lstStyle/>
          <a:p>
            <a:r>
              <a:rPr lang="en-US" sz="3000" b="1" dirty="0">
                <a:solidFill>
                  <a:srgbClr val="4EC5D8"/>
                </a:solidFill>
                <a:latin typeface="Arial"/>
                <a:cs typeface="Arial"/>
              </a:rPr>
              <a:t>6</a:t>
            </a:r>
          </a:p>
        </p:txBody>
      </p:sp>
      <p:sp>
        <p:nvSpPr>
          <p:cNvPr id="87" name="Rectangle 86"/>
          <p:cNvSpPr/>
          <p:nvPr/>
        </p:nvSpPr>
        <p:spPr>
          <a:xfrm>
            <a:off x="2628934" y="4990966"/>
            <a:ext cx="1360481" cy="369310"/>
          </a:xfrm>
          <a:prstGeom prst="rect">
            <a:avLst/>
          </a:prstGeom>
        </p:spPr>
        <p:txBody>
          <a:bodyPr wrap="square" lIns="91417" tIns="45709" rIns="91417" bIns="45709">
            <a:spAutoFit/>
          </a:bodyPr>
          <a:lstStyle/>
          <a:p>
            <a:r>
              <a:rPr lang="en-US" sz="900" b="1" dirty="0">
                <a:solidFill>
                  <a:srgbClr val="FFFFFF"/>
                </a:solidFill>
                <a:latin typeface="Arial"/>
                <a:cs typeface="Arial"/>
              </a:rPr>
              <a:t>We </a:t>
            </a:r>
            <a:r>
              <a:rPr lang="en-US" sz="900" dirty="0">
                <a:solidFill>
                  <a:srgbClr val="FFFFFF"/>
                </a:solidFill>
                <a:latin typeface="Arial"/>
                <a:cs typeface="Arial"/>
              </a:rPr>
              <a:t>produce </a:t>
            </a:r>
            <a:br>
              <a:rPr lang="en-US" sz="900" dirty="0">
                <a:solidFill>
                  <a:srgbClr val="FFFFFF"/>
                </a:solidFill>
                <a:latin typeface="Arial"/>
                <a:cs typeface="Arial"/>
              </a:rPr>
            </a:br>
            <a:r>
              <a:rPr lang="en-US" sz="900" dirty="0">
                <a:solidFill>
                  <a:srgbClr val="FFFFFF"/>
                </a:solidFill>
                <a:latin typeface="Arial"/>
                <a:cs typeface="Arial"/>
              </a:rPr>
              <a:t>marketing materials</a:t>
            </a:r>
          </a:p>
        </p:txBody>
      </p:sp>
      <p:sp>
        <p:nvSpPr>
          <p:cNvPr id="88" name="Rectangle 87"/>
          <p:cNvSpPr/>
          <p:nvPr/>
        </p:nvSpPr>
        <p:spPr>
          <a:xfrm>
            <a:off x="2316385" y="4462184"/>
            <a:ext cx="460916" cy="553976"/>
          </a:xfrm>
          <a:prstGeom prst="rect">
            <a:avLst/>
          </a:prstGeom>
        </p:spPr>
        <p:txBody>
          <a:bodyPr wrap="square" lIns="91417" tIns="45709" rIns="91417" bIns="45709">
            <a:spAutoFit/>
          </a:bodyPr>
          <a:lstStyle/>
          <a:p>
            <a:r>
              <a:rPr lang="en-US" sz="3000" b="1" dirty="0">
                <a:solidFill>
                  <a:srgbClr val="00234B"/>
                </a:solidFill>
                <a:latin typeface="Arial"/>
                <a:cs typeface="Arial"/>
              </a:rPr>
              <a:t>7</a:t>
            </a:r>
          </a:p>
        </p:txBody>
      </p:sp>
      <p:pic>
        <p:nvPicPr>
          <p:cNvPr id="89" name="Picture 88"/>
          <p:cNvPicPr>
            <a:picLocks noChangeAspect="1"/>
          </p:cNvPicPr>
          <p:nvPr/>
        </p:nvPicPr>
        <p:blipFill>
          <a:blip r:embed="rId4"/>
          <a:stretch>
            <a:fillRect/>
          </a:stretch>
        </p:blipFill>
        <p:spPr>
          <a:xfrm>
            <a:off x="2231045" y="5089255"/>
            <a:ext cx="546256" cy="488756"/>
          </a:xfrm>
          <a:prstGeom prst="rect">
            <a:avLst/>
          </a:prstGeom>
        </p:spPr>
      </p:pic>
      <p:sp>
        <p:nvSpPr>
          <p:cNvPr id="90" name="Rectangle 89"/>
          <p:cNvSpPr/>
          <p:nvPr/>
        </p:nvSpPr>
        <p:spPr>
          <a:xfrm>
            <a:off x="4256816" y="4990968"/>
            <a:ext cx="1458168" cy="923308"/>
          </a:xfrm>
          <a:prstGeom prst="rect">
            <a:avLst/>
          </a:prstGeom>
        </p:spPr>
        <p:txBody>
          <a:bodyPr wrap="square" lIns="91417" tIns="45709" rIns="91417" bIns="45709">
            <a:spAutoFit/>
          </a:bodyPr>
          <a:lstStyle/>
          <a:p>
            <a:r>
              <a:rPr lang="en-US" sz="900" b="1" dirty="0">
                <a:solidFill>
                  <a:srgbClr val="FFFFFF"/>
                </a:solidFill>
                <a:latin typeface="Arial"/>
                <a:cs typeface="Arial"/>
              </a:rPr>
              <a:t>We </a:t>
            </a:r>
            <a:r>
              <a:rPr lang="en-US" sz="900" dirty="0">
                <a:solidFill>
                  <a:srgbClr val="FFFFFF"/>
                </a:solidFill>
                <a:latin typeface="Arial"/>
                <a:cs typeface="Arial"/>
              </a:rPr>
              <a:t>launch the sale of your property internally to </a:t>
            </a:r>
            <a:r>
              <a:rPr lang="en-US" sz="900" dirty="0" err="1">
                <a:solidFill>
                  <a:srgbClr val="FFFFFF"/>
                </a:solidFill>
                <a:latin typeface="Arial"/>
                <a:cs typeface="Arial"/>
              </a:rPr>
              <a:t>Bayleys</a:t>
            </a:r>
            <a:r>
              <a:rPr lang="en-US" sz="900" dirty="0">
                <a:solidFill>
                  <a:srgbClr val="FFFFFF"/>
                </a:solidFill>
                <a:latin typeface="Arial"/>
                <a:cs typeface="Arial"/>
              </a:rPr>
              <a:t> agents and offices for dissemination to our extensive buyer networks and databases</a:t>
            </a:r>
          </a:p>
        </p:txBody>
      </p:sp>
      <p:sp>
        <p:nvSpPr>
          <p:cNvPr id="91" name="Rectangle 90"/>
          <p:cNvSpPr/>
          <p:nvPr/>
        </p:nvSpPr>
        <p:spPr>
          <a:xfrm>
            <a:off x="3936456" y="4462184"/>
            <a:ext cx="460916" cy="553976"/>
          </a:xfrm>
          <a:prstGeom prst="rect">
            <a:avLst/>
          </a:prstGeom>
        </p:spPr>
        <p:txBody>
          <a:bodyPr wrap="square" lIns="91417" tIns="45709" rIns="91417" bIns="45709">
            <a:spAutoFit/>
          </a:bodyPr>
          <a:lstStyle/>
          <a:p>
            <a:r>
              <a:rPr lang="en-US" sz="3000" b="1" dirty="0">
                <a:solidFill>
                  <a:srgbClr val="4EC5D8"/>
                </a:solidFill>
                <a:latin typeface="Arial"/>
                <a:cs typeface="Arial"/>
              </a:rPr>
              <a:t>8</a:t>
            </a:r>
          </a:p>
        </p:txBody>
      </p:sp>
      <p:sp>
        <p:nvSpPr>
          <p:cNvPr id="92" name="Rectangle 91"/>
          <p:cNvSpPr/>
          <p:nvPr/>
        </p:nvSpPr>
        <p:spPr>
          <a:xfrm>
            <a:off x="5910308" y="4990965"/>
            <a:ext cx="1360481" cy="923308"/>
          </a:xfrm>
          <a:prstGeom prst="rect">
            <a:avLst/>
          </a:prstGeom>
        </p:spPr>
        <p:txBody>
          <a:bodyPr wrap="square" lIns="91417" tIns="45709" rIns="91417" bIns="45709">
            <a:spAutoFit/>
          </a:bodyPr>
          <a:lstStyle/>
          <a:p>
            <a:r>
              <a:rPr lang="en-US" sz="900" dirty="0">
                <a:solidFill>
                  <a:srgbClr val="FFFFFF"/>
                </a:solidFill>
                <a:latin typeface="Arial"/>
                <a:cs typeface="Arial"/>
              </a:rPr>
              <a:t>In consultation with </a:t>
            </a:r>
            <a:r>
              <a:rPr lang="en-US" sz="900" b="1" dirty="0">
                <a:solidFill>
                  <a:srgbClr val="FFFFFF"/>
                </a:solidFill>
                <a:latin typeface="Arial"/>
                <a:cs typeface="Arial"/>
              </a:rPr>
              <a:t>your </a:t>
            </a:r>
            <a:r>
              <a:rPr lang="en-US" sz="900" dirty="0">
                <a:solidFill>
                  <a:srgbClr val="FFFFFF"/>
                </a:solidFill>
                <a:latin typeface="Arial"/>
                <a:cs typeface="Arial"/>
              </a:rPr>
              <a:t>solicitor </a:t>
            </a:r>
            <a:r>
              <a:rPr lang="en-US" sz="900" b="1" dirty="0">
                <a:solidFill>
                  <a:srgbClr val="FFFFFF"/>
                </a:solidFill>
                <a:latin typeface="Arial"/>
                <a:cs typeface="Arial"/>
              </a:rPr>
              <a:t>we </a:t>
            </a:r>
            <a:r>
              <a:rPr lang="en-US" sz="900" dirty="0">
                <a:solidFill>
                  <a:srgbClr val="FFFFFF"/>
                </a:solidFill>
                <a:latin typeface="Arial"/>
                <a:cs typeface="Arial"/>
              </a:rPr>
              <a:t>prepare any documents required, for example - auction/tender documentation</a:t>
            </a:r>
          </a:p>
        </p:txBody>
      </p:sp>
      <p:sp>
        <p:nvSpPr>
          <p:cNvPr id="93" name="Rectangle 92"/>
          <p:cNvSpPr/>
          <p:nvPr/>
        </p:nvSpPr>
        <p:spPr>
          <a:xfrm>
            <a:off x="5589947" y="4462184"/>
            <a:ext cx="460916" cy="553976"/>
          </a:xfrm>
          <a:prstGeom prst="rect">
            <a:avLst/>
          </a:prstGeom>
        </p:spPr>
        <p:txBody>
          <a:bodyPr wrap="square" lIns="91417" tIns="45709" rIns="91417" bIns="45709">
            <a:spAutoFit/>
          </a:bodyPr>
          <a:lstStyle/>
          <a:p>
            <a:r>
              <a:rPr lang="en-US" sz="3000" b="1" dirty="0">
                <a:solidFill>
                  <a:srgbClr val="00234B"/>
                </a:solidFill>
                <a:latin typeface="Arial"/>
                <a:cs typeface="Arial"/>
              </a:rPr>
              <a:t>9</a:t>
            </a:r>
          </a:p>
        </p:txBody>
      </p:sp>
      <p:pic>
        <p:nvPicPr>
          <p:cNvPr id="94" name="Picture 93"/>
          <p:cNvPicPr>
            <a:picLocks noChangeAspect="1"/>
          </p:cNvPicPr>
          <p:nvPr/>
        </p:nvPicPr>
        <p:blipFill>
          <a:blip r:embed="rId4"/>
          <a:stretch>
            <a:fillRect/>
          </a:stretch>
        </p:blipFill>
        <p:spPr>
          <a:xfrm>
            <a:off x="5504609" y="5089255"/>
            <a:ext cx="546256" cy="488756"/>
          </a:xfrm>
          <a:prstGeom prst="rect">
            <a:avLst/>
          </a:prstGeom>
        </p:spPr>
      </p:pic>
      <p:sp>
        <p:nvSpPr>
          <p:cNvPr id="95" name="Rectangle 94"/>
          <p:cNvSpPr/>
          <p:nvPr/>
        </p:nvSpPr>
        <p:spPr>
          <a:xfrm>
            <a:off x="7553813" y="4990969"/>
            <a:ext cx="1498920" cy="784808"/>
          </a:xfrm>
          <a:prstGeom prst="rect">
            <a:avLst/>
          </a:prstGeom>
        </p:spPr>
        <p:txBody>
          <a:bodyPr wrap="square" lIns="91417" tIns="45709" rIns="91417" bIns="45709">
            <a:spAutoFit/>
          </a:bodyPr>
          <a:lstStyle/>
          <a:p>
            <a:r>
              <a:rPr lang="en-US" sz="900" b="1" dirty="0">
                <a:solidFill>
                  <a:srgbClr val="FFFFFF"/>
                </a:solidFill>
                <a:latin typeface="Arial"/>
                <a:cs typeface="Arial"/>
              </a:rPr>
              <a:t>We </a:t>
            </a:r>
            <a:r>
              <a:rPr lang="en-US" sz="900" dirty="0">
                <a:solidFill>
                  <a:srgbClr val="FFFFFF"/>
                </a:solidFill>
                <a:latin typeface="Arial"/>
                <a:cs typeface="Arial"/>
              </a:rPr>
              <a:t>take the property </a:t>
            </a:r>
            <a:br>
              <a:rPr lang="en-US" sz="900" dirty="0">
                <a:solidFill>
                  <a:srgbClr val="FFFFFF"/>
                </a:solidFill>
                <a:latin typeface="Arial"/>
                <a:cs typeface="Arial"/>
              </a:rPr>
            </a:br>
            <a:r>
              <a:rPr lang="en-US" sz="900" dirty="0">
                <a:solidFill>
                  <a:srgbClr val="FFFFFF"/>
                </a:solidFill>
                <a:latin typeface="Arial"/>
                <a:cs typeface="Arial"/>
              </a:rPr>
              <a:t>to market and report back to </a:t>
            </a:r>
            <a:r>
              <a:rPr lang="en-US" sz="900" b="1" dirty="0">
                <a:solidFill>
                  <a:srgbClr val="FFFFFF"/>
                </a:solidFill>
                <a:latin typeface="Arial"/>
                <a:cs typeface="Arial"/>
              </a:rPr>
              <a:t>you </a:t>
            </a:r>
            <a:r>
              <a:rPr lang="en-US" sz="900" dirty="0">
                <a:solidFill>
                  <a:srgbClr val="FFFFFF"/>
                </a:solidFill>
                <a:latin typeface="Arial"/>
                <a:cs typeface="Arial"/>
              </a:rPr>
              <a:t>on a weekly basis on the campaign’s progress</a:t>
            </a:r>
          </a:p>
        </p:txBody>
      </p:sp>
      <p:sp>
        <p:nvSpPr>
          <p:cNvPr id="96" name="Rectangle 95"/>
          <p:cNvSpPr/>
          <p:nvPr/>
        </p:nvSpPr>
        <p:spPr>
          <a:xfrm>
            <a:off x="7127160" y="4462184"/>
            <a:ext cx="684760" cy="553976"/>
          </a:xfrm>
          <a:prstGeom prst="rect">
            <a:avLst/>
          </a:prstGeom>
        </p:spPr>
        <p:txBody>
          <a:bodyPr wrap="square" lIns="91417" tIns="45709" rIns="91417" bIns="45709">
            <a:spAutoFit/>
          </a:bodyPr>
          <a:lstStyle/>
          <a:p>
            <a:r>
              <a:rPr lang="en-US" sz="3000" b="1" spc="-100" dirty="0">
                <a:solidFill>
                  <a:srgbClr val="4EC5D8"/>
                </a:solidFill>
                <a:latin typeface="Arial"/>
                <a:cs typeface="Arial"/>
              </a:rPr>
              <a:t>10</a:t>
            </a:r>
          </a:p>
        </p:txBody>
      </p:sp>
      <p:pic>
        <p:nvPicPr>
          <p:cNvPr id="97" name="Picture 96"/>
          <p:cNvPicPr>
            <a:picLocks noChangeAspect="1"/>
          </p:cNvPicPr>
          <p:nvPr/>
        </p:nvPicPr>
        <p:blipFill>
          <a:blip r:embed="rId3"/>
          <a:stretch>
            <a:fillRect/>
          </a:stretch>
        </p:blipFill>
        <p:spPr>
          <a:xfrm>
            <a:off x="7270787" y="5203010"/>
            <a:ext cx="230002" cy="359379"/>
          </a:xfrm>
          <a:prstGeom prst="rect">
            <a:avLst/>
          </a:prstGeom>
        </p:spPr>
      </p:pic>
      <p:sp>
        <p:nvSpPr>
          <p:cNvPr id="2" name="TextBox 1"/>
          <p:cNvSpPr txBox="1"/>
          <p:nvPr/>
        </p:nvSpPr>
        <p:spPr>
          <a:xfrm>
            <a:off x="261257" y="447869"/>
            <a:ext cx="2799184" cy="415498"/>
          </a:xfrm>
          <a:prstGeom prst="rect">
            <a:avLst/>
          </a:prstGeom>
          <a:noFill/>
        </p:spPr>
        <p:txBody>
          <a:bodyPr wrap="square" rtlCol="0">
            <a:spAutoFit/>
          </a:bodyPr>
          <a:lstStyle/>
          <a:p>
            <a:r>
              <a:rPr lang="en-US" dirty="0" smtClean="0">
                <a:solidFill>
                  <a:srgbClr val="FF0000"/>
                </a:solidFill>
                <a:latin typeface="Arial" panose="020B0604020202020204" pitchFamily="34" charset="0"/>
                <a:cs typeface="Arial" panose="020B0604020202020204" pitchFamily="34" charset="0"/>
              </a:rPr>
              <a:t>LIM Included Option</a:t>
            </a:r>
            <a:endParaRPr lang="en-NZ"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4370"/>
            <a:ext cx="10699639" cy="756722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89663453"/>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900000" y="1121977"/>
            <a:ext cx="8447557" cy="1317456"/>
          </a:xfrm>
          <a:prstGeom prst="rect">
            <a:avLst/>
          </a:prstGeom>
          <a:noFill/>
        </p:spPr>
        <p:txBody>
          <a:bodyPr wrap="square" lIns="0" tIns="0" rIns="0" bIns="0" rtlCol="0">
            <a:spAutoFit/>
          </a:bodyPr>
          <a:lstStyle/>
          <a:p>
            <a:pPr>
              <a:lnSpc>
                <a:spcPts val="3400"/>
              </a:lnSpc>
            </a:pPr>
            <a:r>
              <a:rPr lang="en-US" sz="3200" b="1" spc="-100" dirty="0">
                <a:solidFill>
                  <a:srgbClr val="00234B"/>
                </a:solidFill>
                <a:latin typeface="Arial"/>
                <a:cs typeface="Arial"/>
              </a:rPr>
              <a:t>Thank you for giving us the opportunity to provide a proposal to market your property </a:t>
            </a:r>
            <a:r>
              <a:rPr lang="en-US" sz="3200" b="1" spc="-100" dirty="0">
                <a:solidFill>
                  <a:srgbClr val="4EC5D8"/>
                </a:solidFill>
                <a:latin typeface="Arial"/>
                <a:cs typeface="Arial"/>
              </a:rPr>
              <a:t>&lt;property address&gt; </a:t>
            </a:r>
            <a:r>
              <a:rPr lang="en-US" sz="3200" b="1" spc="-100" dirty="0">
                <a:solidFill>
                  <a:srgbClr val="00234B"/>
                </a:solidFill>
                <a:latin typeface="Arial"/>
                <a:cs typeface="Arial"/>
              </a:rPr>
              <a:t>for sale. </a:t>
            </a:r>
          </a:p>
        </p:txBody>
      </p:sp>
      <p:sp>
        <p:nvSpPr>
          <p:cNvPr id="3" name="TextBox 2"/>
          <p:cNvSpPr txBox="1"/>
          <p:nvPr/>
        </p:nvSpPr>
        <p:spPr>
          <a:xfrm>
            <a:off x="900001" y="2766635"/>
            <a:ext cx="8265240" cy="2113399"/>
          </a:xfrm>
          <a:prstGeom prst="rect">
            <a:avLst/>
          </a:prstGeom>
          <a:noFill/>
        </p:spPr>
        <p:txBody>
          <a:bodyPr wrap="square" lIns="0" tIns="0" rIns="0" bIns="0" rtlCol="0">
            <a:spAutoFit/>
          </a:bodyPr>
          <a:lstStyle/>
          <a:p>
            <a:r>
              <a:rPr lang="en-US" sz="1100" dirty="0" smtClean="0">
                <a:latin typeface="Arial"/>
                <a:cs typeface="Arial"/>
              </a:rPr>
              <a:t>This proposal details our understanding of the unique features of your property and how we propose to execute a sales process </a:t>
            </a:r>
            <a:br>
              <a:rPr lang="en-US" sz="1100" dirty="0" smtClean="0">
                <a:latin typeface="Arial"/>
                <a:cs typeface="Arial"/>
              </a:rPr>
            </a:br>
            <a:r>
              <a:rPr lang="en-US" sz="1100" dirty="0" smtClean="0">
                <a:latin typeface="Arial"/>
                <a:cs typeface="Arial"/>
              </a:rPr>
              <a:t>that exposes it to the widest possible buyer audience. We hope it also conveys our enthusiasm and capability to help you achieve </a:t>
            </a:r>
            <a:br>
              <a:rPr lang="en-US" sz="1100" dirty="0" smtClean="0">
                <a:latin typeface="Arial"/>
                <a:cs typeface="Arial"/>
              </a:rPr>
            </a:br>
            <a:r>
              <a:rPr lang="en-US" sz="1100" dirty="0" smtClean="0">
                <a:latin typeface="Arial"/>
                <a:cs typeface="Arial"/>
              </a:rPr>
              <a:t>the best possible result. As well as information about the area your property is located in and similar sales we’ve transacted </a:t>
            </a:r>
            <a:br>
              <a:rPr lang="en-US" sz="1100" dirty="0" smtClean="0">
                <a:latin typeface="Arial"/>
                <a:cs typeface="Arial"/>
              </a:rPr>
            </a:br>
            <a:r>
              <a:rPr lang="en-US" sz="1100" dirty="0" smtClean="0">
                <a:latin typeface="Arial"/>
                <a:cs typeface="Arial"/>
              </a:rPr>
              <a:t>recently, this document also explains our recommendations around marketing and the best method of sale.</a:t>
            </a:r>
          </a:p>
          <a:p>
            <a:endParaRPr lang="en-US" sz="1100" dirty="0" smtClean="0">
              <a:latin typeface="Arial"/>
              <a:cs typeface="Arial"/>
            </a:endParaRPr>
          </a:p>
          <a:p>
            <a:r>
              <a:rPr lang="en-US" sz="1100" dirty="0" smtClean="0">
                <a:latin typeface="Arial"/>
                <a:cs typeface="Arial"/>
              </a:rPr>
              <a:t>One of the key advantages of working with us is our sizeable network of agents who are completely focused on &lt;commercial property sector&gt; property sales. Along with our extensive national and international databases this network means we will be able to get the </a:t>
            </a:r>
            <a:br>
              <a:rPr lang="en-US" sz="1100" dirty="0" smtClean="0">
                <a:latin typeface="Arial"/>
                <a:cs typeface="Arial"/>
              </a:rPr>
            </a:br>
            <a:r>
              <a:rPr lang="en-US" sz="1100" dirty="0" smtClean="0">
                <a:latin typeface="Arial"/>
                <a:cs typeface="Arial"/>
              </a:rPr>
              <a:t>details of your property in front of a wide number of pre-qualified buyers actively looking for commercial property in New Zealand</a:t>
            </a:r>
          </a:p>
          <a:p>
            <a:pPr>
              <a:spcAft>
                <a:spcPts val="600"/>
              </a:spcAft>
            </a:pPr>
            <a:r>
              <a:rPr lang="en-US" sz="1100" b="1" baseline="30000" dirty="0" smtClean="0">
                <a:solidFill>
                  <a:srgbClr val="4EC5D8"/>
                </a:solidFill>
                <a:latin typeface="Arial"/>
                <a:cs typeface="Arial"/>
              </a:rPr>
              <a:t/>
            </a:r>
            <a:br>
              <a:rPr lang="en-US" sz="1100" b="1" baseline="30000" dirty="0" smtClean="0">
                <a:solidFill>
                  <a:srgbClr val="4EC5D8"/>
                </a:solidFill>
                <a:latin typeface="Arial"/>
                <a:cs typeface="Arial"/>
              </a:rPr>
            </a:br>
            <a:r>
              <a:rPr lang="en-US" sz="1100" b="1" dirty="0" smtClean="0">
                <a:solidFill>
                  <a:srgbClr val="4EC5D8"/>
                </a:solidFill>
                <a:latin typeface="Arial"/>
                <a:cs typeface="Arial"/>
              </a:rPr>
              <a:t>Hopefully the following information provides everything you need to know, but please don’t hesitate to contact us if you have any questions. </a:t>
            </a:r>
            <a:r>
              <a:rPr lang="en-US" sz="1100" b="1" dirty="0">
                <a:solidFill>
                  <a:srgbClr val="4EC5D8"/>
                </a:solidFill>
                <a:latin typeface="Arial"/>
                <a:cs typeface="Arial"/>
              </a:rPr>
              <a:t>I</a:t>
            </a:r>
            <a:r>
              <a:rPr lang="en-US" sz="1100" b="1" dirty="0" smtClean="0">
                <a:solidFill>
                  <a:srgbClr val="4EC5D8"/>
                </a:solidFill>
                <a:latin typeface="Arial"/>
                <a:cs typeface="Arial"/>
              </a:rPr>
              <a:t>n the meantime, we look forward to working in partnership with you to achieve a great result.</a:t>
            </a:r>
          </a:p>
          <a:p>
            <a:pPr>
              <a:spcAft>
                <a:spcPts val="600"/>
              </a:spcAft>
            </a:pPr>
            <a:endParaRPr lang="en-US" sz="1500" dirty="0">
              <a:solidFill>
                <a:srgbClr val="00234B"/>
              </a:solidFill>
              <a:latin typeface="Arial"/>
              <a:cs typeface="Arial"/>
            </a:endParaRPr>
          </a:p>
        </p:txBody>
      </p:sp>
      <p:sp>
        <p:nvSpPr>
          <p:cNvPr id="4" name="TextBox 3"/>
          <p:cNvSpPr txBox="1"/>
          <p:nvPr/>
        </p:nvSpPr>
        <p:spPr>
          <a:xfrm>
            <a:off x="2634345" y="5981327"/>
            <a:ext cx="1580813" cy="738664"/>
          </a:xfrm>
          <a:prstGeom prst="rect">
            <a:avLst/>
          </a:prstGeom>
          <a:noFill/>
        </p:spPr>
        <p:txBody>
          <a:bodyPr wrap="square" lIns="0" tIns="0" rIns="0" bIns="0" rtlCol="0">
            <a:spAutoFit/>
          </a:bodyPr>
          <a:lstStyle/>
          <a:p>
            <a:r>
              <a:rPr lang="en-US" sz="1000" dirty="0" smtClean="0">
                <a:latin typeface="Arial"/>
                <a:cs typeface="Arial"/>
              </a:rPr>
              <a:t/>
            </a:r>
            <a:br>
              <a:rPr lang="en-US" sz="1000" dirty="0" smtClean="0">
                <a:latin typeface="Arial"/>
                <a:cs typeface="Arial"/>
              </a:rPr>
            </a:br>
            <a:r>
              <a:rPr lang="en-US" sz="1000" dirty="0" smtClean="0">
                <a:latin typeface="Arial"/>
                <a:cs typeface="Arial"/>
              </a:rPr>
              <a:t>&lt;</a:t>
            </a:r>
            <a:r>
              <a:rPr lang="en-US" sz="1000" dirty="0">
                <a:latin typeface="Arial"/>
                <a:cs typeface="Arial"/>
              </a:rPr>
              <a:t>Agent</a:t>
            </a:r>
            <a:r>
              <a:rPr lang="en-US" sz="1000" dirty="0" smtClean="0">
                <a:latin typeface="Arial"/>
                <a:cs typeface="Arial"/>
              </a:rPr>
              <a:t> 2 </a:t>
            </a:r>
            <a:r>
              <a:rPr lang="en-US" sz="1000" dirty="0">
                <a:latin typeface="Arial"/>
                <a:cs typeface="Arial"/>
              </a:rPr>
              <a:t>name&gt;</a:t>
            </a:r>
          </a:p>
          <a:p>
            <a:r>
              <a:rPr lang="en-US" sz="1000" dirty="0">
                <a:latin typeface="Arial"/>
                <a:cs typeface="Arial"/>
              </a:rPr>
              <a:t>&lt;Mobile&gt;</a:t>
            </a:r>
          </a:p>
          <a:p>
            <a:r>
              <a:rPr lang="en-US" sz="1000" dirty="0">
                <a:latin typeface="Arial"/>
                <a:cs typeface="Arial"/>
              </a:rPr>
              <a:t>&lt;Email&gt;</a:t>
            </a:r>
          </a:p>
          <a:p>
            <a:r>
              <a:rPr lang="en-US" sz="800" dirty="0">
                <a:latin typeface="Arial"/>
                <a:cs typeface="Arial"/>
              </a:rPr>
              <a:t>&lt;Company Name&gt;</a:t>
            </a:r>
          </a:p>
        </p:txBody>
      </p:sp>
      <p:sp>
        <p:nvSpPr>
          <p:cNvPr id="5" name="TextBox 4"/>
          <p:cNvSpPr txBox="1"/>
          <p:nvPr/>
        </p:nvSpPr>
        <p:spPr>
          <a:xfrm>
            <a:off x="900000" y="5981327"/>
            <a:ext cx="1580813" cy="738664"/>
          </a:xfrm>
          <a:prstGeom prst="rect">
            <a:avLst/>
          </a:prstGeom>
          <a:noFill/>
        </p:spPr>
        <p:txBody>
          <a:bodyPr wrap="square" lIns="0" tIns="0" rIns="0" bIns="0" rtlCol="0">
            <a:spAutoFit/>
          </a:bodyPr>
          <a:lstStyle/>
          <a:p>
            <a:r>
              <a:rPr lang="en-US" sz="1000" dirty="0" smtClean="0">
                <a:latin typeface="Arial"/>
                <a:cs typeface="Arial"/>
              </a:rPr>
              <a:t/>
            </a:r>
            <a:br>
              <a:rPr lang="en-US" sz="1000" dirty="0" smtClean="0">
                <a:latin typeface="Arial"/>
                <a:cs typeface="Arial"/>
              </a:rPr>
            </a:br>
            <a:r>
              <a:rPr lang="en-US" sz="1000" dirty="0" smtClean="0">
                <a:latin typeface="Arial"/>
                <a:cs typeface="Arial"/>
              </a:rPr>
              <a:t>&lt;</a:t>
            </a:r>
            <a:r>
              <a:rPr lang="en-US" sz="1000" dirty="0">
                <a:latin typeface="Arial"/>
                <a:cs typeface="Arial"/>
              </a:rPr>
              <a:t>Agent 1 name&gt;</a:t>
            </a:r>
          </a:p>
          <a:p>
            <a:r>
              <a:rPr lang="en-US" sz="1000" dirty="0">
                <a:latin typeface="Arial"/>
                <a:cs typeface="Arial"/>
              </a:rPr>
              <a:t>&lt;Mobile&gt;</a:t>
            </a:r>
          </a:p>
          <a:p>
            <a:r>
              <a:rPr lang="en-US" sz="1000" dirty="0">
                <a:latin typeface="Arial"/>
                <a:cs typeface="Arial"/>
              </a:rPr>
              <a:t>&lt;Email&gt;</a:t>
            </a:r>
          </a:p>
          <a:p>
            <a:r>
              <a:rPr lang="en-US" sz="800" dirty="0">
                <a:latin typeface="Arial"/>
                <a:cs typeface="Arial"/>
              </a:rPr>
              <a:t>&lt;Company Name&gt;</a:t>
            </a:r>
          </a:p>
        </p:txBody>
      </p:sp>
      <p:sp>
        <p:nvSpPr>
          <p:cNvPr id="6" name="TextBox 5"/>
          <p:cNvSpPr txBox="1"/>
          <p:nvPr/>
        </p:nvSpPr>
        <p:spPr>
          <a:xfrm>
            <a:off x="808038" y="5722743"/>
            <a:ext cx="2716871" cy="338554"/>
          </a:xfrm>
          <a:prstGeom prst="rect">
            <a:avLst/>
          </a:prstGeom>
          <a:noFill/>
        </p:spPr>
        <p:txBody>
          <a:bodyPr wrap="square" rtlCol="0">
            <a:spAutoFit/>
          </a:bodyPr>
          <a:lstStyle/>
          <a:p>
            <a:r>
              <a:rPr lang="en-US" sz="1600" dirty="0" smtClean="0">
                <a:solidFill>
                  <a:srgbClr val="FF0000"/>
                </a:solidFill>
                <a:latin typeface="Arial"/>
                <a:cs typeface="Arial"/>
              </a:rPr>
              <a:t>AGENT TO SIGN</a:t>
            </a:r>
            <a:endParaRPr lang="en-US" sz="1600" dirty="0">
              <a:solidFill>
                <a:srgbClr val="FF0000"/>
              </a:solidFill>
              <a:latin typeface="Arial"/>
              <a:cs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 name="Rectangle 31"/>
          <p:cNvSpPr>
            <a:spLocks noChangeAspect="1"/>
          </p:cNvSpPr>
          <p:nvPr/>
        </p:nvSpPr>
        <p:spPr>
          <a:xfrm>
            <a:off x="4680350" y="1343025"/>
            <a:ext cx="4561128" cy="47087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pic>
        <p:nvPicPr>
          <p:cNvPr id="2" name="Picture 1"/>
          <p:cNvPicPr>
            <a:picLocks noChangeAspect="1"/>
          </p:cNvPicPr>
          <p:nvPr/>
        </p:nvPicPr>
        <p:blipFill>
          <a:blip r:embed="rId2"/>
          <a:stretch>
            <a:fillRect/>
          </a:stretch>
        </p:blipFill>
        <p:spPr>
          <a:xfrm>
            <a:off x="904193" y="4194600"/>
            <a:ext cx="165100" cy="165100"/>
          </a:xfrm>
          <a:prstGeom prst="rect">
            <a:avLst/>
          </a:prstGeom>
        </p:spPr>
      </p:pic>
      <p:pic>
        <p:nvPicPr>
          <p:cNvPr id="3" name="Picture 2"/>
          <p:cNvPicPr>
            <a:picLocks noChangeAspect="1"/>
          </p:cNvPicPr>
          <p:nvPr/>
        </p:nvPicPr>
        <p:blipFill>
          <a:blip r:embed="rId3"/>
          <a:stretch>
            <a:fillRect/>
          </a:stretch>
        </p:blipFill>
        <p:spPr>
          <a:xfrm>
            <a:off x="904193" y="3304011"/>
            <a:ext cx="165100" cy="165100"/>
          </a:xfrm>
          <a:prstGeom prst="rect">
            <a:avLst/>
          </a:prstGeom>
        </p:spPr>
      </p:pic>
      <p:pic>
        <p:nvPicPr>
          <p:cNvPr id="4" name="Picture 3"/>
          <p:cNvPicPr>
            <a:picLocks noChangeAspect="1"/>
          </p:cNvPicPr>
          <p:nvPr/>
        </p:nvPicPr>
        <p:blipFill>
          <a:blip r:embed="rId4"/>
          <a:stretch>
            <a:fillRect/>
          </a:stretch>
        </p:blipFill>
        <p:spPr>
          <a:xfrm>
            <a:off x="904193" y="2524085"/>
            <a:ext cx="165100" cy="165100"/>
          </a:xfrm>
          <a:prstGeom prst="rect">
            <a:avLst/>
          </a:prstGeom>
        </p:spPr>
      </p:pic>
      <p:sp>
        <p:nvSpPr>
          <p:cNvPr id="5" name="TextBox 4"/>
          <p:cNvSpPr txBox="1"/>
          <p:nvPr/>
        </p:nvSpPr>
        <p:spPr>
          <a:xfrm>
            <a:off x="893995" y="1121977"/>
            <a:ext cx="3775483" cy="461665"/>
          </a:xfrm>
          <a:prstGeom prst="rect">
            <a:avLst/>
          </a:prstGeom>
          <a:noFill/>
        </p:spPr>
        <p:txBody>
          <a:bodyPr wrap="square" lIns="0" tIns="0" rIns="0" bIns="0" rtlCol="0">
            <a:spAutoFit/>
          </a:bodyPr>
          <a:lstStyle/>
          <a:p>
            <a:r>
              <a:rPr lang="en-US" sz="3000" b="1" dirty="0">
                <a:solidFill>
                  <a:srgbClr val="00234B"/>
                </a:solidFill>
                <a:latin typeface="Arial"/>
                <a:cs typeface="Arial"/>
              </a:rPr>
              <a:t>Contents</a:t>
            </a:r>
          </a:p>
        </p:txBody>
      </p:sp>
      <p:sp>
        <p:nvSpPr>
          <p:cNvPr id="6" name="TextBox 5"/>
          <p:cNvSpPr txBox="1"/>
          <p:nvPr/>
        </p:nvSpPr>
        <p:spPr>
          <a:xfrm>
            <a:off x="1033297" y="1605814"/>
            <a:ext cx="3647053" cy="830997"/>
          </a:xfrm>
          <a:prstGeom prst="rect">
            <a:avLst/>
          </a:prstGeom>
          <a:noFill/>
        </p:spPr>
        <p:txBody>
          <a:bodyPr wrap="square" lIns="91417" tIns="45709" rIns="91417" bIns="45709" rtlCol="0">
            <a:spAutoFit/>
          </a:bodyPr>
          <a:lstStyle/>
          <a:p>
            <a:pPr>
              <a:tabLst>
                <a:tab pos="3045660" algn="l"/>
              </a:tabLst>
            </a:pPr>
            <a:r>
              <a:rPr lang="en-US" dirty="0">
                <a:solidFill>
                  <a:srgbClr val="4EC5D8"/>
                </a:solidFill>
                <a:latin typeface="Arial"/>
                <a:cs typeface="Arial"/>
              </a:rPr>
              <a:t>&lt;Property Address&gt;</a:t>
            </a:r>
            <a:endParaRPr lang="en-US" b="1" dirty="0">
              <a:solidFill>
                <a:srgbClr val="4EC5D8"/>
              </a:solidFill>
              <a:latin typeface="Arial"/>
              <a:cs typeface="Arial"/>
            </a:endParaRPr>
          </a:p>
          <a:p>
            <a:pPr>
              <a:tabLst>
                <a:tab pos="3045660" algn="l"/>
              </a:tabLst>
            </a:pPr>
            <a:r>
              <a:rPr lang="en-US" sz="900" dirty="0">
                <a:latin typeface="Arial"/>
                <a:cs typeface="Arial"/>
              </a:rPr>
              <a:t>Property Overview………………………………………………	0</a:t>
            </a:r>
          </a:p>
          <a:p>
            <a:pPr>
              <a:tabLst>
                <a:tab pos="3045660" algn="l"/>
              </a:tabLst>
            </a:pPr>
            <a:r>
              <a:rPr lang="en-US" sz="900" dirty="0">
                <a:latin typeface="Arial"/>
                <a:cs typeface="Arial"/>
              </a:rPr>
              <a:t>Tenancy Schedule………………………………………………	0</a:t>
            </a:r>
          </a:p>
          <a:p>
            <a:pPr>
              <a:tabLst>
                <a:tab pos="3045660" algn="l"/>
              </a:tabLst>
            </a:pPr>
            <a:r>
              <a:rPr lang="en-US" sz="900" dirty="0">
                <a:latin typeface="Arial"/>
                <a:cs typeface="Arial"/>
              </a:rPr>
              <a:t>Location Description……………………………………………	0</a:t>
            </a:r>
          </a:p>
        </p:txBody>
      </p:sp>
      <p:pic>
        <p:nvPicPr>
          <p:cNvPr id="7" name="Picture 6"/>
          <p:cNvPicPr>
            <a:picLocks noChangeAspect="1"/>
          </p:cNvPicPr>
          <p:nvPr/>
        </p:nvPicPr>
        <p:blipFill>
          <a:blip r:embed="rId5"/>
          <a:stretch>
            <a:fillRect/>
          </a:stretch>
        </p:blipFill>
        <p:spPr>
          <a:xfrm>
            <a:off x="904193" y="1734670"/>
            <a:ext cx="165100" cy="165100"/>
          </a:xfrm>
          <a:prstGeom prst="rect">
            <a:avLst/>
          </a:prstGeom>
        </p:spPr>
      </p:pic>
      <p:pic>
        <p:nvPicPr>
          <p:cNvPr id="8" name="Picture 7"/>
          <p:cNvPicPr>
            <a:picLocks noChangeAspect="1"/>
          </p:cNvPicPr>
          <p:nvPr/>
        </p:nvPicPr>
        <p:blipFill>
          <a:blip r:embed="rId6"/>
          <a:stretch>
            <a:fillRect/>
          </a:stretch>
        </p:blipFill>
        <p:spPr>
          <a:xfrm>
            <a:off x="980393" y="2008556"/>
            <a:ext cx="88900" cy="88900"/>
          </a:xfrm>
          <a:prstGeom prst="rect">
            <a:avLst/>
          </a:prstGeom>
        </p:spPr>
      </p:pic>
      <p:pic>
        <p:nvPicPr>
          <p:cNvPr id="9" name="Picture 8"/>
          <p:cNvPicPr>
            <a:picLocks noChangeAspect="1"/>
          </p:cNvPicPr>
          <p:nvPr/>
        </p:nvPicPr>
        <p:blipFill>
          <a:blip r:embed="rId6"/>
          <a:stretch>
            <a:fillRect/>
          </a:stretch>
        </p:blipFill>
        <p:spPr>
          <a:xfrm>
            <a:off x="980393" y="2141669"/>
            <a:ext cx="88900" cy="88900"/>
          </a:xfrm>
          <a:prstGeom prst="rect">
            <a:avLst/>
          </a:prstGeom>
        </p:spPr>
      </p:pic>
      <p:pic>
        <p:nvPicPr>
          <p:cNvPr id="10" name="Picture 9"/>
          <p:cNvPicPr>
            <a:picLocks noChangeAspect="1"/>
          </p:cNvPicPr>
          <p:nvPr/>
        </p:nvPicPr>
        <p:blipFill>
          <a:blip r:embed="rId6"/>
          <a:stretch>
            <a:fillRect/>
          </a:stretch>
        </p:blipFill>
        <p:spPr>
          <a:xfrm>
            <a:off x="980393" y="2274780"/>
            <a:ext cx="88900" cy="88900"/>
          </a:xfrm>
          <a:prstGeom prst="rect">
            <a:avLst/>
          </a:prstGeom>
        </p:spPr>
      </p:pic>
      <p:sp>
        <p:nvSpPr>
          <p:cNvPr id="11" name="TextBox 10"/>
          <p:cNvSpPr txBox="1"/>
          <p:nvPr/>
        </p:nvSpPr>
        <p:spPr>
          <a:xfrm>
            <a:off x="1033297" y="2388095"/>
            <a:ext cx="3647053" cy="830997"/>
          </a:xfrm>
          <a:prstGeom prst="rect">
            <a:avLst/>
          </a:prstGeom>
          <a:noFill/>
        </p:spPr>
        <p:txBody>
          <a:bodyPr wrap="square" lIns="91417" tIns="45709" rIns="91417" bIns="45709" rtlCol="0">
            <a:spAutoFit/>
          </a:bodyPr>
          <a:lstStyle/>
          <a:p>
            <a:pPr>
              <a:tabLst>
                <a:tab pos="3045660" algn="l"/>
              </a:tabLst>
            </a:pPr>
            <a:r>
              <a:rPr lang="en-US" dirty="0" smtClean="0">
                <a:solidFill>
                  <a:srgbClr val="4EC5D8"/>
                </a:solidFill>
                <a:latin typeface="Arial"/>
                <a:cs typeface="Arial"/>
              </a:rPr>
              <a:t>Market Context</a:t>
            </a:r>
            <a:endParaRPr lang="en-US" b="1" dirty="0" smtClean="0">
              <a:solidFill>
                <a:srgbClr val="4EC5D8"/>
              </a:solidFill>
              <a:latin typeface="Arial"/>
              <a:cs typeface="Arial"/>
            </a:endParaRPr>
          </a:p>
          <a:p>
            <a:pPr>
              <a:tabLst>
                <a:tab pos="3045660" algn="l"/>
              </a:tabLst>
            </a:pPr>
            <a:r>
              <a:rPr lang="en-US" sz="900" dirty="0">
                <a:latin typeface="Arial"/>
                <a:cs typeface="Arial"/>
              </a:rPr>
              <a:t>Property Returns……………………………………….............	0</a:t>
            </a:r>
          </a:p>
          <a:p>
            <a:pPr>
              <a:tabLst>
                <a:tab pos="3045660" algn="l"/>
              </a:tabLst>
            </a:pPr>
            <a:r>
              <a:rPr lang="en-US" sz="900" dirty="0">
                <a:latin typeface="Arial"/>
                <a:cs typeface="Arial"/>
              </a:rPr>
              <a:t>Interest Rates……………………………………………</a:t>
            </a:r>
            <a:r>
              <a:rPr lang="en-US" sz="900" dirty="0">
                <a:cs typeface="Arial"/>
              </a:rPr>
              <a:t>...........	</a:t>
            </a:r>
            <a:r>
              <a:rPr lang="en-US" sz="900" dirty="0">
                <a:latin typeface="Arial"/>
                <a:cs typeface="Arial"/>
              </a:rPr>
              <a:t>0</a:t>
            </a:r>
          </a:p>
          <a:p>
            <a:pPr>
              <a:tabLst>
                <a:tab pos="3045660" algn="l"/>
              </a:tabLst>
            </a:pPr>
            <a:r>
              <a:rPr lang="en-US" sz="900" dirty="0">
                <a:latin typeface="Arial"/>
                <a:cs typeface="Arial"/>
              </a:rPr>
              <a:t>Vacancy Rates…………………………………………</a:t>
            </a:r>
            <a:r>
              <a:rPr lang="en-US" sz="900" dirty="0">
                <a:cs typeface="Arial"/>
              </a:rPr>
              <a:t>….........	</a:t>
            </a:r>
            <a:r>
              <a:rPr lang="en-US" sz="900" dirty="0">
                <a:latin typeface="Arial"/>
                <a:cs typeface="Arial"/>
              </a:rPr>
              <a:t>0</a:t>
            </a:r>
          </a:p>
        </p:txBody>
      </p:sp>
      <p:pic>
        <p:nvPicPr>
          <p:cNvPr id="12" name="Picture 11"/>
          <p:cNvPicPr>
            <a:picLocks noChangeAspect="1"/>
          </p:cNvPicPr>
          <p:nvPr/>
        </p:nvPicPr>
        <p:blipFill>
          <a:blip r:embed="rId6"/>
          <a:stretch>
            <a:fillRect/>
          </a:stretch>
        </p:blipFill>
        <p:spPr>
          <a:xfrm>
            <a:off x="980393" y="2786602"/>
            <a:ext cx="88900" cy="88900"/>
          </a:xfrm>
          <a:prstGeom prst="rect">
            <a:avLst/>
          </a:prstGeom>
        </p:spPr>
      </p:pic>
      <p:pic>
        <p:nvPicPr>
          <p:cNvPr id="13" name="Picture 12"/>
          <p:cNvPicPr>
            <a:picLocks noChangeAspect="1"/>
          </p:cNvPicPr>
          <p:nvPr/>
        </p:nvPicPr>
        <p:blipFill>
          <a:blip r:embed="rId6"/>
          <a:stretch>
            <a:fillRect/>
          </a:stretch>
        </p:blipFill>
        <p:spPr>
          <a:xfrm>
            <a:off x="980393" y="2923944"/>
            <a:ext cx="88900" cy="88900"/>
          </a:xfrm>
          <a:prstGeom prst="rect">
            <a:avLst/>
          </a:prstGeom>
        </p:spPr>
      </p:pic>
      <p:pic>
        <p:nvPicPr>
          <p:cNvPr id="14" name="Picture 13"/>
          <p:cNvPicPr>
            <a:picLocks noChangeAspect="1"/>
          </p:cNvPicPr>
          <p:nvPr/>
        </p:nvPicPr>
        <p:blipFill>
          <a:blip r:embed="rId6"/>
          <a:stretch>
            <a:fillRect/>
          </a:stretch>
        </p:blipFill>
        <p:spPr>
          <a:xfrm>
            <a:off x="980393" y="3061285"/>
            <a:ext cx="88900" cy="88900"/>
          </a:xfrm>
          <a:prstGeom prst="rect">
            <a:avLst/>
          </a:prstGeom>
        </p:spPr>
      </p:pic>
      <p:sp>
        <p:nvSpPr>
          <p:cNvPr id="15" name="TextBox 14"/>
          <p:cNvSpPr txBox="1"/>
          <p:nvPr/>
        </p:nvSpPr>
        <p:spPr>
          <a:xfrm>
            <a:off x="1033297" y="3168018"/>
            <a:ext cx="3647053" cy="1123384"/>
          </a:xfrm>
          <a:prstGeom prst="rect">
            <a:avLst/>
          </a:prstGeom>
          <a:noFill/>
        </p:spPr>
        <p:txBody>
          <a:bodyPr wrap="square" lIns="91417" tIns="45709" rIns="91417" bIns="45709" rtlCol="0">
            <a:spAutoFit/>
          </a:bodyPr>
          <a:lstStyle/>
          <a:p>
            <a:pPr>
              <a:tabLst>
                <a:tab pos="3045660" algn="l"/>
              </a:tabLst>
            </a:pPr>
            <a:r>
              <a:rPr lang="en-US" dirty="0" smtClean="0">
                <a:solidFill>
                  <a:srgbClr val="4EC5D8"/>
                </a:solidFill>
                <a:latin typeface="Arial"/>
                <a:cs typeface="Arial"/>
              </a:rPr>
              <a:t>SWOT </a:t>
            </a:r>
            <a:r>
              <a:rPr lang="en-US" dirty="0">
                <a:solidFill>
                  <a:srgbClr val="4EC5D8"/>
                </a:solidFill>
                <a:latin typeface="Arial"/>
                <a:cs typeface="Arial"/>
              </a:rPr>
              <a:t>&amp; Value Analysis</a:t>
            </a:r>
            <a:endParaRPr lang="en-US" dirty="0" smtClean="0">
              <a:solidFill>
                <a:srgbClr val="4EC5D8"/>
              </a:solidFill>
              <a:latin typeface="Arial"/>
              <a:cs typeface="Arial"/>
            </a:endParaRPr>
          </a:p>
          <a:p>
            <a:pPr>
              <a:tabLst>
                <a:tab pos="3045660" algn="l"/>
              </a:tabLst>
            </a:pPr>
            <a:r>
              <a:rPr lang="en-US" sz="900" dirty="0" smtClean="0">
                <a:latin typeface="Arial"/>
                <a:cs typeface="Arial"/>
              </a:rPr>
              <a:t>SWOT </a:t>
            </a:r>
            <a:r>
              <a:rPr lang="en-US" sz="900" dirty="0">
                <a:latin typeface="Arial"/>
                <a:cs typeface="Arial"/>
              </a:rPr>
              <a:t>Analysis…………………………………………………..	0</a:t>
            </a:r>
          </a:p>
          <a:p>
            <a:pPr>
              <a:tabLst>
                <a:tab pos="3045660" algn="l"/>
              </a:tabLst>
            </a:pPr>
            <a:r>
              <a:rPr lang="en-US" sz="900" dirty="0">
                <a:latin typeface="Arial"/>
                <a:cs typeface="Arial"/>
              </a:rPr>
              <a:t>Key Selling Point………………………………………</a:t>
            </a:r>
            <a:r>
              <a:rPr lang="en-US" sz="900" dirty="0">
                <a:cs typeface="Arial"/>
              </a:rPr>
              <a:t>….........	</a:t>
            </a:r>
            <a:r>
              <a:rPr lang="en-US" sz="900" dirty="0">
                <a:latin typeface="Arial"/>
                <a:cs typeface="Arial"/>
              </a:rPr>
              <a:t>0</a:t>
            </a:r>
          </a:p>
          <a:p>
            <a:pPr>
              <a:tabLst>
                <a:tab pos="3045660" algn="l"/>
              </a:tabLst>
            </a:pPr>
            <a:r>
              <a:rPr lang="en-US" sz="900" dirty="0">
                <a:latin typeface="Arial"/>
                <a:cs typeface="Arial"/>
              </a:rPr>
              <a:t>Comparable Sales………………………………………</a:t>
            </a:r>
            <a:r>
              <a:rPr lang="en-US" sz="900" dirty="0">
                <a:cs typeface="Arial"/>
              </a:rPr>
              <a:t>.........	</a:t>
            </a:r>
            <a:r>
              <a:rPr lang="en-US" sz="900" dirty="0">
                <a:latin typeface="Arial"/>
                <a:cs typeface="Arial"/>
              </a:rPr>
              <a:t>0</a:t>
            </a:r>
          </a:p>
          <a:p>
            <a:pPr>
              <a:tabLst>
                <a:tab pos="3045660" algn="l"/>
              </a:tabLst>
            </a:pPr>
            <a:r>
              <a:rPr lang="en-US" sz="900" dirty="0">
                <a:latin typeface="Arial"/>
                <a:cs typeface="Arial"/>
              </a:rPr>
              <a:t>Value Assessment………………………………………</a:t>
            </a:r>
            <a:r>
              <a:rPr lang="en-US" sz="900" dirty="0">
                <a:cs typeface="Arial"/>
              </a:rPr>
              <a:t>..........	</a:t>
            </a:r>
            <a:r>
              <a:rPr lang="en-US" sz="900" dirty="0">
                <a:latin typeface="Arial"/>
                <a:cs typeface="Arial"/>
              </a:rPr>
              <a:t>0</a:t>
            </a:r>
          </a:p>
          <a:p>
            <a:pPr>
              <a:tabLst>
                <a:tab pos="3045660" algn="l"/>
              </a:tabLst>
            </a:pPr>
            <a:endParaRPr lang="en-US" sz="1000" dirty="0">
              <a:latin typeface="Arial"/>
              <a:cs typeface="Arial"/>
            </a:endParaRPr>
          </a:p>
        </p:txBody>
      </p:sp>
      <p:pic>
        <p:nvPicPr>
          <p:cNvPr id="16" name="Picture 15"/>
          <p:cNvPicPr>
            <a:picLocks noChangeAspect="1"/>
          </p:cNvPicPr>
          <p:nvPr/>
        </p:nvPicPr>
        <p:blipFill>
          <a:blip r:embed="rId6"/>
          <a:stretch>
            <a:fillRect/>
          </a:stretch>
        </p:blipFill>
        <p:spPr>
          <a:xfrm>
            <a:off x="980393" y="3566530"/>
            <a:ext cx="88900" cy="88900"/>
          </a:xfrm>
          <a:prstGeom prst="rect">
            <a:avLst/>
          </a:prstGeom>
        </p:spPr>
      </p:pic>
      <p:pic>
        <p:nvPicPr>
          <p:cNvPr id="17" name="Picture 16"/>
          <p:cNvPicPr>
            <a:picLocks noChangeAspect="1"/>
          </p:cNvPicPr>
          <p:nvPr/>
        </p:nvPicPr>
        <p:blipFill>
          <a:blip r:embed="rId6"/>
          <a:stretch>
            <a:fillRect/>
          </a:stretch>
        </p:blipFill>
        <p:spPr>
          <a:xfrm>
            <a:off x="980393" y="3706067"/>
            <a:ext cx="88900" cy="88900"/>
          </a:xfrm>
          <a:prstGeom prst="rect">
            <a:avLst/>
          </a:prstGeom>
        </p:spPr>
      </p:pic>
      <p:pic>
        <p:nvPicPr>
          <p:cNvPr id="18" name="Picture 17"/>
          <p:cNvPicPr>
            <a:picLocks noChangeAspect="1"/>
          </p:cNvPicPr>
          <p:nvPr/>
        </p:nvPicPr>
        <p:blipFill>
          <a:blip r:embed="rId6"/>
          <a:stretch>
            <a:fillRect/>
          </a:stretch>
        </p:blipFill>
        <p:spPr>
          <a:xfrm>
            <a:off x="980393" y="3845606"/>
            <a:ext cx="88900" cy="88900"/>
          </a:xfrm>
          <a:prstGeom prst="rect">
            <a:avLst/>
          </a:prstGeom>
        </p:spPr>
      </p:pic>
      <p:sp>
        <p:nvSpPr>
          <p:cNvPr id="19" name="TextBox 18"/>
          <p:cNvSpPr txBox="1"/>
          <p:nvPr/>
        </p:nvSpPr>
        <p:spPr>
          <a:xfrm>
            <a:off x="1033297" y="4051474"/>
            <a:ext cx="3647053" cy="1107996"/>
          </a:xfrm>
          <a:prstGeom prst="rect">
            <a:avLst/>
          </a:prstGeom>
          <a:noFill/>
        </p:spPr>
        <p:txBody>
          <a:bodyPr wrap="square" lIns="91417" tIns="45709" rIns="91417" bIns="45709" rtlCol="0">
            <a:spAutoFit/>
          </a:bodyPr>
          <a:lstStyle/>
          <a:p>
            <a:pPr>
              <a:tabLst>
                <a:tab pos="3045660" algn="l"/>
              </a:tabLst>
            </a:pPr>
            <a:r>
              <a:rPr lang="en-US" dirty="0">
                <a:solidFill>
                  <a:srgbClr val="4EC5D8"/>
                </a:solidFill>
                <a:latin typeface="Arial"/>
                <a:cs typeface="Arial"/>
              </a:rPr>
              <a:t>Sales Strategy</a:t>
            </a:r>
            <a:endParaRPr lang="en-US" b="1" dirty="0" smtClean="0">
              <a:solidFill>
                <a:srgbClr val="4EC5D8"/>
              </a:solidFill>
              <a:latin typeface="Arial"/>
              <a:cs typeface="Arial"/>
            </a:endParaRPr>
          </a:p>
          <a:p>
            <a:pPr>
              <a:tabLst>
                <a:tab pos="3045660" algn="l"/>
              </a:tabLst>
            </a:pPr>
            <a:r>
              <a:rPr lang="en-US" sz="900" dirty="0">
                <a:latin typeface="Arial"/>
                <a:cs typeface="Arial"/>
              </a:rPr>
              <a:t>The Project Team…………………………………………</a:t>
            </a:r>
            <a:r>
              <a:rPr lang="en-US" sz="900" dirty="0">
                <a:cs typeface="Arial"/>
              </a:rPr>
              <a:t>........	</a:t>
            </a:r>
            <a:r>
              <a:rPr lang="en-US" sz="900" dirty="0">
                <a:latin typeface="Arial"/>
                <a:cs typeface="Arial"/>
              </a:rPr>
              <a:t>0</a:t>
            </a:r>
          </a:p>
          <a:p>
            <a:pPr>
              <a:tabLst>
                <a:tab pos="3045660" algn="l"/>
              </a:tabLst>
            </a:pPr>
            <a:r>
              <a:rPr lang="en-US" sz="900" dirty="0">
                <a:latin typeface="Arial"/>
                <a:cs typeface="Arial"/>
              </a:rPr>
              <a:t>The Target Market and how we will reach them…………….	0</a:t>
            </a:r>
          </a:p>
          <a:p>
            <a:pPr>
              <a:tabLst>
                <a:tab pos="3045660" algn="l"/>
              </a:tabLst>
            </a:pPr>
            <a:r>
              <a:rPr lang="en-US" sz="900" dirty="0">
                <a:latin typeface="Arial"/>
                <a:cs typeface="Arial"/>
              </a:rPr>
              <a:t>Real Estate Media………………………………………………	0</a:t>
            </a:r>
          </a:p>
          <a:p>
            <a:pPr>
              <a:tabLst>
                <a:tab pos="3045660" algn="l"/>
              </a:tabLst>
            </a:pPr>
            <a:r>
              <a:rPr lang="en-US" sz="900" dirty="0">
                <a:latin typeface="Arial"/>
                <a:cs typeface="Arial"/>
              </a:rPr>
              <a:t>Recommended Marketing Campaign…………………………	0</a:t>
            </a:r>
          </a:p>
          <a:p>
            <a:pPr>
              <a:tabLst>
                <a:tab pos="3045660" algn="l"/>
              </a:tabLst>
            </a:pPr>
            <a:r>
              <a:rPr lang="en-US" sz="900" dirty="0">
                <a:latin typeface="Arial"/>
                <a:cs typeface="Arial"/>
              </a:rPr>
              <a:t>Recommended Method of Sale………………………………..	0</a:t>
            </a:r>
          </a:p>
        </p:txBody>
      </p:sp>
      <p:pic>
        <p:nvPicPr>
          <p:cNvPr id="20" name="Picture 19"/>
          <p:cNvPicPr>
            <a:picLocks noChangeAspect="1"/>
          </p:cNvPicPr>
          <p:nvPr/>
        </p:nvPicPr>
        <p:blipFill>
          <a:blip r:embed="rId6"/>
          <a:stretch>
            <a:fillRect/>
          </a:stretch>
        </p:blipFill>
        <p:spPr>
          <a:xfrm>
            <a:off x="980393" y="4445751"/>
            <a:ext cx="88900" cy="88900"/>
          </a:xfrm>
          <a:prstGeom prst="rect">
            <a:avLst/>
          </a:prstGeom>
        </p:spPr>
      </p:pic>
      <p:pic>
        <p:nvPicPr>
          <p:cNvPr id="21" name="Picture 20"/>
          <p:cNvPicPr>
            <a:picLocks noChangeAspect="1"/>
          </p:cNvPicPr>
          <p:nvPr/>
        </p:nvPicPr>
        <p:blipFill>
          <a:blip r:embed="rId6"/>
          <a:stretch>
            <a:fillRect/>
          </a:stretch>
        </p:blipFill>
        <p:spPr>
          <a:xfrm>
            <a:off x="980393" y="4581125"/>
            <a:ext cx="88900" cy="88900"/>
          </a:xfrm>
          <a:prstGeom prst="rect">
            <a:avLst/>
          </a:prstGeom>
        </p:spPr>
      </p:pic>
      <p:pic>
        <p:nvPicPr>
          <p:cNvPr id="22" name="Picture 21"/>
          <p:cNvPicPr>
            <a:picLocks noChangeAspect="1"/>
          </p:cNvPicPr>
          <p:nvPr/>
        </p:nvPicPr>
        <p:blipFill>
          <a:blip r:embed="rId6"/>
          <a:stretch>
            <a:fillRect/>
          </a:stretch>
        </p:blipFill>
        <p:spPr>
          <a:xfrm>
            <a:off x="980393" y="4716495"/>
            <a:ext cx="88900" cy="88900"/>
          </a:xfrm>
          <a:prstGeom prst="rect">
            <a:avLst/>
          </a:prstGeom>
        </p:spPr>
      </p:pic>
      <p:sp>
        <p:nvSpPr>
          <p:cNvPr id="23" name="TextBox 22"/>
          <p:cNvSpPr txBox="1"/>
          <p:nvPr/>
        </p:nvSpPr>
        <p:spPr>
          <a:xfrm>
            <a:off x="1028709" y="5100521"/>
            <a:ext cx="4196353" cy="1061807"/>
          </a:xfrm>
          <a:prstGeom prst="rect">
            <a:avLst/>
          </a:prstGeom>
          <a:noFill/>
        </p:spPr>
        <p:txBody>
          <a:bodyPr wrap="square" lIns="91417" tIns="45709" rIns="91417" bIns="45709" rtlCol="0">
            <a:spAutoFit/>
          </a:bodyPr>
          <a:lstStyle/>
          <a:p>
            <a:r>
              <a:rPr lang="en-US" dirty="0">
                <a:solidFill>
                  <a:srgbClr val="4EC5D8"/>
                </a:solidFill>
                <a:latin typeface="Arial"/>
                <a:cs typeface="Arial"/>
              </a:rPr>
              <a:t>Timeline, Budget and Fees</a:t>
            </a:r>
            <a:r>
              <a:rPr lang="en-US" dirty="0" smtClean="0">
                <a:solidFill>
                  <a:srgbClr val="4EC5D8"/>
                </a:solidFill>
                <a:latin typeface="Arial"/>
                <a:cs typeface="Arial"/>
              </a:rPr>
              <a:t>	</a:t>
            </a:r>
          </a:p>
          <a:p>
            <a:r>
              <a:rPr lang="en-US" dirty="0">
                <a:solidFill>
                  <a:srgbClr val="4EC5D8"/>
                </a:solidFill>
                <a:latin typeface="Arial"/>
                <a:cs typeface="Arial"/>
              </a:rPr>
              <a:t>Where to from here</a:t>
            </a:r>
            <a:r>
              <a:rPr lang="en-US" dirty="0" smtClean="0">
                <a:solidFill>
                  <a:srgbClr val="4EC5D8"/>
                </a:solidFill>
                <a:latin typeface="Arial"/>
                <a:cs typeface="Arial"/>
              </a:rPr>
              <a:t>?</a:t>
            </a:r>
          </a:p>
          <a:p>
            <a:r>
              <a:rPr lang="en-US" dirty="0">
                <a:solidFill>
                  <a:srgbClr val="4EC5D8"/>
                </a:solidFill>
                <a:latin typeface="Arial"/>
                <a:cs typeface="Arial"/>
              </a:rPr>
              <a:t>Appendices</a:t>
            </a:r>
            <a:endParaRPr lang="en-US" sz="1000" dirty="0">
              <a:solidFill>
                <a:srgbClr val="4EC5D8"/>
              </a:solidFill>
              <a:latin typeface="Arial"/>
              <a:cs typeface="Arial"/>
            </a:endParaRPr>
          </a:p>
        </p:txBody>
      </p:sp>
      <p:pic>
        <p:nvPicPr>
          <p:cNvPr id="24" name="Picture 23"/>
          <p:cNvPicPr>
            <a:picLocks noChangeAspect="1"/>
          </p:cNvPicPr>
          <p:nvPr/>
        </p:nvPicPr>
        <p:blipFill>
          <a:blip r:embed="rId7"/>
          <a:stretch>
            <a:fillRect/>
          </a:stretch>
        </p:blipFill>
        <p:spPr>
          <a:xfrm>
            <a:off x="904193" y="5237414"/>
            <a:ext cx="165100" cy="165100"/>
          </a:xfrm>
          <a:prstGeom prst="rect">
            <a:avLst/>
          </a:prstGeom>
        </p:spPr>
      </p:pic>
      <p:pic>
        <p:nvPicPr>
          <p:cNvPr id="25" name="Picture 24"/>
          <p:cNvPicPr>
            <a:picLocks noChangeAspect="1"/>
          </p:cNvPicPr>
          <p:nvPr/>
        </p:nvPicPr>
        <p:blipFill>
          <a:blip r:embed="rId8"/>
          <a:stretch>
            <a:fillRect/>
          </a:stretch>
        </p:blipFill>
        <p:spPr>
          <a:xfrm>
            <a:off x="904193" y="5555249"/>
            <a:ext cx="165100" cy="165100"/>
          </a:xfrm>
          <a:prstGeom prst="rect">
            <a:avLst/>
          </a:prstGeom>
        </p:spPr>
      </p:pic>
      <p:pic>
        <p:nvPicPr>
          <p:cNvPr id="26" name="Picture 25"/>
          <p:cNvPicPr>
            <a:picLocks noChangeAspect="1"/>
          </p:cNvPicPr>
          <p:nvPr/>
        </p:nvPicPr>
        <p:blipFill>
          <a:blip r:embed="rId9"/>
          <a:stretch>
            <a:fillRect/>
          </a:stretch>
        </p:blipFill>
        <p:spPr>
          <a:xfrm>
            <a:off x="904193" y="5866012"/>
            <a:ext cx="165100" cy="177800"/>
          </a:xfrm>
          <a:prstGeom prst="rect">
            <a:avLst/>
          </a:prstGeom>
        </p:spPr>
      </p:pic>
      <p:pic>
        <p:nvPicPr>
          <p:cNvPr id="27" name="Picture 26"/>
          <p:cNvPicPr>
            <a:picLocks noChangeAspect="1"/>
          </p:cNvPicPr>
          <p:nvPr/>
        </p:nvPicPr>
        <p:blipFill>
          <a:blip r:embed="rId6"/>
          <a:stretch>
            <a:fillRect/>
          </a:stretch>
        </p:blipFill>
        <p:spPr>
          <a:xfrm>
            <a:off x="980393" y="3985146"/>
            <a:ext cx="88900" cy="88900"/>
          </a:xfrm>
          <a:prstGeom prst="rect">
            <a:avLst/>
          </a:prstGeom>
        </p:spPr>
      </p:pic>
      <p:pic>
        <p:nvPicPr>
          <p:cNvPr id="28" name="Picture 27"/>
          <p:cNvPicPr>
            <a:picLocks noChangeAspect="1"/>
          </p:cNvPicPr>
          <p:nvPr/>
        </p:nvPicPr>
        <p:blipFill>
          <a:blip r:embed="rId6"/>
          <a:stretch>
            <a:fillRect/>
          </a:stretch>
        </p:blipFill>
        <p:spPr>
          <a:xfrm>
            <a:off x="980393" y="4987238"/>
            <a:ext cx="88900" cy="88900"/>
          </a:xfrm>
          <a:prstGeom prst="rect">
            <a:avLst/>
          </a:prstGeom>
        </p:spPr>
      </p:pic>
      <p:pic>
        <p:nvPicPr>
          <p:cNvPr id="29" name="Picture 28"/>
          <p:cNvPicPr>
            <a:picLocks noChangeAspect="1"/>
          </p:cNvPicPr>
          <p:nvPr/>
        </p:nvPicPr>
        <p:blipFill>
          <a:blip r:embed="rId6"/>
          <a:stretch>
            <a:fillRect/>
          </a:stretch>
        </p:blipFill>
        <p:spPr>
          <a:xfrm>
            <a:off x="980393" y="4851869"/>
            <a:ext cx="88900" cy="88900"/>
          </a:xfrm>
          <a:prstGeom prst="rect">
            <a:avLst/>
          </a:prstGeom>
        </p:spPr>
      </p:pic>
      <p:sp>
        <p:nvSpPr>
          <p:cNvPr id="31" name="Rectangle 30"/>
          <p:cNvSpPr/>
          <p:nvPr/>
        </p:nvSpPr>
        <p:spPr>
          <a:xfrm>
            <a:off x="4680350" y="1284367"/>
            <a:ext cx="4561128" cy="1080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250319" y="452490"/>
            <a:ext cx="10152000" cy="669766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4" name="Rectangle 3"/>
          <p:cNvSpPr/>
          <p:nvPr/>
        </p:nvSpPr>
        <p:spPr>
          <a:xfrm>
            <a:off x="252000" y="252001"/>
            <a:ext cx="9655588" cy="200488"/>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5" name="Rectangle 4"/>
          <p:cNvSpPr/>
          <p:nvPr/>
        </p:nvSpPr>
        <p:spPr>
          <a:xfrm>
            <a:off x="252002" y="7150157"/>
            <a:ext cx="10144552" cy="200488"/>
          </a:xfrm>
          <a:prstGeom prst="rect">
            <a:avLst/>
          </a:prstGeom>
          <a:solidFill>
            <a:srgbClr val="47B1BC"/>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pic>
        <p:nvPicPr>
          <p:cNvPr id="11" name="Picture 10"/>
          <p:cNvPicPr>
            <a:picLocks noChangeAspect="1"/>
          </p:cNvPicPr>
          <p:nvPr/>
        </p:nvPicPr>
        <p:blipFill>
          <a:blip r:embed="rId2"/>
          <a:stretch>
            <a:fillRect/>
          </a:stretch>
        </p:blipFill>
        <p:spPr>
          <a:xfrm>
            <a:off x="9250731" y="6770959"/>
            <a:ext cx="949343" cy="240878"/>
          </a:xfrm>
          <a:prstGeom prst="rect">
            <a:avLst/>
          </a:prstGeom>
        </p:spPr>
      </p:pic>
      <p:sp>
        <p:nvSpPr>
          <p:cNvPr id="10" name="Rectangle 9"/>
          <p:cNvSpPr/>
          <p:nvPr/>
        </p:nvSpPr>
        <p:spPr>
          <a:xfrm>
            <a:off x="1197213" y="439789"/>
            <a:ext cx="9199342" cy="721165"/>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431893" tIns="45709" rIns="91417" bIns="45709" rtlCol="0" anchor="ctr"/>
          <a:lstStyle/>
          <a:p>
            <a:r>
              <a:rPr lang="en-US" sz="2400" b="1" dirty="0">
                <a:solidFill>
                  <a:srgbClr val="4EC5D8"/>
                </a:solidFill>
                <a:latin typeface="Arial"/>
                <a:cs typeface="Arial"/>
              </a:rPr>
              <a:t>&lt;Property Address&gt;</a:t>
            </a:r>
          </a:p>
        </p:txBody>
      </p:sp>
      <p:sp>
        <p:nvSpPr>
          <p:cNvPr id="7" name="Rectangle 6"/>
          <p:cNvSpPr/>
          <p:nvPr/>
        </p:nvSpPr>
        <p:spPr>
          <a:xfrm>
            <a:off x="252000" y="383744"/>
            <a:ext cx="1166046" cy="1235835"/>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pic>
        <p:nvPicPr>
          <p:cNvPr id="8" name="Picture 7"/>
          <p:cNvPicPr>
            <a:picLocks noChangeAspect="1"/>
          </p:cNvPicPr>
          <p:nvPr/>
        </p:nvPicPr>
        <p:blipFill>
          <a:blip r:embed="rId3"/>
          <a:stretch>
            <a:fillRect/>
          </a:stretch>
        </p:blipFill>
        <p:spPr>
          <a:xfrm>
            <a:off x="457409" y="343812"/>
            <a:ext cx="755228" cy="129119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Rectangle 15"/>
          <p:cNvSpPr/>
          <p:nvPr/>
        </p:nvSpPr>
        <p:spPr>
          <a:xfrm>
            <a:off x="4011083" y="4053485"/>
            <a:ext cx="2772000" cy="2376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17" name="Rectangle 16"/>
          <p:cNvSpPr/>
          <p:nvPr/>
        </p:nvSpPr>
        <p:spPr>
          <a:xfrm>
            <a:off x="7122158" y="4053485"/>
            <a:ext cx="2772000" cy="2376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10" name="Rectangle 9"/>
          <p:cNvSpPr/>
          <p:nvPr/>
        </p:nvSpPr>
        <p:spPr>
          <a:xfrm>
            <a:off x="900000" y="4053485"/>
            <a:ext cx="2772000" cy="2376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2" name="TextBox 1"/>
          <p:cNvSpPr txBox="1"/>
          <p:nvPr/>
        </p:nvSpPr>
        <p:spPr>
          <a:xfrm>
            <a:off x="900000" y="1121979"/>
            <a:ext cx="7105904" cy="440292"/>
          </a:xfrm>
          <a:prstGeom prst="rect">
            <a:avLst/>
          </a:prstGeom>
          <a:noFill/>
        </p:spPr>
        <p:txBody>
          <a:bodyPr wrap="square" lIns="0" tIns="0" rIns="0" bIns="0" rtlCol="0">
            <a:spAutoFit/>
          </a:bodyPr>
          <a:lstStyle/>
          <a:p>
            <a:pPr>
              <a:lnSpc>
                <a:spcPts val="3400"/>
              </a:lnSpc>
            </a:pPr>
            <a:r>
              <a:rPr lang="en-US" sz="3000" b="1" spc="-100" dirty="0">
                <a:solidFill>
                  <a:srgbClr val="00234B"/>
                </a:solidFill>
                <a:latin typeface="Arial"/>
                <a:cs typeface="Arial"/>
              </a:rPr>
              <a:t>Property Overview</a:t>
            </a:r>
          </a:p>
        </p:txBody>
      </p:sp>
      <p:sp>
        <p:nvSpPr>
          <p:cNvPr id="5" name="Rectangle 4"/>
          <p:cNvSpPr/>
          <p:nvPr/>
        </p:nvSpPr>
        <p:spPr>
          <a:xfrm>
            <a:off x="900000" y="3950913"/>
            <a:ext cx="2772000" cy="1080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011082" y="3950913"/>
            <a:ext cx="2772000" cy="1080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122157" y="3950913"/>
            <a:ext cx="2772000" cy="1080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2" name="Table 11"/>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033145186"/>
              </p:ext>
            </p:extLst>
          </p:nvPr>
        </p:nvGraphicFramePr>
        <p:xfrm>
          <a:off x="900000" y="1688359"/>
          <a:ext cx="9007588" cy="2106648"/>
        </p:xfrm>
        <a:graphic>
          <a:graphicData uri="http://schemas.openxmlformats.org/drawingml/2006/table">
            <a:tbl>
              <a:tblPr bandRow="1">
                <a:tableStyleId>{5C22544A-7EE6-4342-B048-85BDC9FD1C3A}</a:tableStyleId>
              </a:tblPr>
              <a:tblGrid>
                <a:gridCol w="2766623"/>
                <a:gridCol w="6240965"/>
              </a:tblGrid>
              <a:tr h="263331">
                <a:tc gridSpan="2">
                  <a:txBody>
                    <a:bodyPr/>
                    <a:lstStyle/>
                    <a:p>
                      <a:r>
                        <a:rPr lang="en-US" sz="900" b="1" kern="1200" baseline="0" dirty="0" smtClean="0">
                          <a:solidFill>
                            <a:schemeClr val="bg1"/>
                          </a:solidFill>
                          <a:latin typeface="Arial"/>
                          <a:ea typeface="+mn-ea"/>
                          <a:cs typeface="Arial"/>
                        </a:rPr>
                        <a:t>Property address</a:t>
                      </a:r>
                      <a:endParaRPr lang="en-US" sz="900" b="1" baseline="0" dirty="0">
                        <a:solidFill>
                          <a:schemeClr val="bg1">
                            <a:lumMod val="50000"/>
                          </a:schemeClr>
                        </a:solidFill>
                        <a:latin typeface="Arial"/>
                        <a:cs typeface="Arial"/>
                      </a:endParaRP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hMerge="1">
                  <a:txBody>
                    <a:bodyPr/>
                    <a:lstStyle/>
                    <a:p>
                      <a:endParaRPr lang="en-US" sz="900" baseline="0" dirty="0">
                        <a:solidFill>
                          <a:schemeClr val="bg1">
                            <a:lumMod val="50000"/>
                          </a:schemeClr>
                        </a:solidFill>
                        <a:latin typeface="Arial"/>
                        <a:cs typeface="Arial"/>
                      </a:endParaRP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CDEBF0"/>
                    </a:solidFill>
                  </a:tcPr>
                </a:tc>
              </a:tr>
              <a:tr h="2633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baseline="0" dirty="0" smtClean="0">
                          <a:solidFill>
                            <a:srgbClr val="FFFFFF"/>
                          </a:solidFill>
                          <a:latin typeface="Arial"/>
                          <a:ea typeface="+mn-ea"/>
                          <a:cs typeface="Arial"/>
                        </a:rPr>
                        <a:t>Legal description</a:t>
                      </a: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chemeClr val="bg1">
                              <a:lumMod val="50000"/>
                            </a:schemeClr>
                          </a:solidFill>
                          <a:latin typeface="Arial"/>
                          <a:cs typeface="Arial"/>
                        </a:rPr>
                        <a:t>&lt;insert information&gt;</a:t>
                      </a: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633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baseline="0" dirty="0" smtClean="0">
                          <a:solidFill>
                            <a:srgbClr val="FFFFFF"/>
                          </a:solidFill>
                          <a:latin typeface="Arial"/>
                          <a:ea typeface="+mn-ea"/>
                          <a:cs typeface="Arial"/>
                        </a:rPr>
                        <a:t>Floor area</a:t>
                      </a: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chemeClr val="bg1">
                              <a:lumMod val="50000"/>
                            </a:schemeClr>
                          </a:solidFill>
                          <a:latin typeface="Arial"/>
                          <a:cs typeface="Arial"/>
                        </a:rPr>
                        <a:t>&lt;insert information&gt;</a:t>
                      </a: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33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baseline="0" dirty="0" smtClean="0">
                          <a:solidFill>
                            <a:srgbClr val="FFFFFF"/>
                          </a:solidFill>
                          <a:latin typeface="Arial"/>
                          <a:ea typeface="+mn-ea"/>
                          <a:cs typeface="Arial"/>
                        </a:rPr>
                        <a:t>Land area</a:t>
                      </a: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chemeClr val="bg1">
                              <a:lumMod val="50000"/>
                            </a:schemeClr>
                          </a:solidFill>
                          <a:latin typeface="Arial"/>
                          <a:cs typeface="Arial"/>
                        </a:rPr>
                        <a:t>&lt;insert information&gt;</a:t>
                      </a: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2633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baseline="0" dirty="0" smtClean="0">
                          <a:solidFill>
                            <a:srgbClr val="FFFFFF"/>
                          </a:solidFill>
                          <a:latin typeface="Arial"/>
                          <a:ea typeface="+mn-ea"/>
                          <a:cs typeface="Arial"/>
                        </a:rPr>
                        <a:t>Certificate of title</a:t>
                      </a: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chemeClr val="bg1">
                              <a:lumMod val="50000"/>
                            </a:schemeClr>
                          </a:solidFill>
                          <a:latin typeface="Arial"/>
                          <a:cs typeface="Arial"/>
                        </a:rPr>
                        <a:t>&lt;insert information&gt;</a:t>
                      </a: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3331">
                <a:tc>
                  <a:txBody>
                    <a:bodyPr/>
                    <a:lstStyle/>
                    <a:p>
                      <a:r>
                        <a:rPr lang="en-US" sz="900" kern="1200" baseline="0" dirty="0" smtClean="0">
                          <a:solidFill>
                            <a:srgbClr val="FFFFFF"/>
                          </a:solidFill>
                          <a:latin typeface="Arial"/>
                          <a:ea typeface="+mn-ea"/>
                          <a:cs typeface="Arial"/>
                        </a:rPr>
                        <a:t>Zoning</a:t>
                      </a:r>
                      <a:endParaRPr lang="en-US" sz="900" baseline="0" dirty="0">
                        <a:solidFill>
                          <a:srgbClr val="FFFFFF"/>
                        </a:solidFill>
                        <a:latin typeface="Arial"/>
                        <a:cs typeface="Arial"/>
                      </a:endParaRP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chemeClr val="bg1">
                              <a:lumMod val="50000"/>
                            </a:schemeClr>
                          </a:solidFill>
                          <a:latin typeface="Arial"/>
                          <a:cs typeface="Arial"/>
                        </a:rPr>
                        <a:t>&lt;insert information&gt;</a:t>
                      </a: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263331">
                <a:tc>
                  <a:txBody>
                    <a:bodyPr/>
                    <a:lstStyle/>
                    <a:p>
                      <a:r>
                        <a:rPr lang="en-US" sz="900" kern="1200" baseline="0" dirty="0" smtClean="0">
                          <a:solidFill>
                            <a:srgbClr val="FFFFFF"/>
                          </a:solidFill>
                          <a:latin typeface="Arial"/>
                          <a:ea typeface="+mn-ea"/>
                          <a:cs typeface="Arial"/>
                        </a:rPr>
                        <a:t>Improvements</a:t>
                      </a:r>
                      <a:endParaRPr lang="en-US" sz="900" baseline="0" dirty="0">
                        <a:solidFill>
                          <a:srgbClr val="FFFFFF"/>
                        </a:solidFill>
                        <a:latin typeface="Arial"/>
                        <a:cs typeface="Arial"/>
                      </a:endParaRP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chemeClr val="bg1">
                              <a:lumMod val="50000"/>
                            </a:schemeClr>
                          </a:solidFill>
                          <a:latin typeface="Arial"/>
                          <a:cs typeface="Arial"/>
                        </a:rPr>
                        <a:t>&lt;insert information&gt;</a:t>
                      </a: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33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baseline="0" dirty="0" smtClean="0">
                          <a:solidFill>
                            <a:srgbClr val="FFFFFF"/>
                          </a:solidFill>
                          <a:latin typeface="Arial"/>
                          <a:ea typeface="+mn-ea"/>
                          <a:cs typeface="Arial"/>
                        </a:rPr>
                        <a:t>Tenancy description</a:t>
                      </a:r>
                      <a:endParaRPr lang="en-US" sz="900" baseline="0" dirty="0">
                        <a:solidFill>
                          <a:srgbClr val="FFFFFF"/>
                        </a:solidFill>
                        <a:latin typeface="Arial"/>
                        <a:cs typeface="Arial"/>
                      </a:endParaRP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aseline="0" dirty="0">
                          <a:solidFill>
                            <a:schemeClr val="bg1">
                              <a:lumMod val="50000"/>
                            </a:schemeClr>
                          </a:solidFill>
                          <a:latin typeface="Arial"/>
                          <a:cs typeface="Arial"/>
                        </a:rPr>
                        <a:t>&lt;insert information&gt;</a:t>
                      </a: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Rectangle 16"/>
          <p:cNvSpPr/>
          <p:nvPr/>
        </p:nvSpPr>
        <p:spPr>
          <a:xfrm>
            <a:off x="7122158" y="4086225"/>
            <a:ext cx="2772000" cy="234326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10" name="Rectangle 9"/>
          <p:cNvSpPr/>
          <p:nvPr/>
        </p:nvSpPr>
        <p:spPr>
          <a:xfrm>
            <a:off x="7122158" y="1759922"/>
            <a:ext cx="2772000" cy="202150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2" name="TextBox 1"/>
          <p:cNvSpPr txBox="1"/>
          <p:nvPr/>
        </p:nvSpPr>
        <p:spPr>
          <a:xfrm>
            <a:off x="900000" y="1121979"/>
            <a:ext cx="7105904" cy="440292"/>
          </a:xfrm>
          <a:prstGeom prst="rect">
            <a:avLst/>
          </a:prstGeom>
          <a:noFill/>
        </p:spPr>
        <p:txBody>
          <a:bodyPr wrap="square" lIns="0" tIns="0" rIns="0" bIns="0" rtlCol="0">
            <a:spAutoFit/>
          </a:bodyPr>
          <a:lstStyle/>
          <a:p>
            <a:pPr>
              <a:lnSpc>
                <a:spcPts val="3400"/>
              </a:lnSpc>
            </a:pPr>
            <a:r>
              <a:rPr lang="en-US" sz="3000" b="1" spc="-100" dirty="0">
                <a:solidFill>
                  <a:srgbClr val="00234B"/>
                </a:solidFill>
                <a:latin typeface="Arial"/>
                <a:cs typeface="Arial"/>
              </a:rPr>
              <a:t>Property Overview</a:t>
            </a:r>
          </a:p>
        </p:txBody>
      </p:sp>
      <p:sp>
        <p:nvSpPr>
          <p:cNvPr id="5" name="Rectangle 4"/>
          <p:cNvSpPr/>
          <p:nvPr/>
        </p:nvSpPr>
        <p:spPr>
          <a:xfrm>
            <a:off x="7122158" y="1657350"/>
            <a:ext cx="2772000" cy="1080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122157" y="4046310"/>
            <a:ext cx="2772000" cy="1080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2" name="Table 11"/>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87693099"/>
              </p:ext>
            </p:extLst>
          </p:nvPr>
        </p:nvGraphicFramePr>
        <p:xfrm>
          <a:off x="900000" y="1688359"/>
          <a:ext cx="5883082" cy="4739958"/>
        </p:xfrm>
        <a:graphic>
          <a:graphicData uri="http://schemas.openxmlformats.org/drawingml/2006/table">
            <a:tbl>
              <a:tblPr>
                <a:tableStyleId>{5C22544A-7EE6-4342-B048-85BDC9FD1C3A}</a:tableStyleId>
              </a:tblPr>
              <a:tblGrid>
                <a:gridCol w="2773799"/>
                <a:gridCol w="3109283"/>
              </a:tblGrid>
              <a:tr h="263331">
                <a:tc gridSpan="2">
                  <a:txBody>
                    <a:bodyPr/>
                    <a:lstStyle/>
                    <a:p>
                      <a:r>
                        <a:rPr lang="en-US" sz="900" b="1" kern="1200" baseline="0" dirty="0" smtClean="0">
                          <a:solidFill>
                            <a:schemeClr val="bg1"/>
                          </a:solidFill>
                          <a:latin typeface="Arial"/>
                          <a:ea typeface="+mn-ea"/>
                          <a:cs typeface="Arial"/>
                        </a:rPr>
                        <a:t>Property address</a:t>
                      </a: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hMerge="1">
                  <a:txBody>
                    <a:bodyPr/>
                    <a:lstStyle/>
                    <a:p>
                      <a:pPr marL="0" marR="0" indent="0" algn="l" defTabSz="521373" rtl="0" eaLnBrk="1" fontAlgn="auto" latinLnBrk="0" hangingPunct="1">
                        <a:lnSpc>
                          <a:spcPct val="100000"/>
                        </a:lnSpc>
                        <a:spcBef>
                          <a:spcPts val="0"/>
                        </a:spcBef>
                        <a:spcAft>
                          <a:spcPts val="0"/>
                        </a:spcAft>
                        <a:buClrTx/>
                        <a:buSzTx/>
                        <a:buFontTx/>
                        <a:buNone/>
                        <a:tabLst/>
                        <a:defRPr/>
                      </a:pPr>
                      <a:endParaRPr lang="en-US" sz="900" b="0" baseline="0" dirty="0">
                        <a:solidFill>
                          <a:schemeClr val="bg1">
                            <a:lumMod val="50000"/>
                          </a:schemeClr>
                        </a:solidFill>
                        <a:latin typeface="Arial"/>
                        <a:cs typeface="Arial"/>
                      </a:endParaRP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CDEBF0"/>
                    </a:solidFill>
                  </a:tcPr>
                </a:tc>
              </a:tr>
              <a:tr h="2633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baseline="0" dirty="0" smtClean="0">
                          <a:solidFill>
                            <a:srgbClr val="FFFFFF"/>
                          </a:solidFill>
                          <a:latin typeface="Arial"/>
                          <a:ea typeface="+mn-ea"/>
                          <a:cs typeface="Arial"/>
                        </a:rPr>
                        <a:t>Legal description</a:t>
                      </a: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33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baseline="0" dirty="0" smtClean="0">
                          <a:solidFill>
                            <a:srgbClr val="FFFFFF"/>
                          </a:solidFill>
                          <a:latin typeface="Arial"/>
                          <a:ea typeface="+mn-ea"/>
                          <a:cs typeface="Arial"/>
                        </a:rPr>
                        <a:t>Floor area</a:t>
                      </a: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633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baseline="0" dirty="0" smtClean="0">
                          <a:solidFill>
                            <a:srgbClr val="FFFFFF"/>
                          </a:solidFill>
                          <a:latin typeface="Arial"/>
                          <a:ea typeface="+mn-ea"/>
                          <a:cs typeface="Arial"/>
                        </a:rPr>
                        <a:t>Land area</a:t>
                      </a: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33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baseline="0" dirty="0" smtClean="0">
                          <a:solidFill>
                            <a:srgbClr val="FFFFFF"/>
                          </a:solidFill>
                          <a:latin typeface="Arial"/>
                          <a:ea typeface="+mn-ea"/>
                          <a:cs typeface="Arial"/>
                        </a:rPr>
                        <a:t>Certificate of title</a:t>
                      </a: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263331">
                <a:tc>
                  <a:txBody>
                    <a:bodyPr/>
                    <a:lstStyle/>
                    <a:p>
                      <a:r>
                        <a:rPr lang="en-US" sz="900" kern="1200" baseline="0" dirty="0" smtClean="0">
                          <a:solidFill>
                            <a:srgbClr val="FFFFFF"/>
                          </a:solidFill>
                          <a:latin typeface="Arial"/>
                          <a:ea typeface="+mn-ea"/>
                          <a:cs typeface="Arial"/>
                        </a:rPr>
                        <a:t>Zoning</a:t>
                      </a:r>
                      <a:endParaRPr lang="en-US" sz="900" baseline="0" dirty="0">
                        <a:solidFill>
                          <a:srgbClr val="FFFFFF"/>
                        </a:solidFill>
                        <a:latin typeface="Arial"/>
                        <a:cs typeface="Arial"/>
                      </a:endParaRP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3331">
                <a:tc>
                  <a:txBody>
                    <a:bodyPr/>
                    <a:lstStyle/>
                    <a:p>
                      <a:r>
                        <a:rPr lang="en-US" sz="900" kern="1200" baseline="0" dirty="0" smtClean="0">
                          <a:solidFill>
                            <a:srgbClr val="FFFFFF"/>
                          </a:solidFill>
                          <a:latin typeface="Arial"/>
                          <a:ea typeface="+mn-ea"/>
                          <a:cs typeface="Arial"/>
                        </a:rPr>
                        <a:t>Improvements</a:t>
                      </a:r>
                      <a:endParaRPr lang="en-US" sz="900" baseline="0" dirty="0">
                        <a:solidFill>
                          <a:srgbClr val="FFFFFF"/>
                        </a:solidFill>
                        <a:latin typeface="Arial"/>
                        <a:cs typeface="Arial"/>
                      </a:endParaRP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2633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baseline="0" dirty="0" smtClean="0">
                          <a:solidFill>
                            <a:srgbClr val="FFFFFF"/>
                          </a:solidFill>
                          <a:latin typeface="Arial"/>
                          <a:ea typeface="+mn-ea"/>
                          <a:cs typeface="Arial"/>
                        </a:rPr>
                        <a:t>Tenancy description</a:t>
                      </a:r>
                      <a:endParaRPr lang="en-US" sz="900" baseline="0" dirty="0">
                        <a:solidFill>
                          <a:srgbClr val="FFFFFF"/>
                        </a:solidFill>
                        <a:latin typeface="Arial"/>
                        <a:cs typeface="Arial"/>
                      </a:endParaRP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33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aseline="0" dirty="0">
                          <a:solidFill>
                            <a:srgbClr val="FFFFFF"/>
                          </a:solidFill>
                          <a:latin typeface="Arial"/>
                          <a:cs typeface="Arial"/>
                        </a:rPr>
                        <a:t>Alternate information 1</a:t>
                      </a: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2633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aseline="0" dirty="0">
                          <a:solidFill>
                            <a:srgbClr val="FFFFFF"/>
                          </a:solidFill>
                          <a:latin typeface="Arial"/>
                          <a:cs typeface="Arial"/>
                        </a:rPr>
                        <a:t>Alternate information 2</a:t>
                      </a: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33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aseline="0" dirty="0">
                          <a:solidFill>
                            <a:srgbClr val="FFFFFF"/>
                          </a:solidFill>
                          <a:latin typeface="Arial"/>
                          <a:cs typeface="Arial"/>
                        </a:rPr>
                        <a:t>Alternate information 3</a:t>
                      </a: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2633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aseline="0" dirty="0">
                          <a:solidFill>
                            <a:srgbClr val="FFFFFF"/>
                          </a:solidFill>
                          <a:latin typeface="Arial"/>
                          <a:cs typeface="Arial"/>
                        </a:rPr>
                        <a:t>Alternate information 4</a:t>
                      </a: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33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aseline="0" dirty="0">
                          <a:solidFill>
                            <a:srgbClr val="FFFFFF"/>
                          </a:solidFill>
                          <a:latin typeface="Arial"/>
                          <a:cs typeface="Arial"/>
                        </a:rPr>
                        <a:t>Alternate information 5</a:t>
                      </a: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2633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aseline="0" dirty="0">
                          <a:solidFill>
                            <a:srgbClr val="FFFFFF"/>
                          </a:solidFill>
                          <a:latin typeface="Arial"/>
                          <a:cs typeface="Arial"/>
                        </a:rPr>
                        <a:t>Alternate information 6</a:t>
                      </a: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33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aseline="0" dirty="0">
                          <a:solidFill>
                            <a:srgbClr val="FFFFFF"/>
                          </a:solidFill>
                          <a:latin typeface="Arial"/>
                          <a:cs typeface="Arial"/>
                        </a:rPr>
                        <a:t>Alternate information 7</a:t>
                      </a: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2633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aseline="0" dirty="0">
                          <a:solidFill>
                            <a:srgbClr val="FFFFFF"/>
                          </a:solidFill>
                          <a:latin typeface="Arial"/>
                          <a:cs typeface="Arial"/>
                        </a:rPr>
                        <a:t>Alternate information 8</a:t>
                      </a: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33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aseline="0" dirty="0">
                          <a:solidFill>
                            <a:srgbClr val="FFFFFF"/>
                          </a:solidFill>
                          <a:latin typeface="Arial"/>
                          <a:cs typeface="Arial"/>
                        </a:rPr>
                        <a:t>Alternate information 9</a:t>
                      </a: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2633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aseline="0" dirty="0">
                          <a:solidFill>
                            <a:srgbClr val="FFFFFF"/>
                          </a:solidFill>
                          <a:latin typeface="Arial"/>
                          <a:cs typeface="Arial"/>
                        </a:rPr>
                        <a:t>Alternate information 10</a:t>
                      </a:r>
                    </a:p>
                  </a:txBody>
                  <a:tcPr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l"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marL="180000" marT="0" marB="0"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11"/>
          <p:cNvSpPr/>
          <p:nvPr/>
        </p:nvSpPr>
        <p:spPr>
          <a:xfrm>
            <a:off x="899711" y="4309397"/>
            <a:ext cx="2952000" cy="205199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13" name="Rectangle 12"/>
          <p:cNvSpPr/>
          <p:nvPr/>
        </p:nvSpPr>
        <p:spPr>
          <a:xfrm>
            <a:off x="4160583" y="4309397"/>
            <a:ext cx="5745685" cy="205199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4" name="TextBox 3"/>
          <p:cNvSpPr txBox="1"/>
          <p:nvPr/>
        </p:nvSpPr>
        <p:spPr>
          <a:xfrm>
            <a:off x="900000" y="1121977"/>
            <a:ext cx="7021414" cy="461665"/>
          </a:xfrm>
          <a:prstGeom prst="rect">
            <a:avLst/>
          </a:prstGeom>
          <a:noFill/>
        </p:spPr>
        <p:txBody>
          <a:bodyPr wrap="square" lIns="0" tIns="0" rIns="0" bIns="0" rtlCol="0">
            <a:spAutoFit/>
          </a:bodyPr>
          <a:lstStyle/>
          <a:p>
            <a:r>
              <a:rPr lang="en-US" sz="3000" b="1" spc="-100" dirty="0">
                <a:solidFill>
                  <a:srgbClr val="00234B"/>
                </a:solidFill>
                <a:latin typeface="Arial"/>
                <a:cs typeface="Arial"/>
              </a:rPr>
              <a:t>Tenancy Schedule</a:t>
            </a:r>
          </a:p>
        </p:txBody>
      </p:sp>
      <p:graphicFrame>
        <p:nvGraphicFramePr>
          <p:cNvPr id="6" name="Table 5"/>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548107694"/>
              </p:ext>
            </p:extLst>
          </p:nvPr>
        </p:nvGraphicFramePr>
        <p:xfrm>
          <a:off x="900000" y="1725873"/>
          <a:ext cx="9007586" cy="2225040"/>
        </p:xfrm>
        <a:graphic>
          <a:graphicData uri="http://schemas.openxmlformats.org/drawingml/2006/table">
            <a:tbl>
              <a:tblPr>
                <a:tableStyleId>{5C22544A-7EE6-4342-B048-85BDC9FD1C3A}</a:tableStyleId>
              </a:tblPr>
              <a:tblGrid>
                <a:gridCol w="2140961"/>
                <a:gridCol w="1373325"/>
                <a:gridCol w="1373325"/>
                <a:gridCol w="1373325"/>
                <a:gridCol w="1373325"/>
                <a:gridCol w="1373325"/>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rgbClr val="FFFFFF"/>
                          </a:solidFill>
                          <a:latin typeface="Arial"/>
                          <a:ea typeface="+mn-ea"/>
                          <a:cs typeface="Arial"/>
                        </a:rPr>
                        <a:t>Name of Tenant</a:t>
                      </a:r>
                      <a:endParaRPr lang="en-US" sz="1200" b="0" baseline="0" dirty="0">
                        <a:solidFill>
                          <a:srgbClr val="FFFFFF"/>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algn="ctr"/>
                      <a:r>
                        <a:rPr lang="en-US" sz="1200" b="0" kern="1200" baseline="0" dirty="0" smtClean="0">
                          <a:solidFill>
                            <a:srgbClr val="FFFFFF"/>
                          </a:solidFill>
                          <a:latin typeface="Arial"/>
                          <a:ea typeface="+mn-ea"/>
                          <a:cs typeface="Arial"/>
                        </a:rPr>
                        <a:t>&lt;Tenant 1&gt;</a:t>
                      </a:r>
                      <a:endParaRPr lang="en-US" sz="1200" b="0" baseline="0" dirty="0">
                        <a:solidFill>
                          <a:srgbClr val="FFFFFF"/>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r>
                        <a:rPr lang="en-US" sz="1200" b="0" kern="1200" baseline="0" dirty="0" smtClean="0">
                          <a:solidFill>
                            <a:schemeClr val="bg1"/>
                          </a:solidFill>
                          <a:latin typeface="Arial"/>
                          <a:ea typeface="+mn-ea"/>
                          <a:cs typeface="Arial"/>
                        </a:rPr>
                        <a:t>&lt;Tenant 2&gt;</a:t>
                      </a:r>
                      <a:endParaRPr lang="en-US" sz="1200" b="0" baseline="0" dirty="0">
                        <a:solidFill>
                          <a:schemeClr val="bg1"/>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r>
                        <a:rPr lang="en-US" sz="1200" b="0" kern="1200" baseline="0" dirty="0" smtClean="0">
                          <a:solidFill>
                            <a:schemeClr val="bg1"/>
                          </a:solidFill>
                          <a:latin typeface="Arial"/>
                          <a:ea typeface="+mn-ea"/>
                          <a:cs typeface="Arial"/>
                        </a:rPr>
                        <a:t>&lt;Tenant 3&gt;</a:t>
                      </a:r>
                      <a:endParaRPr lang="en-US" sz="1200" b="0" baseline="0" dirty="0">
                        <a:solidFill>
                          <a:schemeClr val="bg1"/>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r>
                        <a:rPr lang="en-US" sz="1200" b="0" kern="1200" baseline="0" dirty="0" smtClean="0">
                          <a:solidFill>
                            <a:schemeClr val="bg1"/>
                          </a:solidFill>
                          <a:latin typeface="Arial"/>
                          <a:ea typeface="+mn-ea"/>
                          <a:cs typeface="Arial"/>
                        </a:rPr>
                        <a:t>&lt;Tenant 4&gt;</a:t>
                      </a:r>
                      <a:endParaRPr lang="en-US" sz="1200" b="0" baseline="0" dirty="0">
                        <a:solidFill>
                          <a:schemeClr val="bg1"/>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c>
                  <a:txBody>
                    <a:bodyPr/>
                    <a:lstStyle/>
                    <a:p>
                      <a:pPr algn="ctr"/>
                      <a:r>
                        <a:rPr lang="en-US" sz="1200" b="0" kern="1200" baseline="0" dirty="0" smtClean="0">
                          <a:solidFill>
                            <a:schemeClr val="bg1"/>
                          </a:solidFill>
                          <a:latin typeface="Arial"/>
                          <a:ea typeface="+mn-ea"/>
                          <a:cs typeface="Arial"/>
                        </a:rPr>
                        <a:t>&lt;Tenant 5&gt;</a:t>
                      </a:r>
                      <a:endParaRPr lang="en-US" sz="1200" b="0" baseline="0" dirty="0">
                        <a:solidFill>
                          <a:schemeClr val="bg1"/>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4EC5D8"/>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rgbClr val="FFFFFF"/>
                          </a:solidFill>
                          <a:latin typeface="Arial"/>
                          <a:ea typeface="+mn-ea"/>
                          <a:cs typeface="Arial"/>
                        </a:rPr>
                        <a:t>Term of Lease</a:t>
                      </a: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rgbClr val="FFFFFF"/>
                          </a:solidFill>
                          <a:latin typeface="Arial"/>
                          <a:ea typeface="+mn-ea"/>
                          <a:cs typeface="Arial"/>
                        </a:rPr>
                        <a:t>Commencement Date</a:t>
                      </a: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rgbClr val="FFFFFF"/>
                          </a:solidFill>
                          <a:latin typeface="Arial"/>
                          <a:ea typeface="+mn-ea"/>
                          <a:cs typeface="Arial"/>
                        </a:rPr>
                        <a:t>Review Date</a:t>
                      </a: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rgbClr val="FFFFFF"/>
                          </a:solidFill>
                          <a:latin typeface="Arial"/>
                          <a:ea typeface="+mn-ea"/>
                          <a:cs typeface="Arial"/>
                        </a:rPr>
                        <a:t>Rights of Renewal</a:t>
                      </a: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rgbClr val="FFFFFF"/>
                          </a:solidFill>
                          <a:latin typeface="Arial"/>
                          <a:ea typeface="+mn-ea"/>
                          <a:cs typeface="Arial"/>
                        </a:rPr>
                        <a:t>Net Rental</a:t>
                      </a: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00234B"/>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521373" rtl="0" eaLnBrk="1" fontAlgn="auto" latinLnBrk="0" hangingPunct="1">
                        <a:lnSpc>
                          <a:spcPct val="100000"/>
                        </a:lnSpc>
                        <a:spcBef>
                          <a:spcPts val="0"/>
                        </a:spcBef>
                        <a:spcAft>
                          <a:spcPts val="0"/>
                        </a:spcAft>
                        <a:buClrTx/>
                        <a:buSzTx/>
                        <a:buFontTx/>
                        <a:buNone/>
                        <a:tabLst/>
                        <a:defRPr/>
                      </a:pPr>
                      <a:r>
                        <a:rPr lang="en-US" sz="900" b="0" kern="1200" baseline="0" dirty="0" smtClean="0">
                          <a:solidFill>
                            <a:schemeClr val="bg1">
                              <a:lumMod val="50000"/>
                            </a:schemeClr>
                          </a:solidFill>
                          <a:latin typeface="Arial"/>
                          <a:ea typeface="+mn-ea"/>
                          <a:cs typeface="Arial"/>
                        </a:rPr>
                        <a:t>&lt;Insert information&gt;</a:t>
                      </a:r>
                      <a:endParaRPr lang="en-US" sz="900" b="0" baseline="0" dirty="0">
                        <a:solidFill>
                          <a:schemeClr val="bg1">
                            <a:lumMod val="50000"/>
                          </a:schemeClr>
                        </a:solidFill>
                        <a:latin typeface="Arial"/>
                        <a:cs typeface="Arial"/>
                      </a:endParaRPr>
                    </a:p>
                  </a:txBody>
                  <a:tcPr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bl>
          </a:graphicData>
        </a:graphic>
      </p:graphicFrame>
      <p:sp>
        <p:nvSpPr>
          <p:cNvPr id="5" name="Rectangle 4"/>
          <p:cNvSpPr/>
          <p:nvPr/>
        </p:nvSpPr>
        <p:spPr>
          <a:xfrm>
            <a:off x="899711" y="4239741"/>
            <a:ext cx="2952000" cy="1080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7" name="Rectangle 6"/>
          <p:cNvSpPr/>
          <p:nvPr/>
        </p:nvSpPr>
        <p:spPr>
          <a:xfrm>
            <a:off x="4160619" y="4239741"/>
            <a:ext cx="5746969" cy="108000"/>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1810</TotalTime>
  <Words>4748</Words>
  <Application>Microsoft Macintosh PowerPoint</Application>
  <PresentationFormat>Custom</PresentationFormat>
  <Paragraphs>749</Paragraphs>
  <Slides>36</Slides>
  <Notes>0</Notes>
  <HiddenSlides>0</HiddenSlides>
  <MMClips>0</MMClips>
  <ScaleCrop>false</ScaleCrop>
  <HeadingPairs>
    <vt:vector size="4" baseType="variant">
      <vt:variant>
        <vt:lpstr>Design Template</vt:lpstr>
      </vt:variant>
      <vt:variant>
        <vt:i4>1</vt:i4>
      </vt:variant>
      <vt:variant>
        <vt:lpstr>Slide Titles</vt:lpstr>
      </vt:variant>
      <vt:variant>
        <vt:i4>36</vt:i4>
      </vt:variant>
    </vt:vector>
  </HeadingPairs>
  <TitlesOfParts>
    <vt:vector size="3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studio</dc:creator>
  <cp:lastModifiedBy>studio</cp:lastModifiedBy>
  <cp:revision>131</cp:revision>
  <cp:lastPrinted>2014-02-27T02:29:00Z</cp:lastPrinted>
  <dcterms:created xsi:type="dcterms:W3CDTF">2014-04-04T00:19:33Z</dcterms:created>
  <dcterms:modified xsi:type="dcterms:W3CDTF">2014-04-04T01:24:26Z</dcterms:modified>
</cp:coreProperties>
</file>