
<file path=[Content_Types].xml><?xml version="1.0" encoding="utf-8"?>
<Types xmlns="http://schemas.openxmlformats.org/package/2006/content-types">
  <Override PartName="/ppt/charts/chart1.xml" ContentType="application/vnd.openxmlformats-officedocument.drawingml.chart+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Default Extension="emf" ContentType="image/x-emf"/>
  <Override PartName="/ppt/slides/slide7.xml" ContentType="application/vnd.openxmlformats-officedocument.presentationml.slide+xml"/>
  <Override PartName="/ppt/notesSlides/notesSlide1.xml" ContentType="application/vnd.openxmlformats-officedocument.presentationml.notesSlide+xml"/>
  <Override PartName="/ppt/slides/slide5.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docProps/core.xml" ContentType="application/vnd.openxmlformats-package.core-properties+xml"/>
  <Override PartName="/ppt/slides/slide3.xml" ContentType="application/vnd.openxmlformats-officedocument.presentationml.slide+xml"/>
  <Override PartName="/docProps/app.xml" ContentType="application/vnd.openxmlformats-officedocument.extended-properties+xml"/>
  <Override PartName="/ppt/charts/chart2.xml" ContentType="application/vnd.openxmlformats-officedocument.drawingml.chart+xml"/>
  <Default Extension="xlsx" ContentType="application/vnd.openxmlformats-officedocument.spreadsheetml.sheet"/>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Default Extension="pdf" ContentType="application/pdf"/>
  <Override PartName="/ppt/notesMasters/notesMaster1.xml" ContentType="application/vnd.openxmlformats-officedocument.presentationml.notesMaster+xml"/>
  <Default Extension="gif" ContentType="image/gif"/>
  <Override PartName="/ppt/slides/slide4.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12" r:id="rId1"/>
  </p:sldMasterIdLst>
  <p:notesMasterIdLst>
    <p:notesMasterId r:id="rId15"/>
  </p:notesMasterIdLst>
  <p:sldIdLst>
    <p:sldId id="296" r:id="rId2"/>
    <p:sldId id="302" r:id="rId3"/>
    <p:sldId id="297" r:id="rId4"/>
    <p:sldId id="298" r:id="rId5"/>
    <p:sldId id="299" r:id="rId6"/>
    <p:sldId id="300" r:id="rId7"/>
    <p:sldId id="301" r:id="rId8"/>
    <p:sldId id="303" r:id="rId9"/>
    <p:sldId id="304" r:id="rId10"/>
    <p:sldId id="305" r:id="rId11"/>
    <p:sldId id="309" r:id="rId12"/>
    <p:sldId id="307" r:id="rId13"/>
    <p:sldId id="308" r:id="rId14"/>
  </p:sldIdLst>
  <p:sldSz cx="10688638" cy="7562850"/>
  <p:notesSz cx="6858000" cy="9144000"/>
  <p:defaultTextStyle>
    <a:defPPr>
      <a:defRPr lang="en-US"/>
    </a:defPPr>
    <a:lvl1pPr marL="0" algn="l" defTabSz="521245" rtl="0" eaLnBrk="1" latinLnBrk="0" hangingPunct="1">
      <a:defRPr sz="2100" kern="1200">
        <a:solidFill>
          <a:schemeClr val="tx1"/>
        </a:solidFill>
        <a:latin typeface="+mn-lt"/>
        <a:ea typeface="+mn-ea"/>
        <a:cs typeface="+mn-cs"/>
      </a:defRPr>
    </a:lvl1pPr>
    <a:lvl2pPr marL="521245" algn="l" defTabSz="521245" rtl="0" eaLnBrk="1" latinLnBrk="0" hangingPunct="1">
      <a:defRPr sz="2100" kern="1200">
        <a:solidFill>
          <a:schemeClr val="tx1"/>
        </a:solidFill>
        <a:latin typeface="+mn-lt"/>
        <a:ea typeface="+mn-ea"/>
        <a:cs typeface="+mn-cs"/>
      </a:defRPr>
    </a:lvl2pPr>
    <a:lvl3pPr marL="1042487" algn="l" defTabSz="521245" rtl="0" eaLnBrk="1" latinLnBrk="0" hangingPunct="1">
      <a:defRPr sz="2100" kern="1200">
        <a:solidFill>
          <a:schemeClr val="tx1"/>
        </a:solidFill>
        <a:latin typeface="+mn-lt"/>
        <a:ea typeface="+mn-ea"/>
        <a:cs typeface="+mn-cs"/>
      </a:defRPr>
    </a:lvl3pPr>
    <a:lvl4pPr marL="1563729" algn="l" defTabSz="521245" rtl="0" eaLnBrk="1" latinLnBrk="0" hangingPunct="1">
      <a:defRPr sz="2100" kern="1200">
        <a:solidFill>
          <a:schemeClr val="tx1"/>
        </a:solidFill>
        <a:latin typeface="+mn-lt"/>
        <a:ea typeface="+mn-ea"/>
        <a:cs typeface="+mn-cs"/>
      </a:defRPr>
    </a:lvl4pPr>
    <a:lvl5pPr marL="2084973" algn="l" defTabSz="521245" rtl="0" eaLnBrk="1" latinLnBrk="0" hangingPunct="1">
      <a:defRPr sz="2100" kern="1200">
        <a:solidFill>
          <a:schemeClr val="tx1"/>
        </a:solidFill>
        <a:latin typeface="+mn-lt"/>
        <a:ea typeface="+mn-ea"/>
        <a:cs typeface="+mn-cs"/>
      </a:defRPr>
    </a:lvl5pPr>
    <a:lvl6pPr marL="2606215" algn="l" defTabSz="521245" rtl="0" eaLnBrk="1" latinLnBrk="0" hangingPunct="1">
      <a:defRPr sz="2100" kern="1200">
        <a:solidFill>
          <a:schemeClr val="tx1"/>
        </a:solidFill>
        <a:latin typeface="+mn-lt"/>
        <a:ea typeface="+mn-ea"/>
        <a:cs typeface="+mn-cs"/>
      </a:defRPr>
    </a:lvl6pPr>
    <a:lvl7pPr marL="3127460" algn="l" defTabSz="521245" rtl="0" eaLnBrk="1" latinLnBrk="0" hangingPunct="1">
      <a:defRPr sz="2100" kern="1200">
        <a:solidFill>
          <a:schemeClr val="tx1"/>
        </a:solidFill>
        <a:latin typeface="+mn-lt"/>
        <a:ea typeface="+mn-ea"/>
        <a:cs typeface="+mn-cs"/>
      </a:defRPr>
    </a:lvl7pPr>
    <a:lvl8pPr marL="3648702" algn="l" defTabSz="521245" rtl="0" eaLnBrk="1" latinLnBrk="0" hangingPunct="1">
      <a:defRPr sz="2100" kern="1200">
        <a:solidFill>
          <a:schemeClr val="tx1"/>
        </a:solidFill>
        <a:latin typeface="+mn-lt"/>
        <a:ea typeface="+mn-ea"/>
        <a:cs typeface="+mn-cs"/>
      </a:defRPr>
    </a:lvl8pPr>
    <a:lvl9pPr marL="4169946" algn="l" defTabSz="521245" rtl="0" eaLnBrk="1" latinLnBrk="0" hangingPunct="1">
      <a:defRPr sz="21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00000"/>
    <a:srgbClr val="4EC5D8"/>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horzBarState="maximized">
    <p:restoredLeft sz="18711" autoAdjust="0"/>
    <p:restoredTop sz="99547" autoAdjust="0"/>
  </p:normalViewPr>
  <p:slideViewPr>
    <p:cSldViewPr snapToGrid="0" snapToObjects="1" showGuides="1">
      <p:cViewPr varScale="1">
        <p:scale>
          <a:sx n="177" d="100"/>
          <a:sy n="177" d="100"/>
        </p:scale>
        <p:origin x="-504" y="-96"/>
      </p:cViewPr>
      <p:guideLst>
        <p:guide orient="horz" pos="3736"/>
        <p:guide pos="3105"/>
        <p:guide pos="514"/>
        <p:guide pos="5597"/>
        <p:guide pos="223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notesMaster" Target="notesMasters/notesMaster1.xml"/><Relationship Id="rId16" Type="http://schemas.openxmlformats.org/officeDocument/2006/relationships/printerSettings" Target="printerSettings/printerSettings1.bin"/><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pieChart>
        <c:varyColors val="1"/>
        <c:ser>
          <c:idx val="0"/>
          <c:order val="0"/>
          <c:tx>
            <c:strRef>
              <c:f>Sheet1!$B$1</c:f>
              <c:strCache>
                <c:ptCount val="1"/>
                <c:pt idx="0">
                  <c:v>The New Zealand Herald 2012 Advertising Volumes</c:v>
                </c:pt>
              </c:strCache>
            </c:strRef>
          </c:tx>
          <c:spPr>
            <a:effectLst/>
          </c:spPr>
          <c:dPt>
            <c:idx val="0"/>
            <c:spPr>
              <a:solidFill>
                <a:srgbClr val="4EC5D8"/>
              </a:solidFill>
              <a:effectLst/>
            </c:spPr>
          </c:dPt>
          <c:dPt>
            <c:idx val="2"/>
            <c:spPr>
              <a:solidFill>
                <a:schemeClr val="tx1">
                  <a:lumMod val="75000"/>
                  <a:lumOff val="25000"/>
                </a:schemeClr>
              </a:solidFill>
              <a:effectLst/>
            </c:spPr>
          </c:dPt>
          <c:dPt>
            <c:idx val="3"/>
            <c:spPr>
              <a:solidFill>
                <a:schemeClr val="tx1">
                  <a:lumMod val="65000"/>
                  <a:lumOff val="35000"/>
                </a:schemeClr>
              </a:solidFill>
              <a:effectLst/>
            </c:spPr>
          </c:dPt>
          <c:dPt>
            <c:idx val="4"/>
            <c:spPr>
              <a:solidFill>
                <a:schemeClr val="bg1">
                  <a:lumMod val="65000"/>
                </a:schemeClr>
              </a:solidFill>
              <a:effectLst/>
            </c:spPr>
          </c:dPt>
          <c:dPt>
            <c:idx val="5"/>
            <c:spPr>
              <a:solidFill>
                <a:schemeClr val="bg1">
                  <a:lumMod val="85000"/>
                </a:schemeClr>
              </a:solidFill>
              <a:effectLst/>
            </c:spPr>
          </c:dPt>
          <c:dPt>
            <c:idx val="6"/>
            <c:spPr>
              <a:solidFill>
                <a:schemeClr val="bg1"/>
              </a:solidFill>
              <a:effectLst/>
            </c:spPr>
          </c:dPt>
          <c:dLbls>
            <c:dLbl>
              <c:idx val="0"/>
              <c:layout>
                <c:manualLayout>
                  <c:x val="0.015228942181932"/>
                  <c:y val="-0.00964283471741755"/>
                </c:manualLayout>
              </c:layout>
              <c:showPercent val="1"/>
            </c:dLbl>
            <c:dLbl>
              <c:idx val="2"/>
              <c:layout>
                <c:manualLayout>
                  <c:x val="-0.0344190861977573"/>
                  <c:y val="-9.12663238946918E-6"/>
                </c:manualLayout>
              </c:layout>
              <c:showPercent val="1"/>
            </c:dLbl>
            <c:dLbl>
              <c:idx val="3"/>
              <c:layout>
                <c:manualLayout>
                  <c:x val="-0.0218074188082614"/>
                  <c:y val="0.00580417313440682"/>
                </c:manualLayout>
              </c:layout>
              <c:showPercent val="1"/>
            </c:dLbl>
            <c:txPr>
              <a:bodyPr/>
              <a:lstStyle/>
              <a:p>
                <a:pPr>
                  <a:defRPr lang="en-NZ" sz="1600" b="1" i="0">
                    <a:solidFill>
                      <a:srgbClr val="4EC5D8"/>
                    </a:solidFill>
                  </a:defRPr>
                </a:pPr>
                <a:endParaRPr lang="en-US"/>
              </a:p>
            </c:txPr>
            <c:showPercent val="1"/>
            <c:showLeaderLines val="1"/>
            <c:leaderLines>
              <c:spPr>
                <a:ln>
                  <a:solidFill>
                    <a:srgbClr val="4EC5D8"/>
                  </a:solidFill>
                </a:ln>
              </c:spPr>
            </c:leaderLines>
          </c:dLbls>
          <c:cat>
            <c:strRef>
              <c:f>Sheet1!$A$2:$A$8</c:f>
              <c:strCache>
                <c:ptCount val="7"/>
                <c:pt idx="0">
                  <c:v>Bayleys</c:v>
                </c:pt>
                <c:pt idx="1">
                  <c:v>Jones Lang LaSalle</c:v>
                </c:pt>
                <c:pt idx="2">
                  <c:v>Colliers</c:v>
                </c:pt>
                <c:pt idx="3">
                  <c:v>Barfoots &amp; Thompson</c:v>
                </c:pt>
                <c:pt idx="4">
                  <c:v>NAI Harcourts</c:v>
                </c:pt>
                <c:pt idx="5">
                  <c:v>Ray White</c:v>
                </c:pt>
                <c:pt idx="6">
                  <c:v>CBRE</c:v>
                </c:pt>
              </c:strCache>
            </c:strRef>
          </c:cat>
          <c:val>
            <c:numRef>
              <c:f>Sheet1!$B$2:$B$8</c:f>
              <c:numCache>
                <c:formatCode>General</c:formatCode>
                <c:ptCount val="7"/>
                <c:pt idx="0">
                  <c:v>54.0</c:v>
                </c:pt>
                <c:pt idx="1">
                  <c:v>0.0</c:v>
                </c:pt>
                <c:pt idx="2">
                  <c:v>22.0</c:v>
                </c:pt>
                <c:pt idx="3">
                  <c:v>16.0</c:v>
                </c:pt>
                <c:pt idx="4">
                  <c:v>4.0</c:v>
                </c:pt>
                <c:pt idx="5">
                  <c:v>2.0</c:v>
                </c:pt>
                <c:pt idx="6">
                  <c:v>2.0</c:v>
                </c:pt>
              </c:numCache>
            </c:numRef>
          </c:val>
        </c:ser>
        <c:dLbls>
          <c:showPercent val="1"/>
        </c:dLbls>
        <c:firstSliceAng val="0"/>
      </c:pieChart>
    </c:plotArea>
    <c:plotVisOnly val="1"/>
    <c:dispBlanksAs val="zero"/>
  </c:chart>
  <c:spPr>
    <a:ln>
      <a:noFill/>
    </a:ln>
  </c:spPr>
  <c:txPr>
    <a:bodyPr/>
    <a:lstStyle/>
    <a:p>
      <a:pPr>
        <a:defRPr sz="10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18"/>
  <c:chart>
    <c:autoTitleDeleted val="1"/>
    <c:plotArea>
      <c:layout/>
      <c:pieChart>
        <c:varyColors val="1"/>
        <c:ser>
          <c:idx val="0"/>
          <c:order val="0"/>
          <c:tx>
            <c:strRef>
              <c:f>Sheet1!$B$1</c:f>
              <c:strCache>
                <c:ptCount val="1"/>
                <c:pt idx="0">
                  <c:v>The Dominion Post YE March 2013 Advertising Volumes</c:v>
                </c:pt>
              </c:strCache>
            </c:strRef>
          </c:tx>
          <c:spPr>
            <a:effectLst/>
          </c:spPr>
          <c:dPt>
            <c:idx val="0"/>
            <c:spPr>
              <a:solidFill>
                <a:srgbClr val="4EC5D8"/>
              </a:solidFill>
              <a:effectLst/>
            </c:spPr>
          </c:dPt>
          <c:dPt>
            <c:idx val="1"/>
            <c:spPr>
              <a:solidFill>
                <a:schemeClr val="tx1">
                  <a:lumMod val="75000"/>
                  <a:lumOff val="25000"/>
                </a:schemeClr>
              </a:solidFill>
              <a:effectLst/>
            </c:spPr>
          </c:dPt>
          <c:dPt>
            <c:idx val="2"/>
            <c:spPr>
              <a:solidFill>
                <a:schemeClr val="tx1">
                  <a:lumMod val="65000"/>
                  <a:lumOff val="35000"/>
                </a:schemeClr>
              </a:solidFill>
              <a:effectLst/>
            </c:spPr>
          </c:dPt>
          <c:dPt>
            <c:idx val="3"/>
            <c:spPr>
              <a:solidFill>
                <a:schemeClr val="bg1">
                  <a:lumMod val="65000"/>
                </a:schemeClr>
              </a:solidFill>
              <a:effectLst/>
            </c:spPr>
          </c:dPt>
          <c:dPt>
            <c:idx val="4"/>
            <c:spPr>
              <a:solidFill>
                <a:schemeClr val="bg1">
                  <a:lumMod val="85000"/>
                </a:schemeClr>
              </a:solidFill>
              <a:effectLst/>
            </c:spPr>
          </c:dPt>
          <c:dPt>
            <c:idx val="5"/>
            <c:spPr>
              <a:solidFill>
                <a:schemeClr val="bg1"/>
              </a:solidFill>
              <a:effectLst/>
            </c:spPr>
          </c:dPt>
          <c:dLbls>
            <c:dLbl>
              <c:idx val="0"/>
              <c:layout>
                <c:manualLayout>
                  <c:x val="0.00656335606245247"/>
                  <c:y val="0.009566674970339"/>
                </c:manualLayout>
              </c:layout>
              <c:showPercent val="1"/>
            </c:dLbl>
            <c:dLbl>
              <c:idx val="1"/>
              <c:layout>
                <c:manualLayout>
                  <c:x val="-0.00845588937272348"/>
                  <c:y val="-0.0204359005754867"/>
                </c:manualLayout>
              </c:layout>
              <c:showPercent val="1"/>
            </c:dLbl>
            <c:dLbl>
              <c:idx val="2"/>
              <c:layout>
                <c:manualLayout>
                  <c:x val="-0.0222932842585032"/>
                  <c:y val="0.025829769087539"/>
                </c:manualLayout>
              </c:layout>
              <c:showPercent val="1"/>
            </c:dLbl>
            <c:dLbl>
              <c:idx val="3"/>
              <c:layout>
                <c:manualLayout>
                  <c:x val="0.00629169048712796"/>
                  <c:y val="-0.0324556773896632"/>
                </c:manualLayout>
              </c:layout>
              <c:showPercent val="1"/>
            </c:dLbl>
            <c:dLbl>
              <c:idx val="4"/>
              <c:layout>
                <c:manualLayout>
                  <c:x val="0.0122839170609912"/>
                  <c:y val="0.0149073436833683"/>
                </c:manualLayout>
              </c:layout>
              <c:showPercent val="1"/>
            </c:dLbl>
            <c:txPr>
              <a:bodyPr/>
              <a:lstStyle/>
              <a:p>
                <a:pPr>
                  <a:defRPr lang="en-NZ" sz="1600" b="1" i="0">
                    <a:solidFill>
                      <a:srgbClr val="4EC5D8"/>
                    </a:solidFill>
                  </a:defRPr>
                </a:pPr>
                <a:endParaRPr lang="en-US"/>
              </a:p>
            </c:txPr>
            <c:showPercent val="1"/>
            <c:showLeaderLines val="1"/>
            <c:leaderLines>
              <c:spPr>
                <a:ln>
                  <a:solidFill>
                    <a:srgbClr val="4EC5D8"/>
                  </a:solidFill>
                </a:ln>
              </c:spPr>
            </c:leaderLines>
          </c:dLbls>
          <c:cat>
            <c:strRef>
              <c:f>Sheet1!$A$2:$A$7</c:f>
              <c:strCache>
                <c:ptCount val="6"/>
                <c:pt idx="0">
                  <c:v>Bayleys</c:v>
                </c:pt>
                <c:pt idx="1">
                  <c:v>Colliers</c:v>
                </c:pt>
                <c:pt idx="2">
                  <c:v>Other</c:v>
                </c:pt>
                <c:pt idx="3">
                  <c:v>Paul Hastings</c:v>
                </c:pt>
                <c:pt idx="4">
                  <c:v>CBRE</c:v>
                </c:pt>
                <c:pt idx="5">
                  <c:v>Jones Lang LaSalle</c:v>
                </c:pt>
              </c:strCache>
            </c:strRef>
          </c:cat>
          <c:val>
            <c:numRef>
              <c:f>Sheet1!$B$2:$B$7</c:f>
              <c:numCache>
                <c:formatCode>General</c:formatCode>
                <c:ptCount val="6"/>
                <c:pt idx="0">
                  <c:v>49.0</c:v>
                </c:pt>
                <c:pt idx="1">
                  <c:v>24.0</c:v>
                </c:pt>
                <c:pt idx="2">
                  <c:v>9.0</c:v>
                </c:pt>
                <c:pt idx="3">
                  <c:v>8.0</c:v>
                </c:pt>
                <c:pt idx="4">
                  <c:v>7.0</c:v>
                </c:pt>
                <c:pt idx="5">
                  <c:v>3.0</c:v>
                </c:pt>
              </c:numCache>
            </c:numRef>
          </c:val>
        </c:ser>
        <c:dLbls>
          <c:showPercent val="1"/>
        </c:dLbls>
        <c:firstSliceAng val="0"/>
      </c:pieChart>
    </c:plotArea>
    <c:plotVisOnly val="1"/>
    <c:dispBlanksAs val="zero"/>
  </c:chart>
  <c:spPr>
    <a:effectLst/>
  </c:spPr>
  <c:txPr>
    <a:bodyPr/>
    <a:lstStyle/>
    <a:p>
      <a:pPr>
        <a:defRPr sz="1800"/>
      </a:pPr>
      <a:endParaRPr lang="en-US"/>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C51D31-C076-B448-BBED-C6FB8AE29622}" type="datetimeFigureOut">
              <a:rPr lang="en-US" smtClean="0"/>
              <a:pPr/>
              <a:t>4/4/14</a:t>
            </a:fld>
            <a:endParaRPr lang="en-US"/>
          </a:p>
        </p:txBody>
      </p:sp>
      <p:sp>
        <p:nvSpPr>
          <p:cNvPr id="4" name="Slide Image Placeholder 3"/>
          <p:cNvSpPr>
            <a:spLocks noGrp="1" noRot="1" noChangeAspect="1"/>
          </p:cNvSpPr>
          <p:nvPr>
            <p:ph type="sldImg" idx="2"/>
          </p:nvPr>
        </p:nvSpPr>
        <p:spPr>
          <a:xfrm>
            <a:off x="1006475" y="685800"/>
            <a:ext cx="48450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8B4FA6-26F3-994D-B4E0-B2565B4D481D}"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2826969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8B4FA6-26F3-994D-B4E0-B2565B4D481D}" type="slidenum">
              <a:rPr lang="en-US" smtClean="0"/>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userDrawn="1">
  <p:cSld name="1_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pic>
        <p:nvPicPr>
          <p:cNvPr id="11" name="Picture 10" descr="light-blue-halftone-pattern SML.jpg"/>
          <p:cNvPicPr>
            <a:picLocks noChangeAspect="1"/>
          </p:cNvPicPr>
          <p:nvPr userDrawn="1"/>
        </p:nvPicPr>
        <p:blipFill>
          <a:blip r:embed="rId3"/>
          <a:srcRect l="2425"/>
          <a:stretch>
            <a:fillRect/>
          </a:stretch>
        </p:blipFill>
        <p:spPr>
          <a:xfrm>
            <a:off x="251999" y="436281"/>
            <a:ext cx="10141448" cy="6808879"/>
          </a:xfrm>
          <a:prstGeom prst="rect">
            <a:avLst/>
          </a:prstGeom>
        </p:spPr>
      </p:pic>
      <p:sp>
        <p:nvSpPr>
          <p:cNvPr id="2" name="Title Placeholder 1"/>
          <p:cNvSpPr>
            <a:spLocks noGrp="1"/>
          </p:cNvSpPr>
          <p:nvPr>
            <p:ph type="title"/>
          </p:nvPr>
        </p:nvSpPr>
        <p:spPr>
          <a:xfrm>
            <a:off x="534432" y="302866"/>
            <a:ext cx="9619774" cy="1260475"/>
          </a:xfrm>
          <a:prstGeom prst="rect">
            <a:avLst/>
          </a:prstGeom>
        </p:spPr>
        <p:txBody>
          <a:bodyPr vert="horz" lIns="104274" tIns="52138" rIns="104274" bIns="52138"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534432" y="1764667"/>
            <a:ext cx="9619774" cy="4991131"/>
          </a:xfrm>
          <a:prstGeom prst="rect">
            <a:avLst/>
          </a:prstGeom>
        </p:spPr>
        <p:txBody>
          <a:bodyPr vert="horz" lIns="104274" tIns="52138" rIns="104274" bIns="52138"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534432" y="7009643"/>
            <a:ext cx="2494016" cy="402652"/>
          </a:xfrm>
          <a:prstGeom prst="rect">
            <a:avLst/>
          </a:prstGeom>
        </p:spPr>
        <p:txBody>
          <a:bodyPr vert="horz" lIns="104274" tIns="52138" rIns="104274" bIns="52138" rtlCol="0" anchor="ctr"/>
          <a:lstStyle>
            <a:lvl1pPr algn="l">
              <a:defRPr sz="1400">
                <a:solidFill>
                  <a:schemeClr val="tx1">
                    <a:tint val="75000"/>
                  </a:schemeClr>
                </a:solidFill>
              </a:defRPr>
            </a:lvl1pPr>
          </a:lstStyle>
          <a:p>
            <a:fld id="{73EA59F1-12F2-214D-AA80-65346CB9CC88}" type="datetimeFigureOut">
              <a:rPr lang="en-US" smtClean="0"/>
              <a:pPr/>
              <a:t>4/4/14</a:t>
            </a:fld>
            <a:endParaRPr lang="en-US"/>
          </a:p>
        </p:txBody>
      </p:sp>
      <p:sp>
        <p:nvSpPr>
          <p:cNvPr id="5" name="Footer Placeholder 4"/>
          <p:cNvSpPr>
            <a:spLocks noGrp="1"/>
          </p:cNvSpPr>
          <p:nvPr>
            <p:ph type="ftr" sz="quarter" idx="3"/>
          </p:nvPr>
        </p:nvSpPr>
        <p:spPr>
          <a:xfrm>
            <a:off x="3651953" y="7009643"/>
            <a:ext cx="3384735" cy="402652"/>
          </a:xfrm>
          <a:prstGeom prst="rect">
            <a:avLst/>
          </a:prstGeom>
        </p:spPr>
        <p:txBody>
          <a:bodyPr vert="horz" lIns="104274" tIns="52138" rIns="104274" bIns="52138"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660190" y="7009643"/>
            <a:ext cx="2494016" cy="402652"/>
          </a:xfrm>
          <a:prstGeom prst="rect">
            <a:avLst/>
          </a:prstGeom>
        </p:spPr>
        <p:txBody>
          <a:bodyPr vert="horz" lIns="104274" tIns="52138" rIns="104274" bIns="52138" rtlCol="0" anchor="ctr"/>
          <a:lstStyle>
            <a:lvl1pPr algn="r">
              <a:defRPr sz="1400">
                <a:solidFill>
                  <a:schemeClr val="tx1">
                    <a:tint val="75000"/>
                  </a:schemeClr>
                </a:solidFill>
              </a:defRPr>
            </a:lvl1pPr>
          </a:lstStyle>
          <a:p>
            <a:fld id="{39EFDA76-3784-3448-9F66-C30C725FBB9C}" type="slidenum">
              <a:rPr lang="en-US" smtClean="0"/>
              <a:pPr/>
              <a:t>‹#›</a:t>
            </a:fld>
            <a:endParaRPr lang="en-US"/>
          </a:p>
        </p:txBody>
      </p:sp>
      <p:sp>
        <p:nvSpPr>
          <p:cNvPr id="8" name="Rectangle 7"/>
          <p:cNvSpPr/>
          <p:nvPr userDrawn="1"/>
        </p:nvSpPr>
        <p:spPr>
          <a:xfrm>
            <a:off x="251999" y="252003"/>
            <a:ext cx="10141448" cy="2001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lang="en-US"/>
          </a:p>
        </p:txBody>
      </p:sp>
      <p:pic>
        <p:nvPicPr>
          <p:cNvPr id="9" name="Picture 8"/>
          <p:cNvPicPr>
            <a:picLocks noChangeAspect="1"/>
          </p:cNvPicPr>
          <p:nvPr userDrawn="1"/>
        </p:nvPicPr>
        <p:blipFill>
          <a:blip r:embed="rId4"/>
          <a:stretch>
            <a:fillRect/>
          </a:stretch>
        </p:blipFill>
        <p:spPr>
          <a:xfrm>
            <a:off x="9250731" y="6770959"/>
            <a:ext cx="949343" cy="240878"/>
          </a:xfrm>
          <a:prstGeom prst="rect">
            <a:avLst/>
          </a:prstGeom>
        </p:spPr>
      </p:pic>
      <p:sp>
        <p:nvSpPr>
          <p:cNvPr id="10" name="Rectangle 9"/>
          <p:cNvSpPr/>
          <p:nvPr userDrawn="1"/>
        </p:nvSpPr>
        <p:spPr>
          <a:xfrm>
            <a:off x="251999" y="7135651"/>
            <a:ext cx="10141448" cy="20015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05" tIns="45703" rIns="91405" bIns="45703" rtlCol="0" anchor="ctr"/>
          <a:lstStyle/>
          <a:p>
            <a:pPr algn="ctr"/>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30077480"/>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521373" rtl="0" eaLnBrk="1" latinLnBrk="0" hangingPunct="1">
        <a:spcBef>
          <a:spcPct val="0"/>
        </a:spcBef>
        <a:buNone/>
        <a:defRPr sz="5000" kern="1200">
          <a:solidFill>
            <a:schemeClr val="tx1"/>
          </a:solidFill>
          <a:latin typeface="+mj-lt"/>
          <a:ea typeface="+mj-ea"/>
          <a:cs typeface="+mj-cs"/>
        </a:defRPr>
      </a:lvl1pPr>
    </p:titleStyle>
    <p:bodyStyle>
      <a:lvl1pPr marL="391028" indent="-391028" algn="l" defTabSz="521373" rtl="0" eaLnBrk="1" latinLnBrk="0" hangingPunct="1">
        <a:spcBef>
          <a:spcPct val="20000"/>
        </a:spcBef>
        <a:buFont typeface="Arial"/>
        <a:buChar char="•"/>
        <a:defRPr sz="3600" kern="1200">
          <a:solidFill>
            <a:schemeClr val="tx1"/>
          </a:solidFill>
          <a:latin typeface="+mn-lt"/>
          <a:ea typeface="+mn-ea"/>
          <a:cs typeface="+mn-cs"/>
        </a:defRPr>
      </a:lvl1pPr>
      <a:lvl2pPr marL="847230" indent="-325858" algn="l" defTabSz="521373" rtl="0" eaLnBrk="1" latinLnBrk="0" hangingPunct="1">
        <a:spcBef>
          <a:spcPct val="20000"/>
        </a:spcBef>
        <a:buFont typeface="Arial"/>
        <a:buChar char="–"/>
        <a:defRPr sz="3200" kern="1200">
          <a:solidFill>
            <a:schemeClr val="tx1"/>
          </a:solidFill>
          <a:latin typeface="+mn-lt"/>
          <a:ea typeface="+mn-ea"/>
          <a:cs typeface="+mn-cs"/>
        </a:defRPr>
      </a:lvl2pPr>
      <a:lvl3pPr marL="1303431" indent="-260685" algn="l" defTabSz="521373" rtl="0" eaLnBrk="1" latinLnBrk="0" hangingPunct="1">
        <a:spcBef>
          <a:spcPct val="20000"/>
        </a:spcBef>
        <a:buFont typeface="Arial"/>
        <a:buChar char="•"/>
        <a:defRPr sz="2700" kern="1200">
          <a:solidFill>
            <a:schemeClr val="tx1"/>
          </a:solidFill>
          <a:latin typeface="+mn-lt"/>
          <a:ea typeface="+mn-ea"/>
          <a:cs typeface="+mn-cs"/>
        </a:defRPr>
      </a:lvl3pPr>
      <a:lvl4pPr marL="1824802" indent="-260685" algn="l" defTabSz="521373" rtl="0" eaLnBrk="1" latinLnBrk="0" hangingPunct="1">
        <a:spcBef>
          <a:spcPct val="20000"/>
        </a:spcBef>
        <a:buFont typeface="Arial"/>
        <a:buChar char="–"/>
        <a:defRPr sz="2300" kern="1200">
          <a:solidFill>
            <a:schemeClr val="tx1"/>
          </a:solidFill>
          <a:latin typeface="+mn-lt"/>
          <a:ea typeface="+mn-ea"/>
          <a:cs typeface="+mn-cs"/>
        </a:defRPr>
      </a:lvl4pPr>
      <a:lvl5pPr marL="2346175" indent="-260685" algn="l" defTabSz="521373" rtl="0" eaLnBrk="1" latinLnBrk="0" hangingPunct="1">
        <a:spcBef>
          <a:spcPct val="20000"/>
        </a:spcBef>
        <a:buFont typeface="Arial"/>
        <a:buChar char="»"/>
        <a:defRPr sz="2300" kern="1200">
          <a:solidFill>
            <a:schemeClr val="tx1"/>
          </a:solidFill>
          <a:latin typeface="+mn-lt"/>
          <a:ea typeface="+mn-ea"/>
          <a:cs typeface="+mn-cs"/>
        </a:defRPr>
      </a:lvl5pPr>
      <a:lvl6pPr marL="2867547" indent="-260685" algn="l" defTabSz="521373" rtl="0" eaLnBrk="1" latinLnBrk="0" hangingPunct="1">
        <a:spcBef>
          <a:spcPct val="20000"/>
        </a:spcBef>
        <a:buFont typeface="Arial"/>
        <a:buChar char="•"/>
        <a:defRPr sz="2300" kern="1200">
          <a:solidFill>
            <a:schemeClr val="tx1"/>
          </a:solidFill>
          <a:latin typeface="+mn-lt"/>
          <a:ea typeface="+mn-ea"/>
          <a:cs typeface="+mn-cs"/>
        </a:defRPr>
      </a:lvl6pPr>
      <a:lvl7pPr marL="3388919" indent="-260685" algn="l" defTabSz="521373" rtl="0" eaLnBrk="1" latinLnBrk="0" hangingPunct="1">
        <a:spcBef>
          <a:spcPct val="20000"/>
        </a:spcBef>
        <a:buFont typeface="Arial"/>
        <a:buChar char="•"/>
        <a:defRPr sz="2300" kern="1200">
          <a:solidFill>
            <a:schemeClr val="tx1"/>
          </a:solidFill>
          <a:latin typeface="+mn-lt"/>
          <a:ea typeface="+mn-ea"/>
          <a:cs typeface="+mn-cs"/>
        </a:defRPr>
      </a:lvl7pPr>
      <a:lvl8pPr marL="3910291" indent="-260685" algn="l" defTabSz="521373" rtl="0" eaLnBrk="1" latinLnBrk="0" hangingPunct="1">
        <a:spcBef>
          <a:spcPct val="20000"/>
        </a:spcBef>
        <a:buFont typeface="Arial"/>
        <a:buChar char="•"/>
        <a:defRPr sz="2300" kern="1200">
          <a:solidFill>
            <a:schemeClr val="tx1"/>
          </a:solidFill>
          <a:latin typeface="+mn-lt"/>
          <a:ea typeface="+mn-ea"/>
          <a:cs typeface="+mn-cs"/>
        </a:defRPr>
      </a:lvl8pPr>
      <a:lvl9pPr marL="4431663" indent="-260685" algn="l" defTabSz="521373" rtl="0" eaLnBrk="1" latinLnBrk="0" hangingPunct="1">
        <a:spcBef>
          <a:spcPct val="20000"/>
        </a:spcBef>
        <a:buFont typeface="Arial"/>
        <a:buChar char="•"/>
        <a:defRPr sz="2300" kern="1200">
          <a:solidFill>
            <a:schemeClr val="tx1"/>
          </a:solidFill>
          <a:latin typeface="+mn-lt"/>
          <a:ea typeface="+mn-ea"/>
          <a:cs typeface="+mn-cs"/>
        </a:defRPr>
      </a:lvl9pPr>
    </p:bodyStyle>
    <p:otherStyle>
      <a:defPPr>
        <a:defRPr lang="en-US"/>
      </a:defPPr>
      <a:lvl1pPr marL="0" algn="l" defTabSz="521373" rtl="0" eaLnBrk="1" latinLnBrk="0" hangingPunct="1">
        <a:defRPr sz="2100" kern="1200">
          <a:solidFill>
            <a:schemeClr val="tx1"/>
          </a:solidFill>
          <a:latin typeface="+mn-lt"/>
          <a:ea typeface="+mn-ea"/>
          <a:cs typeface="+mn-cs"/>
        </a:defRPr>
      </a:lvl1pPr>
      <a:lvl2pPr marL="521373" algn="l" defTabSz="521373" rtl="0" eaLnBrk="1" latinLnBrk="0" hangingPunct="1">
        <a:defRPr sz="2100" kern="1200">
          <a:solidFill>
            <a:schemeClr val="tx1"/>
          </a:solidFill>
          <a:latin typeface="+mn-lt"/>
          <a:ea typeface="+mn-ea"/>
          <a:cs typeface="+mn-cs"/>
        </a:defRPr>
      </a:lvl2pPr>
      <a:lvl3pPr marL="1042744" algn="l" defTabSz="521373" rtl="0" eaLnBrk="1" latinLnBrk="0" hangingPunct="1">
        <a:defRPr sz="2100" kern="1200">
          <a:solidFill>
            <a:schemeClr val="tx1"/>
          </a:solidFill>
          <a:latin typeface="+mn-lt"/>
          <a:ea typeface="+mn-ea"/>
          <a:cs typeface="+mn-cs"/>
        </a:defRPr>
      </a:lvl3pPr>
      <a:lvl4pPr marL="1564117" algn="l" defTabSz="521373" rtl="0" eaLnBrk="1" latinLnBrk="0" hangingPunct="1">
        <a:defRPr sz="2100" kern="1200">
          <a:solidFill>
            <a:schemeClr val="tx1"/>
          </a:solidFill>
          <a:latin typeface="+mn-lt"/>
          <a:ea typeface="+mn-ea"/>
          <a:cs typeface="+mn-cs"/>
        </a:defRPr>
      </a:lvl4pPr>
      <a:lvl5pPr marL="2085489" algn="l" defTabSz="521373" rtl="0" eaLnBrk="1" latinLnBrk="0" hangingPunct="1">
        <a:defRPr sz="2100" kern="1200">
          <a:solidFill>
            <a:schemeClr val="tx1"/>
          </a:solidFill>
          <a:latin typeface="+mn-lt"/>
          <a:ea typeface="+mn-ea"/>
          <a:cs typeface="+mn-cs"/>
        </a:defRPr>
      </a:lvl5pPr>
      <a:lvl6pPr marL="2606860" algn="l" defTabSz="521373" rtl="0" eaLnBrk="1" latinLnBrk="0" hangingPunct="1">
        <a:defRPr sz="2100" kern="1200">
          <a:solidFill>
            <a:schemeClr val="tx1"/>
          </a:solidFill>
          <a:latin typeface="+mn-lt"/>
          <a:ea typeface="+mn-ea"/>
          <a:cs typeface="+mn-cs"/>
        </a:defRPr>
      </a:lvl6pPr>
      <a:lvl7pPr marL="3128233" algn="l" defTabSz="521373" rtl="0" eaLnBrk="1" latinLnBrk="0" hangingPunct="1">
        <a:defRPr sz="2100" kern="1200">
          <a:solidFill>
            <a:schemeClr val="tx1"/>
          </a:solidFill>
          <a:latin typeface="+mn-lt"/>
          <a:ea typeface="+mn-ea"/>
          <a:cs typeface="+mn-cs"/>
        </a:defRPr>
      </a:lvl7pPr>
      <a:lvl8pPr marL="3649605" algn="l" defTabSz="521373" rtl="0" eaLnBrk="1" latinLnBrk="0" hangingPunct="1">
        <a:defRPr sz="2100" kern="1200">
          <a:solidFill>
            <a:schemeClr val="tx1"/>
          </a:solidFill>
          <a:latin typeface="+mn-lt"/>
          <a:ea typeface="+mn-ea"/>
          <a:cs typeface="+mn-cs"/>
        </a:defRPr>
      </a:lvl8pPr>
      <a:lvl9pPr marL="4170977" algn="l" defTabSz="521373"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8.emf"/><Relationship Id="rId4" Type="http://schemas.openxmlformats.org/officeDocument/2006/relationships/image" Target="../media/image49.emf"/><Relationship Id="rId5" Type="http://schemas.openxmlformats.org/officeDocument/2006/relationships/image" Target="../media/image50.emf"/><Relationship Id="rId6" Type="http://schemas.openxmlformats.org/officeDocument/2006/relationships/image" Target="../media/image51.emf"/><Relationship Id="rId7" Type="http://schemas.openxmlformats.org/officeDocument/2006/relationships/image" Target="../media/image52.emf"/><Relationship Id="rId8"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image" Target="../media/image47.png"/></Relationships>
</file>

<file path=ppt/slides/_rels/slide11.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5" Type="http://schemas.openxmlformats.org/officeDocument/2006/relationships/image" Target="../media/image56.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jpeg"/><Relationship Id="rId6" Type="http://schemas.openxmlformats.org/officeDocument/2006/relationships/image" Target="../media/image61.jpeg"/><Relationship Id="rId1" Type="http://schemas.openxmlformats.org/officeDocument/2006/relationships/slideLayout" Target="../slideLayouts/slideLayout1.xml"/><Relationship Id="rId2" Type="http://schemas.openxmlformats.org/officeDocument/2006/relationships/image" Target="../media/image57.pdf"/></Relationships>
</file>

<file path=ppt/slides/_rels/slide13.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image" Target="../media/image6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7.emf"/><Relationship Id="rId5" Type="http://schemas.openxmlformats.org/officeDocument/2006/relationships/image" Target="../media/image8.emf"/><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 Type="http://schemas.openxmlformats.org/officeDocument/2006/relationships/slideLayout" Target="../slideLayouts/slideLayout1.xml"/><Relationship Id="rId2"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1.xml"/><Relationship Id="rId2"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image" Target="../media/image19.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3.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4.emf"/></Relationships>
</file>

<file path=ppt/slides/_rels/slide8.xml.rels><?xml version="1.0" encoding="UTF-8" standalone="yes"?>
<Relationships xmlns="http://schemas.openxmlformats.org/package/2006/relationships"><Relationship Id="rId11" Type="http://schemas.openxmlformats.org/officeDocument/2006/relationships/chart" Target="../charts/chart2.xml"/><Relationship Id="rId12" Type="http://schemas.openxmlformats.org/officeDocument/2006/relationships/image" Target="../media/image33.jpeg"/><Relationship Id="rId13" Type="http://schemas.openxmlformats.org/officeDocument/2006/relationships/image" Target="../media/image34.jpeg"/><Relationship Id="rId1" Type="http://schemas.openxmlformats.org/officeDocument/2006/relationships/slideLayout" Target="../slideLayouts/slideLayout1.xml"/><Relationship Id="rId2" Type="http://schemas.openxmlformats.org/officeDocument/2006/relationships/chart" Target="../charts/chart1.xml"/><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emf"/><Relationship Id="rId6" Type="http://schemas.openxmlformats.org/officeDocument/2006/relationships/image" Target="../media/image28.emf"/><Relationship Id="rId7" Type="http://schemas.openxmlformats.org/officeDocument/2006/relationships/image" Target="../media/image29.emf"/><Relationship Id="rId8" Type="http://schemas.openxmlformats.org/officeDocument/2006/relationships/image" Target="../media/image30.emf"/><Relationship Id="rId9" Type="http://schemas.openxmlformats.org/officeDocument/2006/relationships/image" Target="../media/image31.emf"/><Relationship Id="rId10" Type="http://schemas.openxmlformats.org/officeDocument/2006/relationships/image" Target="../media/image32.png"/></Relationships>
</file>

<file path=ppt/slides/_rels/slide9.xml.rels><?xml version="1.0" encoding="UTF-8" standalone="yes"?>
<Relationships xmlns="http://schemas.openxmlformats.org/package/2006/relationships"><Relationship Id="rId11" Type="http://schemas.openxmlformats.org/officeDocument/2006/relationships/image" Target="../media/image43.emf"/><Relationship Id="rId12" Type="http://schemas.openxmlformats.org/officeDocument/2006/relationships/image" Target="../media/image44.emf"/><Relationship Id="rId13" Type="http://schemas.openxmlformats.org/officeDocument/2006/relationships/image" Target="../media/image45.emf"/><Relationship Id="rId14" Type="http://schemas.openxmlformats.org/officeDocument/2006/relationships/image" Target="../media/image46.emf"/><Relationship Id="rId1" Type="http://schemas.openxmlformats.org/officeDocument/2006/relationships/slideLayout" Target="../slideLayouts/slideLayout1.xml"/><Relationship Id="rId2" Type="http://schemas.openxmlformats.org/officeDocument/2006/relationships/image" Target="NULL"/><Relationship Id="rId3" Type="http://schemas.openxmlformats.org/officeDocument/2006/relationships/image" Target="../media/image35.emf"/><Relationship Id="rId4" Type="http://schemas.openxmlformats.org/officeDocument/2006/relationships/image" Target="../media/image36.emf"/><Relationship Id="rId5" Type="http://schemas.openxmlformats.org/officeDocument/2006/relationships/image" Target="../media/image37.emf"/><Relationship Id="rId6" Type="http://schemas.openxmlformats.org/officeDocument/2006/relationships/image" Target="../media/image38.emf"/><Relationship Id="rId7" Type="http://schemas.openxmlformats.org/officeDocument/2006/relationships/image" Target="../media/image39.emf"/><Relationship Id="rId8" Type="http://schemas.openxmlformats.org/officeDocument/2006/relationships/image" Target="../media/image40.emf"/><Relationship Id="rId9" Type="http://schemas.openxmlformats.org/officeDocument/2006/relationships/image" Target="../media/image41.emf"/><Relationship Id="rId10" Type="http://schemas.openxmlformats.org/officeDocument/2006/relationships/image" Target="../media/image42.emf"/></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iStock_000019811650 SML.jpg"/>
          <p:cNvPicPr>
            <a:picLocks noChangeAspect="1"/>
          </p:cNvPicPr>
          <p:nvPr/>
        </p:nvPicPr>
        <p:blipFill>
          <a:blip r:embed="rId2"/>
          <a:srcRect l="2170" r="1692" b="11427"/>
          <a:stretch>
            <a:fillRect/>
          </a:stretch>
        </p:blipFill>
        <p:spPr>
          <a:xfrm>
            <a:off x="252002" y="340901"/>
            <a:ext cx="10144553" cy="7009744"/>
          </a:xfrm>
          <a:prstGeom prst="rect">
            <a:avLst/>
          </a:prstGeom>
        </p:spPr>
      </p:pic>
      <p:sp>
        <p:nvSpPr>
          <p:cNvPr id="10" name="Rectangle 9"/>
          <p:cNvSpPr/>
          <p:nvPr/>
        </p:nvSpPr>
        <p:spPr>
          <a:xfrm>
            <a:off x="1197213" y="452489"/>
            <a:ext cx="9199342" cy="721165"/>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Appendices</a:t>
            </a:r>
          </a:p>
        </p:txBody>
      </p:sp>
      <p:sp>
        <p:nvSpPr>
          <p:cNvPr id="11" name="Rectangle 10"/>
          <p:cNvSpPr/>
          <p:nvPr/>
        </p:nvSpPr>
        <p:spPr>
          <a:xfrm>
            <a:off x="248256" y="252001"/>
            <a:ext cx="10148296"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2" name="Rectangle 11"/>
          <p:cNvSpPr/>
          <p:nvPr/>
        </p:nvSpPr>
        <p:spPr>
          <a:xfrm>
            <a:off x="252002" y="7150157"/>
            <a:ext cx="10144552" cy="200488"/>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3" name="Rectangle 12"/>
          <p:cNvSpPr/>
          <p:nvPr/>
        </p:nvSpPr>
        <p:spPr>
          <a:xfrm>
            <a:off x="252000" y="383744"/>
            <a:ext cx="1166046" cy="1235835"/>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pic>
        <p:nvPicPr>
          <p:cNvPr id="14" name="Picture 13"/>
          <p:cNvPicPr>
            <a:picLocks noChangeAspect="1"/>
          </p:cNvPicPr>
          <p:nvPr/>
        </p:nvPicPr>
        <p:blipFill>
          <a:blip r:embed="rId3"/>
          <a:stretch>
            <a:fillRect/>
          </a:stretch>
        </p:blipFill>
        <p:spPr>
          <a:xfrm>
            <a:off x="9250731" y="6770959"/>
            <a:ext cx="949343" cy="240878"/>
          </a:xfrm>
          <a:prstGeom prst="rect">
            <a:avLst/>
          </a:prstGeom>
        </p:spPr>
      </p:pic>
      <p:pic>
        <p:nvPicPr>
          <p:cNvPr id="17" name="Picture 16"/>
          <p:cNvPicPr>
            <a:picLocks noChangeAspect="1"/>
          </p:cNvPicPr>
          <p:nvPr/>
        </p:nvPicPr>
        <p:blipFill>
          <a:blip r:embed="rId4"/>
          <a:stretch>
            <a:fillRect/>
          </a:stretch>
        </p:blipFill>
        <p:spPr>
          <a:xfrm>
            <a:off x="414821" y="430921"/>
            <a:ext cx="804672" cy="1182624"/>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 name="Picture 33" descr="TP-ipad-SML.png"/>
          <p:cNvPicPr>
            <a:picLocks noChangeAspect="1"/>
          </p:cNvPicPr>
          <p:nvPr/>
        </p:nvPicPr>
        <p:blipFill>
          <a:blip r:embed="rId2"/>
          <a:stretch>
            <a:fillRect/>
          </a:stretch>
        </p:blipFill>
        <p:spPr>
          <a:xfrm>
            <a:off x="1989858" y="3985444"/>
            <a:ext cx="1282514" cy="1726462"/>
          </a:xfrm>
          <a:prstGeom prst="rect">
            <a:avLst/>
          </a:prstGeom>
        </p:spPr>
      </p:pic>
      <p:sp>
        <p:nvSpPr>
          <p:cNvPr id="3" name="Rectangle 2"/>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The Power Of Marketing</a:t>
            </a:r>
          </a:p>
        </p:txBody>
      </p:sp>
      <p:sp>
        <p:nvSpPr>
          <p:cNvPr id="5" name="Rectangle 4"/>
          <p:cNvSpPr/>
          <p:nvPr/>
        </p:nvSpPr>
        <p:spPr>
          <a:xfrm>
            <a:off x="889870" y="1398420"/>
            <a:ext cx="6478035" cy="369332"/>
          </a:xfrm>
          <a:prstGeom prst="rect">
            <a:avLst/>
          </a:prstGeom>
        </p:spPr>
        <p:txBody>
          <a:bodyPr wrap="none" lIns="0" tIns="0" rIns="0" bIns="0">
            <a:spAutoFit/>
          </a:bodyPr>
          <a:lstStyle/>
          <a:p>
            <a:r>
              <a:rPr lang="en-US" sz="2400" b="1" dirty="0">
                <a:solidFill>
                  <a:srgbClr val="00234B"/>
                </a:solidFill>
                <a:latin typeface="Arial"/>
                <a:cs typeface="Arial"/>
              </a:rPr>
              <a:t>Our Award Winning Marketing Product Suite</a:t>
            </a:r>
          </a:p>
        </p:txBody>
      </p:sp>
      <p:sp>
        <p:nvSpPr>
          <p:cNvPr id="6" name="Rectangle 5"/>
          <p:cNvSpPr/>
          <p:nvPr/>
        </p:nvSpPr>
        <p:spPr>
          <a:xfrm>
            <a:off x="909102" y="1843994"/>
            <a:ext cx="3756026" cy="1477328"/>
          </a:xfrm>
          <a:prstGeom prst="rect">
            <a:avLst/>
          </a:prstGeom>
        </p:spPr>
        <p:txBody>
          <a:bodyPr wrap="square" lIns="0" tIns="0" rIns="0" bIns="0">
            <a:spAutoFit/>
          </a:bodyPr>
          <a:lstStyle/>
          <a:p>
            <a:pPr>
              <a:spcAft>
                <a:spcPts val="600"/>
              </a:spcAft>
            </a:pPr>
            <a:r>
              <a:rPr lang="en-US" sz="1400" dirty="0">
                <a:solidFill>
                  <a:srgbClr val="4EC5D8"/>
                </a:solidFill>
                <a:latin typeface="Arial"/>
                <a:cs typeface="Arial"/>
              </a:rPr>
              <a:t>We are proud to have pioneered a number of commercial property marketing methodologies that are now best practice in the market.</a:t>
            </a:r>
          </a:p>
          <a:p>
            <a:pPr>
              <a:spcAft>
                <a:spcPts val="600"/>
              </a:spcAft>
            </a:pPr>
            <a:r>
              <a:rPr lang="en-US" sz="900" dirty="0">
                <a:solidFill>
                  <a:schemeClr val="tx1">
                    <a:lumMod val="50000"/>
                    <a:lumOff val="50000"/>
                  </a:schemeClr>
                </a:solidFill>
                <a:latin typeface="Arial"/>
                <a:cs typeface="Arial"/>
              </a:rPr>
              <a:t>Innovation is at our forefront, today our mantra is –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don’t just print books! Our portfolio campaigns have evolved in to </a:t>
            </a:r>
            <a:r>
              <a:rPr lang="en-US" sz="900" dirty="0" err="1">
                <a:solidFill>
                  <a:schemeClr val="tx1">
                    <a:lumMod val="50000"/>
                    <a:lumOff val="50000"/>
                  </a:schemeClr>
                </a:solidFill>
                <a:latin typeface="Arial"/>
                <a:cs typeface="Arial"/>
              </a:rPr>
              <a:t>mutli-channelled</a:t>
            </a:r>
            <a:r>
              <a:rPr lang="en-US" sz="900" dirty="0">
                <a:solidFill>
                  <a:schemeClr val="tx1">
                    <a:lumMod val="50000"/>
                    <a:lumOff val="50000"/>
                  </a:schemeClr>
                </a:solidFill>
                <a:latin typeface="Arial"/>
                <a:cs typeface="Arial"/>
              </a:rPr>
              <a:t>, highly integrated products that expose our clients properties across a range of media including; print, online, tablet, mobile, search and social. </a:t>
            </a:r>
          </a:p>
          <a:p>
            <a:pPr>
              <a:spcAft>
                <a:spcPts val="600"/>
              </a:spcAft>
            </a:pPr>
            <a:endParaRPr lang="en-US" sz="800" dirty="0">
              <a:solidFill>
                <a:srgbClr val="47B1BC"/>
              </a:solidFill>
              <a:latin typeface="Arial"/>
              <a:cs typeface="Arial"/>
            </a:endParaRPr>
          </a:p>
        </p:txBody>
      </p:sp>
      <p:sp>
        <p:nvSpPr>
          <p:cNvPr id="7" name="Rectangle 6"/>
          <p:cNvSpPr/>
          <p:nvPr/>
        </p:nvSpPr>
        <p:spPr>
          <a:xfrm>
            <a:off x="909102" y="3291156"/>
            <a:ext cx="3756026" cy="707886"/>
          </a:xfrm>
          <a:prstGeom prst="rect">
            <a:avLst/>
          </a:prstGeom>
        </p:spPr>
        <p:txBody>
          <a:bodyPr wrap="square" lIns="0" tIns="0" rIns="0" bIns="0">
            <a:spAutoFit/>
          </a:bodyPr>
          <a:lstStyle/>
          <a:p>
            <a:pPr>
              <a:spcAft>
                <a:spcPts val="600"/>
              </a:spcAft>
            </a:pPr>
            <a:r>
              <a:rPr lang="en-US" sz="1400" dirty="0">
                <a:solidFill>
                  <a:srgbClr val="4EC5D8"/>
                </a:solidFill>
                <a:latin typeface="Arial"/>
                <a:cs typeface="Arial"/>
              </a:rPr>
              <a:t>Total Property</a:t>
            </a:r>
          </a:p>
          <a:p>
            <a:pPr>
              <a:spcAft>
                <a:spcPts val="600"/>
              </a:spcAft>
            </a:pPr>
            <a:r>
              <a:rPr lang="en-US" sz="900" dirty="0" err="1">
                <a:solidFill>
                  <a:srgbClr val="7F7F7F"/>
                </a:solidFill>
                <a:latin typeface="Arial"/>
                <a:cs typeface="Arial"/>
              </a:rPr>
              <a:t>Bayleys</a:t>
            </a:r>
            <a:r>
              <a:rPr lang="en-US" sz="900" dirty="0">
                <a:solidFill>
                  <a:srgbClr val="7F7F7F"/>
                </a:solidFill>
                <a:latin typeface="Arial"/>
                <a:cs typeface="Arial"/>
              </a:rPr>
              <a:t>’ national collection of commercial property and businesses for sale is released 5 times a year with each campaign containing an average of 95 commercial opportunities.</a:t>
            </a:r>
          </a:p>
        </p:txBody>
      </p:sp>
      <p:pic>
        <p:nvPicPr>
          <p:cNvPr id="8" name="Picture 7"/>
          <p:cNvPicPr>
            <a:picLocks noChangeAspect="1"/>
          </p:cNvPicPr>
          <p:nvPr/>
        </p:nvPicPr>
        <p:blipFill>
          <a:blip r:embed="rId3"/>
          <a:stretch>
            <a:fillRect/>
          </a:stretch>
        </p:blipFill>
        <p:spPr>
          <a:xfrm>
            <a:off x="909103" y="4113738"/>
            <a:ext cx="1049330" cy="1480722"/>
          </a:xfrm>
          <a:prstGeom prst="rect">
            <a:avLst/>
          </a:prstGeom>
        </p:spPr>
      </p:pic>
      <p:sp>
        <p:nvSpPr>
          <p:cNvPr id="11" name="Rectangle 10"/>
          <p:cNvSpPr/>
          <p:nvPr/>
        </p:nvSpPr>
        <p:spPr>
          <a:xfrm>
            <a:off x="5662441" y="1843994"/>
            <a:ext cx="3596429" cy="392415"/>
          </a:xfrm>
          <a:prstGeom prst="rect">
            <a:avLst/>
          </a:prstGeom>
        </p:spPr>
        <p:txBody>
          <a:bodyPr wrap="square" lIns="0" tIns="0" rIns="0" bIns="0">
            <a:spAutoFit/>
          </a:bodyPr>
          <a:lstStyle/>
          <a:p>
            <a:pPr>
              <a:spcAft>
                <a:spcPts val="300"/>
              </a:spcAft>
            </a:pPr>
            <a:r>
              <a:rPr lang="en-US" sz="1400" dirty="0">
                <a:solidFill>
                  <a:srgbClr val="4EC5D8"/>
                </a:solidFill>
                <a:latin typeface="Arial"/>
                <a:cs typeface="Arial"/>
              </a:rPr>
              <a:t>Regional Campaigns  </a:t>
            </a:r>
          </a:p>
          <a:p>
            <a:pPr>
              <a:spcAft>
                <a:spcPts val="300"/>
              </a:spcAft>
            </a:pP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regional collections of commercial property for sale and lease.</a:t>
            </a:r>
          </a:p>
        </p:txBody>
      </p:sp>
      <p:sp>
        <p:nvSpPr>
          <p:cNvPr id="12" name="Rectangle 11"/>
          <p:cNvSpPr/>
          <p:nvPr/>
        </p:nvSpPr>
        <p:spPr>
          <a:xfrm>
            <a:off x="5662439" y="2308531"/>
            <a:ext cx="869523" cy="215444"/>
          </a:xfrm>
          <a:prstGeom prst="rect">
            <a:avLst/>
          </a:prstGeom>
        </p:spPr>
        <p:txBody>
          <a:bodyPr wrap="square" lIns="0" tIns="0" rIns="0" bIns="0">
            <a:spAutoFit/>
          </a:bodyPr>
          <a:lstStyle/>
          <a:p>
            <a:r>
              <a:rPr lang="en-US" sz="700" b="1" dirty="0">
                <a:solidFill>
                  <a:srgbClr val="4EC5D8"/>
                </a:solidFill>
                <a:latin typeface="Arial"/>
                <a:cs typeface="Arial"/>
              </a:rPr>
              <a:t>Greater Auckland </a:t>
            </a:r>
            <a:r>
              <a:rPr lang="en-US" sz="700" b="1" dirty="0">
                <a:solidFill>
                  <a:srgbClr val="47B1BC"/>
                </a:solidFill>
                <a:latin typeface="Arial"/>
                <a:cs typeface="Arial"/>
              </a:rPr>
              <a:t/>
            </a:r>
            <a:br>
              <a:rPr lang="en-US" sz="700" b="1" dirty="0">
                <a:solidFill>
                  <a:srgbClr val="47B1BC"/>
                </a:solidFill>
                <a:latin typeface="Arial"/>
                <a:cs typeface="Arial"/>
              </a:rPr>
            </a:br>
            <a:r>
              <a:rPr lang="en-US" sz="700" b="1" i="1" dirty="0">
                <a:solidFill>
                  <a:schemeClr val="tx1">
                    <a:lumMod val="50000"/>
                    <a:lumOff val="50000"/>
                  </a:schemeClr>
                </a:solidFill>
                <a:latin typeface="Arial"/>
                <a:cs typeface="Arial"/>
              </a:rPr>
              <a:t>Auckland Region</a:t>
            </a:r>
          </a:p>
        </p:txBody>
      </p:sp>
      <p:sp>
        <p:nvSpPr>
          <p:cNvPr id="13" name="Rectangle 12"/>
          <p:cNvSpPr/>
          <p:nvPr/>
        </p:nvSpPr>
        <p:spPr>
          <a:xfrm>
            <a:off x="6558566" y="2308531"/>
            <a:ext cx="955878" cy="215444"/>
          </a:xfrm>
          <a:prstGeom prst="rect">
            <a:avLst/>
          </a:prstGeom>
        </p:spPr>
        <p:txBody>
          <a:bodyPr wrap="square" lIns="0" tIns="0" rIns="0" bIns="0">
            <a:spAutoFit/>
          </a:bodyPr>
          <a:lstStyle/>
          <a:p>
            <a:r>
              <a:rPr lang="en-US" sz="700" b="1" dirty="0">
                <a:solidFill>
                  <a:srgbClr val="4EC5D8"/>
                </a:solidFill>
                <a:latin typeface="Arial"/>
                <a:cs typeface="Arial"/>
              </a:rPr>
              <a:t>Greater Wellington </a:t>
            </a:r>
            <a:r>
              <a:rPr lang="en-US" sz="700" b="1" dirty="0">
                <a:solidFill>
                  <a:srgbClr val="7F7F7F"/>
                </a:solidFill>
                <a:latin typeface="Arial"/>
                <a:cs typeface="Arial"/>
              </a:rPr>
              <a:t/>
            </a:r>
            <a:br>
              <a:rPr lang="en-US" sz="700" b="1" dirty="0">
                <a:solidFill>
                  <a:srgbClr val="7F7F7F"/>
                </a:solidFill>
                <a:latin typeface="Arial"/>
                <a:cs typeface="Arial"/>
              </a:rPr>
            </a:br>
            <a:r>
              <a:rPr lang="en-US" sz="700" b="1" i="1" dirty="0">
                <a:solidFill>
                  <a:srgbClr val="7F7F7F"/>
                </a:solidFill>
                <a:latin typeface="Arial"/>
                <a:cs typeface="Arial"/>
              </a:rPr>
              <a:t>Wellington Region</a:t>
            </a:r>
          </a:p>
        </p:txBody>
      </p:sp>
      <p:sp>
        <p:nvSpPr>
          <p:cNvPr id="14" name="Rectangle 13"/>
          <p:cNvSpPr/>
          <p:nvPr/>
        </p:nvSpPr>
        <p:spPr>
          <a:xfrm>
            <a:off x="7461521" y="2308535"/>
            <a:ext cx="1099262" cy="323165"/>
          </a:xfrm>
          <a:prstGeom prst="rect">
            <a:avLst/>
          </a:prstGeom>
        </p:spPr>
        <p:txBody>
          <a:bodyPr wrap="square" lIns="0" tIns="0" rIns="0" bIns="0">
            <a:spAutoFit/>
          </a:bodyPr>
          <a:lstStyle/>
          <a:p>
            <a:r>
              <a:rPr lang="en-US" sz="700" b="1" dirty="0">
                <a:solidFill>
                  <a:srgbClr val="4EC5D8"/>
                </a:solidFill>
                <a:latin typeface="Arial"/>
                <a:cs typeface="Arial"/>
              </a:rPr>
              <a:t>Select </a:t>
            </a:r>
            <a:r>
              <a:rPr lang="en-US" sz="700" b="1" dirty="0">
                <a:solidFill>
                  <a:srgbClr val="47B1BC"/>
                </a:solidFill>
                <a:latin typeface="Arial"/>
                <a:cs typeface="Arial"/>
              </a:rPr>
              <a:t/>
            </a:r>
            <a:br>
              <a:rPr lang="en-US" sz="700" b="1" dirty="0">
                <a:solidFill>
                  <a:srgbClr val="47B1BC"/>
                </a:solidFill>
                <a:latin typeface="Arial"/>
                <a:cs typeface="Arial"/>
              </a:rPr>
            </a:br>
            <a:r>
              <a:rPr lang="en-US" sz="700" b="1" i="1" dirty="0">
                <a:solidFill>
                  <a:schemeClr val="tx1">
                    <a:lumMod val="50000"/>
                    <a:lumOff val="50000"/>
                  </a:schemeClr>
                </a:solidFill>
                <a:latin typeface="Arial"/>
                <a:cs typeface="Arial"/>
              </a:rPr>
              <a:t>Waikato, Bay of </a:t>
            </a:r>
            <a:br>
              <a:rPr lang="en-US" sz="700" b="1" i="1" dirty="0">
                <a:solidFill>
                  <a:schemeClr val="tx1">
                    <a:lumMod val="50000"/>
                    <a:lumOff val="50000"/>
                  </a:schemeClr>
                </a:solidFill>
                <a:latin typeface="Arial"/>
                <a:cs typeface="Arial"/>
              </a:rPr>
            </a:br>
            <a:r>
              <a:rPr lang="en-US" sz="700" b="1" i="1" dirty="0">
                <a:solidFill>
                  <a:schemeClr val="tx1">
                    <a:lumMod val="50000"/>
                    <a:lumOff val="50000"/>
                  </a:schemeClr>
                </a:solidFill>
                <a:latin typeface="Arial"/>
                <a:cs typeface="Arial"/>
              </a:rPr>
              <a:t>Plenty and </a:t>
            </a:r>
            <a:r>
              <a:rPr lang="en-US" sz="700" b="1" i="1" dirty="0" err="1">
                <a:solidFill>
                  <a:schemeClr val="tx1">
                    <a:lumMod val="50000"/>
                    <a:lumOff val="50000"/>
                  </a:schemeClr>
                </a:solidFill>
                <a:latin typeface="Arial"/>
                <a:cs typeface="Arial"/>
              </a:rPr>
              <a:t>Taranaki</a:t>
            </a:r>
            <a:endParaRPr lang="en-US" sz="700" b="1" i="1" dirty="0">
              <a:solidFill>
                <a:schemeClr val="tx1">
                  <a:lumMod val="50000"/>
                  <a:lumOff val="50000"/>
                </a:schemeClr>
              </a:solidFill>
              <a:latin typeface="Arial"/>
              <a:cs typeface="Arial"/>
            </a:endParaRPr>
          </a:p>
        </p:txBody>
      </p:sp>
      <p:sp>
        <p:nvSpPr>
          <p:cNvPr id="15" name="Rectangle 14"/>
          <p:cNvSpPr/>
          <p:nvPr/>
        </p:nvSpPr>
        <p:spPr>
          <a:xfrm>
            <a:off x="8364475" y="2308535"/>
            <a:ext cx="850900" cy="323165"/>
          </a:xfrm>
          <a:prstGeom prst="rect">
            <a:avLst/>
          </a:prstGeom>
        </p:spPr>
        <p:txBody>
          <a:bodyPr wrap="square" lIns="0" tIns="0" rIns="0" bIns="0">
            <a:spAutoFit/>
          </a:bodyPr>
          <a:lstStyle/>
          <a:p>
            <a:r>
              <a:rPr lang="en-US" sz="700" b="1" dirty="0">
                <a:solidFill>
                  <a:srgbClr val="4EC5D8"/>
                </a:solidFill>
                <a:latin typeface="Arial"/>
                <a:cs typeface="Arial"/>
              </a:rPr>
              <a:t>Workspace </a:t>
            </a:r>
            <a:r>
              <a:rPr lang="en-US" sz="700" b="1" dirty="0">
                <a:solidFill>
                  <a:srgbClr val="7F7F7F"/>
                </a:solidFill>
                <a:latin typeface="Arial"/>
                <a:cs typeface="Arial"/>
              </a:rPr>
              <a:t/>
            </a:r>
            <a:br>
              <a:rPr lang="en-US" sz="700" b="1" dirty="0">
                <a:solidFill>
                  <a:srgbClr val="7F7F7F"/>
                </a:solidFill>
                <a:latin typeface="Arial"/>
                <a:cs typeface="Arial"/>
              </a:rPr>
            </a:br>
            <a:r>
              <a:rPr lang="en-US" sz="700" b="1" i="1" dirty="0" err="1">
                <a:solidFill>
                  <a:srgbClr val="7F7F7F"/>
                </a:solidFill>
                <a:latin typeface="Arial"/>
                <a:cs typeface="Arial"/>
              </a:rPr>
              <a:t>Hawkes</a:t>
            </a:r>
            <a:r>
              <a:rPr lang="en-US" sz="700" b="1" i="1" dirty="0">
                <a:solidFill>
                  <a:srgbClr val="7F7F7F"/>
                </a:solidFill>
                <a:latin typeface="Arial"/>
                <a:cs typeface="Arial"/>
              </a:rPr>
              <a:t> Bay, </a:t>
            </a:r>
            <a:r>
              <a:rPr lang="en-US" sz="700" b="1" i="1" dirty="0" err="1">
                <a:solidFill>
                  <a:srgbClr val="7F7F7F"/>
                </a:solidFill>
                <a:latin typeface="Arial"/>
                <a:cs typeface="Arial"/>
              </a:rPr>
              <a:t>Manawatu</a:t>
            </a:r>
            <a:endParaRPr lang="en-US" sz="700" b="1" i="1" dirty="0">
              <a:solidFill>
                <a:srgbClr val="7F7F7F"/>
              </a:solidFill>
              <a:latin typeface="Arial"/>
              <a:cs typeface="Arial"/>
            </a:endParaRPr>
          </a:p>
        </p:txBody>
      </p:sp>
      <p:pic>
        <p:nvPicPr>
          <p:cNvPr id="16" name="Picture 15"/>
          <p:cNvPicPr>
            <a:picLocks noChangeAspect="1"/>
          </p:cNvPicPr>
          <p:nvPr/>
        </p:nvPicPr>
        <p:blipFill>
          <a:blip r:embed="rId4"/>
          <a:stretch>
            <a:fillRect/>
          </a:stretch>
        </p:blipFill>
        <p:spPr>
          <a:xfrm>
            <a:off x="5655611" y="2740843"/>
            <a:ext cx="850900" cy="1206500"/>
          </a:xfrm>
          <a:prstGeom prst="rect">
            <a:avLst/>
          </a:prstGeom>
        </p:spPr>
      </p:pic>
      <p:pic>
        <p:nvPicPr>
          <p:cNvPr id="17" name="Picture 16"/>
          <p:cNvPicPr>
            <a:picLocks noChangeAspect="1"/>
          </p:cNvPicPr>
          <p:nvPr/>
        </p:nvPicPr>
        <p:blipFill>
          <a:blip r:embed="rId5"/>
          <a:stretch>
            <a:fillRect/>
          </a:stretch>
        </p:blipFill>
        <p:spPr>
          <a:xfrm>
            <a:off x="6558565" y="2740843"/>
            <a:ext cx="850900" cy="1206500"/>
          </a:xfrm>
          <a:prstGeom prst="rect">
            <a:avLst/>
          </a:prstGeom>
        </p:spPr>
      </p:pic>
      <p:pic>
        <p:nvPicPr>
          <p:cNvPr id="18" name="Picture 17"/>
          <p:cNvPicPr>
            <a:picLocks noChangeAspect="1"/>
          </p:cNvPicPr>
          <p:nvPr/>
        </p:nvPicPr>
        <p:blipFill>
          <a:blip r:embed="rId6"/>
          <a:stretch>
            <a:fillRect/>
          </a:stretch>
        </p:blipFill>
        <p:spPr>
          <a:xfrm>
            <a:off x="7461520" y="2740843"/>
            <a:ext cx="850900" cy="1206500"/>
          </a:xfrm>
          <a:prstGeom prst="rect">
            <a:avLst/>
          </a:prstGeom>
        </p:spPr>
      </p:pic>
      <p:pic>
        <p:nvPicPr>
          <p:cNvPr id="19" name="Picture 18"/>
          <p:cNvPicPr>
            <a:picLocks noChangeAspect="1"/>
          </p:cNvPicPr>
          <p:nvPr/>
        </p:nvPicPr>
        <p:blipFill>
          <a:blip r:embed="rId7"/>
          <a:stretch>
            <a:fillRect/>
          </a:stretch>
        </p:blipFill>
        <p:spPr>
          <a:xfrm>
            <a:off x="8364475" y="2740843"/>
            <a:ext cx="850900" cy="1206500"/>
          </a:xfrm>
          <a:prstGeom prst="rect">
            <a:avLst/>
          </a:prstGeom>
        </p:spPr>
      </p:pic>
      <p:sp>
        <p:nvSpPr>
          <p:cNvPr id="20" name="Rectangle 19"/>
          <p:cNvSpPr/>
          <p:nvPr/>
        </p:nvSpPr>
        <p:spPr>
          <a:xfrm>
            <a:off x="5662442" y="4228780"/>
            <a:ext cx="3909686" cy="807913"/>
          </a:xfrm>
          <a:prstGeom prst="rect">
            <a:avLst/>
          </a:prstGeom>
        </p:spPr>
        <p:txBody>
          <a:bodyPr wrap="square" lIns="0" tIns="0" rIns="0" bIns="0">
            <a:spAutoFit/>
          </a:bodyPr>
          <a:lstStyle/>
          <a:p>
            <a:pPr>
              <a:spcAft>
                <a:spcPts val="300"/>
              </a:spcAft>
            </a:pPr>
            <a:r>
              <a:rPr lang="en-US" sz="1400" dirty="0">
                <a:solidFill>
                  <a:srgbClr val="4EC5D8"/>
                </a:solidFill>
                <a:latin typeface="Arial"/>
                <a:cs typeface="Arial"/>
              </a:rPr>
              <a:t>Leasing Focus</a:t>
            </a:r>
          </a:p>
          <a:p>
            <a:pPr>
              <a:spcAft>
                <a:spcPts val="300"/>
              </a:spcAft>
            </a:pPr>
            <a:r>
              <a:rPr lang="en-US" sz="900" dirty="0">
                <a:solidFill>
                  <a:schemeClr val="tx1">
                    <a:lumMod val="50000"/>
                    <a:lumOff val="50000"/>
                  </a:schemeClr>
                </a:solidFill>
                <a:latin typeface="Arial"/>
                <a:cs typeface="Arial"/>
              </a:rPr>
              <a:t>The Leasing Focus product suite provides landlords with a highly targeted vehicle to reach business decision makers based locally and offshore. The Leasing Focus model largely </a:t>
            </a:r>
            <a:r>
              <a:rPr lang="en-US" sz="900" dirty="0" err="1">
                <a:solidFill>
                  <a:schemeClr val="tx1">
                    <a:lumMod val="50000"/>
                    <a:lumOff val="50000"/>
                  </a:schemeClr>
                </a:solidFill>
                <a:latin typeface="Arial"/>
                <a:cs typeface="Arial"/>
              </a:rPr>
              <a:t>utilises</a:t>
            </a:r>
            <a:r>
              <a:rPr lang="en-US" sz="900" dirty="0">
                <a:solidFill>
                  <a:schemeClr val="tx1">
                    <a:lumMod val="50000"/>
                    <a:lumOff val="50000"/>
                  </a:schemeClr>
                </a:solidFill>
                <a:latin typeface="Arial"/>
                <a:cs typeface="Arial"/>
              </a:rPr>
              <a:t> digital media to reach business decision makers well in advance of them embarking on their relocation journeys. </a:t>
            </a:r>
          </a:p>
        </p:txBody>
      </p:sp>
      <p:sp>
        <p:nvSpPr>
          <p:cNvPr id="26" name="Rectangle 25"/>
          <p:cNvSpPr/>
          <p:nvPr/>
        </p:nvSpPr>
        <p:spPr>
          <a:xfrm>
            <a:off x="5662438" y="5140870"/>
            <a:ext cx="661527" cy="323165"/>
          </a:xfrm>
          <a:prstGeom prst="rect">
            <a:avLst/>
          </a:prstGeom>
        </p:spPr>
        <p:txBody>
          <a:bodyPr wrap="square" lIns="0" tIns="0" rIns="0" bIns="0">
            <a:spAutoFit/>
          </a:bodyPr>
          <a:lstStyle/>
          <a:p>
            <a:r>
              <a:rPr lang="en-US" sz="700" b="1" dirty="0">
                <a:solidFill>
                  <a:srgbClr val="4EC5D8"/>
                </a:solidFill>
                <a:latin typeface="Arial"/>
                <a:cs typeface="Arial"/>
              </a:rPr>
              <a:t>Retail Leasing Focus </a:t>
            </a:r>
          </a:p>
          <a:p>
            <a:r>
              <a:rPr lang="en-US" sz="700" b="1" i="1" dirty="0">
                <a:solidFill>
                  <a:schemeClr val="tx1">
                    <a:lumMod val="50000"/>
                    <a:lumOff val="50000"/>
                  </a:schemeClr>
                </a:solidFill>
                <a:latin typeface="Arial"/>
                <a:cs typeface="Arial"/>
              </a:rPr>
              <a:t>National</a:t>
            </a:r>
          </a:p>
        </p:txBody>
      </p:sp>
      <p:sp>
        <p:nvSpPr>
          <p:cNvPr id="27" name="Rectangle 26"/>
          <p:cNvSpPr/>
          <p:nvPr/>
        </p:nvSpPr>
        <p:spPr>
          <a:xfrm>
            <a:off x="6414749" y="5140872"/>
            <a:ext cx="722851" cy="323165"/>
          </a:xfrm>
          <a:prstGeom prst="rect">
            <a:avLst/>
          </a:prstGeom>
        </p:spPr>
        <p:txBody>
          <a:bodyPr wrap="square" lIns="0" tIns="0" rIns="0" bIns="0">
            <a:spAutoFit/>
          </a:bodyPr>
          <a:lstStyle/>
          <a:p>
            <a:r>
              <a:rPr lang="en-US" sz="700" b="1" dirty="0">
                <a:solidFill>
                  <a:srgbClr val="4EC5D8"/>
                </a:solidFill>
                <a:latin typeface="Arial"/>
                <a:cs typeface="Arial"/>
              </a:rPr>
              <a:t>Office Leasing Focus</a:t>
            </a:r>
            <a:r>
              <a:rPr lang="en-US" sz="700" b="1" dirty="0">
                <a:solidFill>
                  <a:srgbClr val="47B1BC"/>
                </a:solidFill>
                <a:latin typeface="Arial"/>
                <a:cs typeface="Arial"/>
              </a:rPr>
              <a:t/>
            </a:r>
            <a:br>
              <a:rPr lang="en-US" sz="700" b="1" dirty="0">
                <a:solidFill>
                  <a:srgbClr val="47B1BC"/>
                </a:solidFill>
                <a:latin typeface="Arial"/>
                <a:cs typeface="Arial"/>
              </a:rPr>
            </a:br>
            <a:r>
              <a:rPr lang="en-US" sz="700" b="1" i="1" dirty="0">
                <a:solidFill>
                  <a:schemeClr val="tx1">
                    <a:lumMod val="50000"/>
                    <a:lumOff val="50000"/>
                  </a:schemeClr>
                </a:solidFill>
                <a:latin typeface="Arial"/>
                <a:cs typeface="Arial"/>
              </a:rPr>
              <a:t>Auckland region</a:t>
            </a:r>
          </a:p>
        </p:txBody>
      </p:sp>
      <p:sp>
        <p:nvSpPr>
          <p:cNvPr id="28" name="Rectangle 27"/>
          <p:cNvSpPr/>
          <p:nvPr/>
        </p:nvSpPr>
        <p:spPr>
          <a:xfrm>
            <a:off x="7182954" y="5140872"/>
            <a:ext cx="722851" cy="323165"/>
          </a:xfrm>
          <a:prstGeom prst="rect">
            <a:avLst/>
          </a:prstGeom>
        </p:spPr>
        <p:txBody>
          <a:bodyPr wrap="square" lIns="0" tIns="0" rIns="0" bIns="0">
            <a:spAutoFit/>
          </a:bodyPr>
          <a:lstStyle/>
          <a:p>
            <a:r>
              <a:rPr lang="en-US" sz="700" b="1" dirty="0">
                <a:solidFill>
                  <a:srgbClr val="4EC5D8"/>
                </a:solidFill>
                <a:latin typeface="Arial"/>
                <a:cs typeface="Arial"/>
              </a:rPr>
              <a:t>industrial Leasing Focus</a:t>
            </a:r>
            <a:r>
              <a:rPr lang="en-US" sz="700" b="1" dirty="0">
                <a:solidFill>
                  <a:srgbClr val="47B1BC"/>
                </a:solidFill>
                <a:latin typeface="Arial"/>
                <a:cs typeface="Arial"/>
              </a:rPr>
              <a:t/>
            </a:r>
            <a:br>
              <a:rPr lang="en-US" sz="700" b="1" dirty="0">
                <a:solidFill>
                  <a:srgbClr val="47B1BC"/>
                </a:solidFill>
                <a:latin typeface="Arial"/>
                <a:cs typeface="Arial"/>
              </a:rPr>
            </a:br>
            <a:r>
              <a:rPr lang="en-US" sz="700" b="1" i="1" dirty="0">
                <a:solidFill>
                  <a:schemeClr val="tx1">
                    <a:lumMod val="50000"/>
                    <a:lumOff val="50000"/>
                  </a:schemeClr>
                </a:solidFill>
                <a:latin typeface="Arial"/>
                <a:cs typeface="Arial"/>
              </a:rPr>
              <a:t>Auckland region</a:t>
            </a:r>
          </a:p>
        </p:txBody>
      </p:sp>
      <p:sp>
        <p:nvSpPr>
          <p:cNvPr id="29" name="Rectangle 28"/>
          <p:cNvSpPr/>
          <p:nvPr/>
        </p:nvSpPr>
        <p:spPr>
          <a:xfrm>
            <a:off x="7938204" y="5140872"/>
            <a:ext cx="739200" cy="323165"/>
          </a:xfrm>
          <a:prstGeom prst="rect">
            <a:avLst/>
          </a:prstGeom>
        </p:spPr>
        <p:txBody>
          <a:bodyPr wrap="square" lIns="0" tIns="0" rIns="0" bIns="0">
            <a:spAutoFit/>
          </a:bodyPr>
          <a:lstStyle/>
          <a:p>
            <a:r>
              <a:rPr lang="en-US" sz="700" b="1" dirty="0">
                <a:solidFill>
                  <a:srgbClr val="4EC5D8"/>
                </a:solidFill>
                <a:latin typeface="Arial"/>
                <a:cs typeface="Arial"/>
              </a:rPr>
              <a:t>North Shore Leasing Focus</a:t>
            </a:r>
            <a:r>
              <a:rPr lang="en-US" sz="700" b="1" dirty="0">
                <a:solidFill>
                  <a:srgbClr val="47B1BC"/>
                </a:solidFill>
                <a:latin typeface="Arial"/>
                <a:cs typeface="Arial"/>
              </a:rPr>
              <a:t/>
            </a:r>
            <a:br>
              <a:rPr lang="en-US" sz="700" b="1" dirty="0">
                <a:solidFill>
                  <a:srgbClr val="47B1BC"/>
                </a:solidFill>
                <a:latin typeface="Arial"/>
                <a:cs typeface="Arial"/>
              </a:rPr>
            </a:br>
            <a:r>
              <a:rPr lang="en-US" sz="700" b="1" i="1" dirty="0">
                <a:solidFill>
                  <a:schemeClr val="tx1">
                    <a:lumMod val="50000"/>
                    <a:lumOff val="50000"/>
                  </a:schemeClr>
                </a:solidFill>
                <a:latin typeface="Arial"/>
                <a:cs typeface="Arial"/>
              </a:rPr>
              <a:t>The North region</a:t>
            </a:r>
          </a:p>
        </p:txBody>
      </p:sp>
      <p:sp>
        <p:nvSpPr>
          <p:cNvPr id="30" name="Rectangle 29"/>
          <p:cNvSpPr/>
          <p:nvPr/>
        </p:nvSpPr>
        <p:spPr>
          <a:xfrm>
            <a:off x="8697652" y="5140872"/>
            <a:ext cx="880072" cy="323165"/>
          </a:xfrm>
          <a:prstGeom prst="rect">
            <a:avLst/>
          </a:prstGeom>
        </p:spPr>
        <p:txBody>
          <a:bodyPr wrap="square" lIns="0" tIns="0" rIns="0" bIns="0">
            <a:spAutoFit/>
          </a:bodyPr>
          <a:lstStyle/>
          <a:p>
            <a:r>
              <a:rPr lang="en-US" sz="700" b="1" dirty="0">
                <a:solidFill>
                  <a:srgbClr val="4EC5D8"/>
                </a:solidFill>
                <a:latin typeface="Arial"/>
                <a:cs typeface="Arial"/>
              </a:rPr>
              <a:t>Greater Wellington </a:t>
            </a:r>
            <a:br>
              <a:rPr lang="en-US" sz="700" b="1" dirty="0">
                <a:solidFill>
                  <a:srgbClr val="4EC5D8"/>
                </a:solidFill>
                <a:latin typeface="Arial"/>
                <a:cs typeface="Arial"/>
              </a:rPr>
            </a:br>
            <a:r>
              <a:rPr lang="en-US" sz="700" b="1" dirty="0">
                <a:solidFill>
                  <a:srgbClr val="4EC5D8"/>
                </a:solidFill>
                <a:latin typeface="Arial"/>
                <a:cs typeface="Arial"/>
              </a:rPr>
              <a:t>Leasing Focus</a:t>
            </a:r>
            <a:r>
              <a:rPr lang="en-US" sz="700" b="1" dirty="0">
                <a:solidFill>
                  <a:srgbClr val="7F7F7F"/>
                </a:solidFill>
                <a:latin typeface="Arial"/>
                <a:cs typeface="Arial"/>
              </a:rPr>
              <a:t/>
            </a:r>
            <a:br>
              <a:rPr lang="en-US" sz="700" b="1" dirty="0">
                <a:solidFill>
                  <a:srgbClr val="7F7F7F"/>
                </a:solidFill>
                <a:latin typeface="Arial"/>
                <a:cs typeface="Arial"/>
              </a:rPr>
            </a:br>
            <a:r>
              <a:rPr lang="en-US" sz="700" b="1" i="1" dirty="0">
                <a:solidFill>
                  <a:srgbClr val="7F7F7F"/>
                </a:solidFill>
                <a:latin typeface="Arial"/>
                <a:cs typeface="Arial"/>
              </a:rPr>
              <a:t>Wellington region</a:t>
            </a:r>
          </a:p>
        </p:txBody>
      </p:sp>
      <p:sp>
        <p:nvSpPr>
          <p:cNvPr id="31" name="Rectangle 30"/>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2" name="Right Triangle 31"/>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pic>
        <p:nvPicPr>
          <p:cNvPr id="33" name="Picture 32"/>
          <p:cNvPicPr>
            <a:picLocks noChangeAspect="1"/>
          </p:cNvPicPr>
          <p:nvPr/>
        </p:nvPicPr>
        <p:blipFill>
          <a:blip r:embed="rId8"/>
          <a:stretch>
            <a:fillRect/>
          </a:stretch>
        </p:blipFill>
        <p:spPr>
          <a:xfrm>
            <a:off x="5655611" y="5556393"/>
            <a:ext cx="3741246" cy="95800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91" y="431400"/>
            <a:ext cx="9356129"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  Our Reach</a:t>
            </a:r>
          </a:p>
        </p:txBody>
      </p:sp>
      <p:sp>
        <p:nvSpPr>
          <p:cNvPr id="5" name="Rectangle 4"/>
          <p:cNvSpPr/>
          <p:nvPr/>
        </p:nvSpPr>
        <p:spPr>
          <a:xfrm>
            <a:off x="889867" y="1398420"/>
            <a:ext cx="2223415" cy="369332"/>
          </a:xfrm>
          <a:prstGeom prst="rect">
            <a:avLst/>
          </a:prstGeom>
        </p:spPr>
        <p:txBody>
          <a:bodyPr wrap="none" lIns="0" tIns="0" rIns="0" bIns="0">
            <a:spAutoFit/>
          </a:bodyPr>
          <a:lstStyle/>
          <a:p>
            <a:r>
              <a:rPr lang="en-US" sz="2400" b="1" dirty="0">
                <a:solidFill>
                  <a:srgbClr val="00234B"/>
                </a:solidFill>
                <a:latin typeface="Arial"/>
                <a:cs typeface="Arial"/>
              </a:rPr>
              <a:t>National Reach</a:t>
            </a:r>
          </a:p>
        </p:txBody>
      </p:sp>
      <p:sp>
        <p:nvSpPr>
          <p:cNvPr id="6" name="Rectangle 5"/>
          <p:cNvSpPr/>
          <p:nvPr/>
        </p:nvSpPr>
        <p:spPr>
          <a:xfrm>
            <a:off x="909101" y="1843993"/>
            <a:ext cx="2440839" cy="2539157"/>
          </a:xfrm>
          <a:prstGeom prst="rect">
            <a:avLst/>
          </a:prstGeom>
        </p:spPr>
        <p:txBody>
          <a:bodyPr wrap="square" lIns="0" tIns="0" rIns="0" bIns="0">
            <a:spAutoFit/>
          </a:bodyPr>
          <a:lstStyle/>
          <a:p>
            <a:pPr>
              <a:spcAft>
                <a:spcPts val="600"/>
              </a:spcAft>
            </a:pPr>
            <a:r>
              <a:rPr lang="en-US" sz="1400" dirty="0">
                <a:solidFill>
                  <a:srgbClr val="4EC5D8"/>
                </a:solidFill>
                <a:latin typeface="Arial"/>
                <a:cs typeface="Arial"/>
              </a:rPr>
              <a:t>Real estate is a multi-disciplinary industry where different skills contribute to</a:t>
            </a:r>
            <a:r>
              <a:rPr lang="en-US" sz="1400" dirty="0" smtClean="0">
                <a:solidFill>
                  <a:srgbClr val="4EC5D8"/>
                </a:solidFill>
                <a:latin typeface="Arial"/>
                <a:cs typeface="Arial"/>
              </a:rPr>
              <a:t> </a:t>
            </a:r>
            <a:br>
              <a:rPr lang="en-US" sz="1400" dirty="0" smtClean="0">
                <a:solidFill>
                  <a:srgbClr val="4EC5D8"/>
                </a:solidFill>
                <a:latin typeface="Arial"/>
                <a:cs typeface="Arial"/>
              </a:rPr>
            </a:br>
            <a:r>
              <a:rPr lang="en-US" sz="1400" dirty="0" smtClean="0">
                <a:solidFill>
                  <a:srgbClr val="4EC5D8"/>
                </a:solidFill>
                <a:latin typeface="Arial"/>
                <a:cs typeface="Arial"/>
              </a:rPr>
              <a:t>the </a:t>
            </a:r>
            <a:r>
              <a:rPr lang="en-US" sz="1400" dirty="0">
                <a:solidFill>
                  <a:srgbClr val="4EC5D8"/>
                </a:solidFill>
                <a:latin typeface="Arial"/>
                <a:cs typeface="Arial"/>
              </a:rPr>
              <a:t>complete picture.</a:t>
            </a:r>
          </a:p>
          <a:p>
            <a:pPr>
              <a:spcAft>
                <a:spcPts val="600"/>
              </a:spcAft>
            </a:pPr>
            <a:r>
              <a:rPr lang="en-US" sz="900" dirty="0">
                <a:solidFill>
                  <a:schemeClr val="tx1">
                    <a:lumMod val="50000"/>
                    <a:lumOff val="50000"/>
                  </a:schemeClr>
                </a:solidFill>
                <a:latin typeface="Arial"/>
                <a:cs typeface="Arial"/>
              </a:rPr>
              <a:t>The team that leads our Commercial Division around the county brings together vast experience from the banking, management, valuation, finance, and marketing sectors, adding real weight to the transactional side of the business.</a:t>
            </a:r>
            <a:r>
              <a:rPr lang="en-US" sz="900" dirty="0" smtClean="0">
                <a:solidFill>
                  <a:schemeClr val="tx1">
                    <a:lumMod val="50000"/>
                    <a:lumOff val="50000"/>
                  </a:schemeClr>
                </a:solidFill>
                <a:latin typeface="Arial"/>
                <a:cs typeface="Arial"/>
              </a:rPr>
              <a:t> </a:t>
            </a:r>
          </a:p>
          <a:p>
            <a:pPr>
              <a:spcAft>
                <a:spcPts val="600"/>
              </a:spcAft>
            </a:pPr>
            <a:r>
              <a:rPr lang="en-US" sz="900" dirty="0" smtClean="0">
                <a:solidFill>
                  <a:schemeClr val="tx1">
                    <a:lumMod val="50000"/>
                    <a:lumOff val="50000"/>
                  </a:schemeClr>
                </a:solidFill>
                <a:latin typeface="Arial"/>
                <a:cs typeface="Arial"/>
              </a:rPr>
              <a:t>This </a:t>
            </a:r>
            <a:r>
              <a:rPr lang="en-US" sz="900" dirty="0">
                <a:solidFill>
                  <a:schemeClr val="tx1">
                    <a:lumMod val="50000"/>
                    <a:lumOff val="50000"/>
                  </a:schemeClr>
                </a:solidFill>
                <a:latin typeface="Arial"/>
                <a:cs typeface="Arial"/>
              </a:rPr>
              <a:t>expertise and business acumen is combined with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family based values at the highest levels of the company and sets the tone for how we approach business on a day-to-day basis.</a:t>
            </a:r>
          </a:p>
        </p:txBody>
      </p:sp>
      <p:sp>
        <p:nvSpPr>
          <p:cNvPr id="35" name="Rectangle 34"/>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6" name="Right Triangle 35"/>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pic>
        <p:nvPicPr>
          <p:cNvPr id="8" name="Picture 7"/>
          <p:cNvPicPr>
            <a:picLocks noChangeAspect="1"/>
          </p:cNvPicPr>
          <p:nvPr/>
        </p:nvPicPr>
        <p:blipFill>
          <a:blip r:embed="rId3"/>
          <a:stretch>
            <a:fillRect/>
          </a:stretch>
        </p:blipFill>
        <p:spPr>
          <a:xfrm>
            <a:off x="4313863" y="1419400"/>
            <a:ext cx="3733616" cy="5212974"/>
          </a:xfrm>
          <a:prstGeom prst="rect">
            <a:avLst/>
          </a:prstGeom>
        </p:spPr>
      </p:pic>
      <p:pic>
        <p:nvPicPr>
          <p:cNvPr id="9" name="Picture 8"/>
          <p:cNvPicPr>
            <a:picLocks noChangeAspect="1"/>
          </p:cNvPicPr>
          <p:nvPr/>
        </p:nvPicPr>
        <p:blipFill>
          <a:blip r:embed="rId4"/>
          <a:stretch>
            <a:fillRect/>
          </a:stretch>
        </p:blipFill>
        <p:spPr>
          <a:xfrm>
            <a:off x="6460545" y="1736000"/>
            <a:ext cx="1402647" cy="2419567"/>
          </a:xfrm>
          <a:prstGeom prst="rect">
            <a:avLst/>
          </a:prstGeom>
        </p:spPr>
      </p:pic>
      <p:sp>
        <p:nvSpPr>
          <p:cNvPr id="10" name="Rectangle 9"/>
          <p:cNvSpPr/>
          <p:nvPr/>
        </p:nvSpPr>
        <p:spPr>
          <a:xfrm>
            <a:off x="7198867" y="2057645"/>
            <a:ext cx="2081059" cy="738642"/>
          </a:xfrm>
          <a:prstGeom prst="rect">
            <a:avLst/>
          </a:prstGeom>
        </p:spPr>
        <p:txBody>
          <a:bodyPr wrap="square" lIns="91417" tIns="45709" rIns="91417" bIns="45709">
            <a:spAutoFit/>
          </a:bodyPr>
          <a:lstStyle/>
          <a:p>
            <a:r>
              <a:rPr lang="en-US" sz="1400" dirty="0">
                <a:solidFill>
                  <a:srgbClr val="4EC5D8"/>
                </a:solidFill>
                <a:latin typeface="Arial"/>
                <a:cs typeface="Arial"/>
              </a:rPr>
              <a:t>Auckland’s North Shore</a:t>
            </a:r>
            <a:endParaRPr lang="en-US" sz="1400" b="1" dirty="0">
              <a:solidFill>
                <a:srgbClr val="4EC5D8"/>
              </a:solidFill>
              <a:latin typeface="Arial"/>
              <a:cs typeface="Arial"/>
            </a:endParaRPr>
          </a:p>
          <a:p>
            <a:r>
              <a:rPr lang="en-US" sz="700" b="1" dirty="0">
                <a:solidFill>
                  <a:srgbClr val="00234B"/>
                </a:solidFill>
                <a:latin typeface="Arial"/>
                <a:cs typeface="Arial"/>
              </a:rPr>
              <a:t>Daryl Devereux </a:t>
            </a:r>
            <a:br>
              <a:rPr lang="en-US" sz="700" b="1" dirty="0">
                <a:solidFill>
                  <a:srgbClr val="00234B"/>
                </a:solidFill>
                <a:latin typeface="Arial"/>
                <a:cs typeface="Arial"/>
              </a:rPr>
            </a:br>
            <a:r>
              <a:rPr lang="en-US" sz="700" b="1" i="1" dirty="0">
                <a:solidFill>
                  <a:srgbClr val="00234B"/>
                </a:solidFill>
                <a:latin typeface="Arial"/>
                <a:cs typeface="Arial"/>
              </a:rPr>
              <a:t>Director</a:t>
            </a:r>
          </a:p>
          <a:p>
            <a:r>
              <a:rPr lang="en-US" sz="700" b="1" dirty="0">
                <a:solidFill>
                  <a:srgbClr val="00234B"/>
                </a:solidFill>
                <a:latin typeface="Arial"/>
                <a:cs typeface="Arial"/>
              </a:rPr>
              <a:t>Nick Howe-Smith </a:t>
            </a:r>
            <a:br>
              <a:rPr lang="en-US" sz="700" b="1" dirty="0">
                <a:solidFill>
                  <a:srgbClr val="00234B"/>
                </a:solidFill>
                <a:latin typeface="Arial"/>
                <a:cs typeface="Arial"/>
              </a:rPr>
            </a:br>
            <a:r>
              <a:rPr lang="en-US" sz="700" b="1" i="1" dirty="0">
                <a:solidFill>
                  <a:srgbClr val="00234B"/>
                </a:solidFill>
                <a:latin typeface="Arial"/>
                <a:cs typeface="Arial"/>
              </a:rPr>
              <a:t>Director</a:t>
            </a:r>
            <a:endParaRPr lang="en-US" sz="700" dirty="0">
              <a:solidFill>
                <a:srgbClr val="00234B"/>
              </a:solidFill>
              <a:latin typeface="Arial"/>
              <a:cs typeface="Arial"/>
            </a:endParaRPr>
          </a:p>
        </p:txBody>
      </p:sp>
      <p:sp>
        <p:nvSpPr>
          <p:cNvPr id="11" name="Rectangle 10"/>
          <p:cNvSpPr/>
          <p:nvPr/>
        </p:nvSpPr>
        <p:spPr>
          <a:xfrm>
            <a:off x="8047479" y="3520079"/>
            <a:ext cx="2245390" cy="863071"/>
          </a:xfrm>
          <a:prstGeom prst="rect">
            <a:avLst/>
          </a:prstGeom>
        </p:spPr>
        <p:txBody>
          <a:bodyPr wrap="square" lIns="91417" tIns="45709" rIns="91417" bIns="45709">
            <a:noAutofit/>
          </a:bodyPr>
          <a:lstStyle/>
          <a:p>
            <a:r>
              <a:rPr lang="en-US" sz="1400" dirty="0">
                <a:solidFill>
                  <a:srgbClr val="4EC5D8"/>
                </a:solidFill>
                <a:latin typeface="Arial"/>
                <a:cs typeface="Arial"/>
              </a:rPr>
              <a:t>Hawke’s Bay, M</a:t>
            </a:r>
            <a:r>
              <a:rPr lang="en-US" sz="1400" dirty="0" err="1">
                <a:solidFill>
                  <a:srgbClr val="4EC5D8"/>
                </a:solidFill>
                <a:latin typeface="Arial"/>
                <a:cs typeface="Arial"/>
              </a:rPr>
              <a:t>anawatu</a:t>
            </a:r>
            <a:r>
              <a:rPr lang="en-US" sz="1400" dirty="0">
                <a:solidFill>
                  <a:srgbClr val="4EC5D8"/>
                </a:solidFill>
                <a:latin typeface="Arial"/>
                <a:cs typeface="Arial"/>
              </a:rPr>
              <a:t>, Wanganui &amp; </a:t>
            </a:r>
            <a:r>
              <a:rPr lang="en-US" sz="1400" dirty="0" err="1">
                <a:solidFill>
                  <a:srgbClr val="4EC5D8"/>
                </a:solidFill>
                <a:latin typeface="Arial"/>
                <a:cs typeface="Arial"/>
              </a:rPr>
              <a:t>Wairarapa</a:t>
            </a:r>
            <a:endParaRPr lang="en-US" sz="1400" b="1" dirty="0">
              <a:solidFill>
                <a:srgbClr val="4EC5D8"/>
              </a:solidFill>
              <a:latin typeface="Arial"/>
              <a:cs typeface="Arial"/>
            </a:endParaRPr>
          </a:p>
          <a:p>
            <a:r>
              <a:rPr lang="en-US" sz="700" b="1" dirty="0">
                <a:solidFill>
                  <a:srgbClr val="00234B"/>
                </a:solidFill>
                <a:latin typeface="Arial"/>
                <a:cs typeface="Arial"/>
              </a:rPr>
              <a:t>Adrian van </a:t>
            </a:r>
            <a:r>
              <a:rPr lang="en-US" sz="700" b="1" dirty="0" err="1">
                <a:solidFill>
                  <a:srgbClr val="00234B"/>
                </a:solidFill>
                <a:latin typeface="Arial"/>
                <a:cs typeface="Arial"/>
              </a:rPr>
              <a:t>Dyk</a:t>
            </a:r>
            <a:r>
              <a:rPr lang="en-US" sz="700" b="1" dirty="0">
                <a:solidFill>
                  <a:srgbClr val="00234B"/>
                </a:solidFill>
                <a:latin typeface="Arial"/>
                <a:cs typeface="Arial"/>
              </a:rPr>
              <a:t> </a:t>
            </a:r>
            <a:br>
              <a:rPr lang="en-US" sz="700" b="1" dirty="0">
                <a:solidFill>
                  <a:srgbClr val="00234B"/>
                </a:solidFill>
                <a:latin typeface="Arial"/>
                <a:cs typeface="Arial"/>
              </a:rPr>
            </a:br>
            <a:r>
              <a:rPr lang="en-US" sz="700" b="1" i="1" dirty="0">
                <a:solidFill>
                  <a:srgbClr val="00234B"/>
                </a:solidFill>
                <a:latin typeface="Arial"/>
                <a:cs typeface="Arial"/>
              </a:rPr>
              <a:t>Director</a:t>
            </a:r>
          </a:p>
        </p:txBody>
      </p:sp>
      <p:sp>
        <p:nvSpPr>
          <p:cNvPr id="12" name="Rectangle 11"/>
          <p:cNvSpPr/>
          <p:nvPr/>
        </p:nvSpPr>
        <p:spPr>
          <a:xfrm>
            <a:off x="4936675" y="1497016"/>
            <a:ext cx="1317791" cy="853514"/>
          </a:xfrm>
          <a:prstGeom prst="rect">
            <a:avLst/>
          </a:prstGeom>
        </p:spPr>
        <p:txBody>
          <a:bodyPr wrap="square" lIns="91417" tIns="45709" rIns="91417" bIns="45709">
            <a:noAutofit/>
          </a:bodyPr>
          <a:lstStyle/>
          <a:p>
            <a:r>
              <a:rPr lang="en-US" sz="1400" dirty="0">
                <a:solidFill>
                  <a:srgbClr val="4EC5D8"/>
                </a:solidFill>
                <a:latin typeface="Arial"/>
                <a:cs typeface="Arial"/>
              </a:rPr>
              <a:t>North of Auckland</a:t>
            </a:r>
            <a:endParaRPr lang="en-US" sz="1400" b="1" dirty="0">
              <a:solidFill>
                <a:srgbClr val="4EC5D8"/>
              </a:solidFill>
              <a:latin typeface="Arial"/>
              <a:cs typeface="Arial"/>
            </a:endParaRPr>
          </a:p>
          <a:p>
            <a:r>
              <a:rPr lang="en-US" sz="700" b="1" dirty="0" smtClean="0">
                <a:solidFill>
                  <a:srgbClr val="00234B"/>
                </a:solidFill>
                <a:latin typeface="Arial"/>
                <a:cs typeface="Arial"/>
              </a:rPr>
              <a:t>Paul </a:t>
            </a:r>
            <a:r>
              <a:rPr lang="en-US" sz="700" b="1" dirty="0">
                <a:solidFill>
                  <a:srgbClr val="00234B"/>
                </a:solidFill>
                <a:latin typeface="Arial"/>
                <a:cs typeface="Arial"/>
              </a:rPr>
              <a:t>J</a:t>
            </a:r>
            <a:r>
              <a:rPr lang="en-US" sz="700" b="1" dirty="0" smtClean="0">
                <a:solidFill>
                  <a:srgbClr val="00234B"/>
                </a:solidFill>
                <a:latin typeface="Arial"/>
                <a:cs typeface="Arial"/>
              </a:rPr>
              <a:t>eeves</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smtClean="0">
                <a:solidFill>
                  <a:srgbClr val="00234B"/>
                </a:solidFill>
                <a:latin typeface="Arial"/>
                <a:cs typeface="Arial"/>
              </a:rPr>
              <a:t>Commercial Manager</a:t>
            </a:r>
            <a:endParaRPr lang="en-US" sz="700" b="1" i="1" dirty="0">
              <a:solidFill>
                <a:srgbClr val="00234B"/>
              </a:solidFill>
              <a:latin typeface="Arial"/>
              <a:cs typeface="Arial"/>
            </a:endParaRPr>
          </a:p>
        </p:txBody>
      </p:sp>
      <p:sp>
        <p:nvSpPr>
          <p:cNvPr id="13" name="Rectangle 12"/>
          <p:cNvSpPr/>
          <p:nvPr/>
        </p:nvSpPr>
        <p:spPr>
          <a:xfrm>
            <a:off x="4959625" y="2246382"/>
            <a:ext cx="1317791" cy="853514"/>
          </a:xfrm>
          <a:prstGeom prst="rect">
            <a:avLst/>
          </a:prstGeom>
        </p:spPr>
        <p:txBody>
          <a:bodyPr wrap="square" lIns="91417" tIns="45709" rIns="91417" bIns="45709">
            <a:noAutofit/>
          </a:bodyPr>
          <a:lstStyle/>
          <a:p>
            <a:r>
              <a:rPr lang="en-US" sz="1400" dirty="0">
                <a:solidFill>
                  <a:srgbClr val="4EC5D8"/>
                </a:solidFill>
                <a:latin typeface="Arial"/>
                <a:cs typeface="Arial"/>
              </a:rPr>
              <a:t>Auckland</a:t>
            </a:r>
            <a:endParaRPr lang="en-US" sz="1400" b="1" dirty="0">
              <a:solidFill>
                <a:srgbClr val="4EC5D8"/>
              </a:solidFill>
              <a:latin typeface="Arial"/>
              <a:cs typeface="Arial"/>
            </a:endParaRPr>
          </a:p>
          <a:p>
            <a:r>
              <a:rPr lang="en-US" sz="700" b="1" dirty="0">
                <a:solidFill>
                  <a:srgbClr val="00234B"/>
                </a:solidFill>
                <a:latin typeface="Arial"/>
                <a:cs typeface="Arial"/>
              </a:rPr>
              <a:t>John Church</a:t>
            </a:r>
            <a:br>
              <a:rPr lang="en-US" sz="700" b="1" dirty="0">
                <a:solidFill>
                  <a:srgbClr val="00234B"/>
                </a:solidFill>
                <a:latin typeface="Arial"/>
                <a:cs typeface="Arial"/>
              </a:rPr>
            </a:br>
            <a:r>
              <a:rPr lang="en-US" sz="700" b="1" i="1" dirty="0">
                <a:solidFill>
                  <a:srgbClr val="00234B"/>
                </a:solidFill>
                <a:latin typeface="Arial"/>
                <a:cs typeface="Arial"/>
              </a:rPr>
              <a:t>General Manager</a:t>
            </a:r>
          </a:p>
          <a:p>
            <a:r>
              <a:rPr lang="en-US" sz="700" b="1" dirty="0">
                <a:solidFill>
                  <a:srgbClr val="00234B"/>
                </a:solidFill>
                <a:latin typeface="Arial"/>
                <a:cs typeface="Arial"/>
              </a:rPr>
              <a:t>Chris </a:t>
            </a:r>
            <a:r>
              <a:rPr lang="en-US" sz="700" b="1" dirty="0" err="1">
                <a:solidFill>
                  <a:srgbClr val="00234B"/>
                </a:solidFill>
                <a:latin typeface="Arial"/>
                <a:cs typeface="Arial"/>
              </a:rPr>
              <a:t>Bayley</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a:solidFill>
                  <a:srgbClr val="00234B"/>
                </a:solidFill>
                <a:latin typeface="Arial"/>
                <a:cs typeface="Arial"/>
              </a:rPr>
              <a:t>Manager, </a:t>
            </a:r>
            <a:r>
              <a:rPr lang="en-US" sz="700" b="1" i="1" dirty="0" err="1">
                <a:solidFill>
                  <a:srgbClr val="00234B"/>
                </a:solidFill>
                <a:latin typeface="Arial"/>
                <a:cs typeface="Arial"/>
              </a:rPr>
              <a:t>Manukau</a:t>
            </a:r>
            <a:r>
              <a:rPr lang="en-US" sz="800" b="1" i="1" dirty="0">
                <a:latin typeface="Arial"/>
                <a:cs typeface="Arial"/>
              </a:rPr>
              <a:t/>
            </a:r>
            <a:br>
              <a:rPr lang="en-US" sz="800" b="1" i="1" dirty="0">
                <a:latin typeface="Arial"/>
                <a:cs typeface="Arial"/>
              </a:rPr>
            </a:br>
            <a:endParaRPr lang="en-US" sz="800" b="1" i="1" dirty="0">
              <a:solidFill>
                <a:srgbClr val="00234B"/>
              </a:solidFill>
              <a:latin typeface="Arial"/>
              <a:cs typeface="Arial"/>
            </a:endParaRPr>
          </a:p>
        </p:txBody>
      </p:sp>
      <p:sp>
        <p:nvSpPr>
          <p:cNvPr id="14" name="Rectangle 13"/>
          <p:cNvSpPr/>
          <p:nvPr/>
        </p:nvSpPr>
        <p:spPr>
          <a:xfrm>
            <a:off x="4647058" y="3016951"/>
            <a:ext cx="1891274" cy="853514"/>
          </a:xfrm>
          <a:prstGeom prst="rect">
            <a:avLst/>
          </a:prstGeom>
        </p:spPr>
        <p:txBody>
          <a:bodyPr wrap="square" lIns="91417" tIns="45709" rIns="91417" bIns="45709">
            <a:noAutofit/>
          </a:bodyPr>
          <a:lstStyle/>
          <a:p>
            <a:r>
              <a:rPr lang="en-US" sz="1400" dirty="0">
                <a:solidFill>
                  <a:srgbClr val="4EC5D8"/>
                </a:solidFill>
                <a:latin typeface="Arial"/>
                <a:cs typeface="Arial"/>
              </a:rPr>
              <a:t>Bay of Plenty,</a:t>
            </a:r>
            <a:br>
              <a:rPr lang="en-US" sz="1400" dirty="0">
                <a:solidFill>
                  <a:srgbClr val="4EC5D8"/>
                </a:solidFill>
                <a:latin typeface="Arial"/>
                <a:cs typeface="Arial"/>
              </a:rPr>
            </a:br>
            <a:r>
              <a:rPr lang="en-US" sz="1400" dirty="0">
                <a:solidFill>
                  <a:srgbClr val="4EC5D8"/>
                </a:solidFill>
                <a:latin typeface="Arial"/>
                <a:cs typeface="Arial"/>
              </a:rPr>
              <a:t>Waikato &amp; </a:t>
            </a:r>
            <a:r>
              <a:rPr lang="en-US" sz="1400" dirty="0" err="1">
                <a:solidFill>
                  <a:srgbClr val="4EC5D8"/>
                </a:solidFill>
                <a:latin typeface="Arial"/>
                <a:cs typeface="Arial"/>
              </a:rPr>
              <a:t>Taranaki</a:t>
            </a:r>
            <a:endParaRPr lang="en-US" sz="1400" b="1" dirty="0">
              <a:solidFill>
                <a:srgbClr val="4EC5D8"/>
              </a:solidFill>
              <a:latin typeface="Arial"/>
              <a:cs typeface="Arial"/>
            </a:endParaRPr>
          </a:p>
          <a:p>
            <a:r>
              <a:rPr lang="en-US" sz="700" b="1" dirty="0">
                <a:solidFill>
                  <a:srgbClr val="00234B"/>
                </a:solidFill>
                <a:latin typeface="Arial"/>
                <a:cs typeface="Arial"/>
              </a:rPr>
              <a:t>Richard Graham</a:t>
            </a:r>
            <a:br>
              <a:rPr lang="en-US" sz="700" b="1" dirty="0">
                <a:solidFill>
                  <a:srgbClr val="00234B"/>
                </a:solidFill>
                <a:latin typeface="Arial"/>
                <a:cs typeface="Arial"/>
              </a:rPr>
            </a:br>
            <a:r>
              <a:rPr lang="en-US" sz="700" b="1" i="1" dirty="0">
                <a:solidFill>
                  <a:srgbClr val="00234B"/>
                </a:solidFill>
                <a:latin typeface="Arial"/>
                <a:cs typeface="Arial"/>
              </a:rPr>
              <a:t>Commercial Manager</a:t>
            </a:r>
            <a:r>
              <a:rPr lang="en-US" sz="800" b="1" i="1" dirty="0">
                <a:solidFill>
                  <a:srgbClr val="00234B"/>
                </a:solidFill>
                <a:latin typeface="Arial"/>
                <a:cs typeface="Arial"/>
              </a:rPr>
              <a:t/>
            </a:r>
            <a:br>
              <a:rPr lang="en-US" sz="800" b="1" i="1" dirty="0">
                <a:solidFill>
                  <a:srgbClr val="00234B"/>
                </a:solidFill>
                <a:latin typeface="Arial"/>
                <a:cs typeface="Arial"/>
              </a:rPr>
            </a:br>
            <a:endParaRPr lang="en-US" sz="800" b="1" i="1" dirty="0">
              <a:solidFill>
                <a:srgbClr val="00234B"/>
              </a:solidFill>
              <a:latin typeface="Arial"/>
              <a:cs typeface="Arial"/>
            </a:endParaRPr>
          </a:p>
        </p:txBody>
      </p:sp>
      <p:sp>
        <p:nvSpPr>
          <p:cNvPr id="15" name="Rectangle 14"/>
          <p:cNvSpPr/>
          <p:nvPr/>
        </p:nvSpPr>
        <p:spPr>
          <a:xfrm>
            <a:off x="4647059" y="3956053"/>
            <a:ext cx="1604510" cy="853514"/>
          </a:xfrm>
          <a:prstGeom prst="rect">
            <a:avLst/>
          </a:prstGeom>
        </p:spPr>
        <p:txBody>
          <a:bodyPr wrap="square" lIns="91417" tIns="45709" rIns="91417" bIns="45709">
            <a:noAutofit/>
          </a:bodyPr>
          <a:lstStyle/>
          <a:p>
            <a:r>
              <a:rPr lang="en-US" sz="1400" dirty="0">
                <a:solidFill>
                  <a:srgbClr val="4EC5D8"/>
                </a:solidFill>
                <a:latin typeface="Arial"/>
                <a:cs typeface="Arial"/>
              </a:rPr>
              <a:t>Nelson &amp; Marlborough</a:t>
            </a:r>
          </a:p>
          <a:p>
            <a:r>
              <a:rPr lang="en-US" sz="700" b="1" dirty="0">
                <a:solidFill>
                  <a:srgbClr val="00234B"/>
                </a:solidFill>
                <a:latin typeface="Arial"/>
                <a:cs typeface="Arial"/>
              </a:rPr>
              <a:t>Tony </a:t>
            </a:r>
            <a:r>
              <a:rPr lang="en-US" sz="700" b="1" dirty="0" err="1">
                <a:solidFill>
                  <a:srgbClr val="00234B"/>
                </a:solidFill>
                <a:latin typeface="Arial"/>
                <a:cs typeface="Arial"/>
              </a:rPr>
              <a:t>Vining</a:t>
            </a:r>
            <a:r>
              <a:rPr lang="en-US" sz="700" b="1" dirty="0">
                <a:solidFill>
                  <a:srgbClr val="00234B"/>
                </a:solidFill>
                <a:latin typeface="Arial"/>
                <a:cs typeface="Arial"/>
              </a:rPr>
              <a:t> </a:t>
            </a:r>
            <a:br>
              <a:rPr lang="en-US" sz="700" b="1" dirty="0">
                <a:solidFill>
                  <a:srgbClr val="00234B"/>
                </a:solidFill>
                <a:latin typeface="Arial"/>
                <a:cs typeface="Arial"/>
              </a:rPr>
            </a:br>
            <a:r>
              <a:rPr lang="en-US" sz="700" b="1" i="1" dirty="0">
                <a:solidFill>
                  <a:srgbClr val="00234B"/>
                </a:solidFill>
                <a:latin typeface="Arial"/>
                <a:cs typeface="Arial"/>
              </a:rPr>
              <a:t>Commercial Manager</a:t>
            </a:r>
          </a:p>
        </p:txBody>
      </p:sp>
      <p:sp>
        <p:nvSpPr>
          <p:cNvPr id="16" name="Rectangle 15"/>
          <p:cNvSpPr/>
          <p:nvPr/>
        </p:nvSpPr>
        <p:spPr>
          <a:xfrm>
            <a:off x="3336219" y="4324848"/>
            <a:ext cx="988849" cy="1631712"/>
          </a:xfrm>
          <a:prstGeom prst="rect">
            <a:avLst/>
          </a:prstGeom>
        </p:spPr>
        <p:txBody>
          <a:bodyPr wrap="square" lIns="91417" tIns="45709" rIns="91417" bIns="45709">
            <a:noAutofit/>
          </a:bodyPr>
          <a:lstStyle/>
          <a:p>
            <a:r>
              <a:rPr lang="en-US" sz="1400" dirty="0">
                <a:solidFill>
                  <a:srgbClr val="4EC5D8"/>
                </a:solidFill>
                <a:latin typeface="Arial"/>
                <a:cs typeface="Arial"/>
              </a:rPr>
              <a:t>National</a:t>
            </a:r>
            <a:endParaRPr lang="en-US" sz="1400" b="1" dirty="0">
              <a:solidFill>
                <a:srgbClr val="4EC5D8"/>
              </a:solidFill>
              <a:latin typeface="Arial"/>
              <a:cs typeface="Arial"/>
            </a:endParaRPr>
          </a:p>
          <a:p>
            <a:r>
              <a:rPr lang="en-US" sz="700" b="1" dirty="0">
                <a:solidFill>
                  <a:srgbClr val="00234B"/>
                </a:solidFill>
                <a:latin typeface="Arial"/>
                <a:cs typeface="Arial"/>
              </a:rPr>
              <a:t>Mike </a:t>
            </a:r>
            <a:r>
              <a:rPr lang="en-US" sz="700" b="1" dirty="0" err="1">
                <a:solidFill>
                  <a:srgbClr val="00234B"/>
                </a:solidFill>
                <a:latin typeface="Arial"/>
                <a:cs typeface="Arial"/>
              </a:rPr>
              <a:t>Bayley</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a:solidFill>
                  <a:srgbClr val="00234B"/>
                </a:solidFill>
                <a:latin typeface="Arial"/>
                <a:cs typeface="Arial"/>
              </a:rPr>
              <a:t>Managing Director</a:t>
            </a:r>
            <a:br>
              <a:rPr lang="en-US" sz="700" b="1" i="1" dirty="0">
                <a:solidFill>
                  <a:srgbClr val="00234B"/>
                </a:solidFill>
                <a:latin typeface="Arial"/>
                <a:cs typeface="Arial"/>
              </a:rPr>
            </a:br>
            <a:r>
              <a:rPr lang="en-US" sz="700" b="1" i="1" dirty="0" err="1">
                <a:solidFill>
                  <a:srgbClr val="00234B"/>
                </a:solidFill>
                <a:latin typeface="Arial"/>
                <a:cs typeface="Arial"/>
              </a:rPr>
              <a:t>Bayley</a:t>
            </a:r>
            <a:r>
              <a:rPr lang="en-US" sz="700" b="1" i="1" dirty="0">
                <a:solidFill>
                  <a:srgbClr val="00234B"/>
                </a:solidFill>
                <a:latin typeface="Arial"/>
                <a:cs typeface="Arial"/>
              </a:rPr>
              <a:t> </a:t>
            </a:r>
            <a:r>
              <a:rPr lang="en-US" sz="700" b="1" i="1" dirty="0" smtClean="0">
                <a:solidFill>
                  <a:srgbClr val="00234B"/>
                </a:solidFill>
                <a:latin typeface="Arial"/>
                <a:cs typeface="Arial"/>
              </a:rPr>
              <a:t>Corporation</a:t>
            </a:r>
          </a:p>
          <a:p>
            <a:endParaRPr lang="en-US" sz="700" b="1" i="1" dirty="0" smtClean="0">
              <a:solidFill>
                <a:srgbClr val="00234B"/>
              </a:solidFill>
              <a:latin typeface="Arial"/>
              <a:cs typeface="Arial"/>
            </a:endParaRPr>
          </a:p>
          <a:p>
            <a:r>
              <a:rPr lang="en-US" sz="700" b="1" dirty="0">
                <a:solidFill>
                  <a:srgbClr val="00234B"/>
                </a:solidFill>
                <a:latin typeface="Arial"/>
                <a:cs typeface="Arial"/>
              </a:rPr>
              <a:t>David </a:t>
            </a:r>
            <a:r>
              <a:rPr lang="en-US" sz="700" b="1" dirty="0" err="1">
                <a:solidFill>
                  <a:srgbClr val="00234B"/>
                </a:solidFill>
                <a:latin typeface="Arial"/>
                <a:cs typeface="Arial"/>
              </a:rPr>
              <a:t>Bayley</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a:solidFill>
                  <a:srgbClr val="00234B"/>
                </a:solidFill>
                <a:latin typeface="Arial"/>
                <a:cs typeface="Arial"/>
              </a:rPr>
              <a:t>Executive Director</a:t>
            </a:r>
            <a:br>
              <a:rPr lang="en-US" sz="700" b="1" i="1" dirty="0">
                <a:solidFill>
                  <a:srgbClr val="00234B"/>
                </a:solidFill>
                <a:latin typeface="Arial"/>
                <a:cs typeface="Arial"/>
              </a:rPr>
            </a:br>
            <a:r>
              <a:rPr lang="en-US" sz="700" b="1" i="1" dirty="0" err="1">
                <a:solidFill>
                  <a:srgbClr val="00234B"/>
                </a:solidFill>
                <a:latin typeface="Arial"/>
                <a:cs typeface="Arial"/>
              </a:rPr>
              <a:t>Bayleys</a:t>
            </a:r>
            <a:r>
              <a:rPr lang="en-US" sz="700" b="1" i="1" dirty="0">
                <a:solidFill>
                  <a:srgbClr val="00234B"/>
                </a:solidFill>
                <a:latin typeface="Arial"/>
                <a:cs typeface="Arial"/>
              </a:rPr>
              <a:t> Real </a:t>
            </a:r>
            <a:r>
              <a:rPr lang="en-US" sz="700" b="1" i="1" dirty="0" smtClean="0">
                <a:solidFill>
                  <a:srgbClr val="00234B"/>
                </a:solidFill>
                <a:latin typeface="Arial"/>
                <a:cs typeface="Arial"/>
              </a:rPr>
              <a:t>Estate</a:t>
            </a:r>
          </a:p>
        </p:txBody>
      </p:sp>
      <p:sp>
        <p:nvSpPr>
          <p:cNvPr id="17" name="Rectangle 16"/>
          <p:cNvSpPr/>
          <p:nvPr/>
        </p:nvSpPr>
        <p:spPr>
          <a:xfrm>
            <a:off x="6741402" y="4503688"/>
            <a:ext cx="1295992" cy="621360"/>
          </a:xfrm>
          <a:prstGeom prst="rect">
            <a:avLst/>
          </a:prstGeom>
        </p:spPr>
        <p:txBody>
          <a:bodyPr wrap="square" lIns="91417" tIns="45709" rIns="91417" bIns="45709">
            <a:noAutofit/>
          </a:bodyPr>
          <a:lstStyle/>
          <a:p>
            <a:r>
              <a:rPr lang="en-US" sz="1400" dirty="0">
                <a:solidFill>
                  <a:srgbClr val="4EC5D8"/>
                </a:solidFill>
                <a:latin typeface="Arial"/>
                <a:cs typeface="Arial"/>
              </a:rPr>
              <a:t>Wellington</a:t>
            </a:r>
            <a:endParaRPr lang="en-US" sz="1400" b="1" dirty="0">
              <a:solidFill>
                <a:srgbClr val="4EC5D8"/>
              </a:solidFill>
              <a:latin typeface="Arial"/>
              <a:cs typeface="Arial"/>
            </a:endParaRPr>
          </a:p>
          <a:p>
            <a:r>
              <a:rPr lang="en-US" sz="700" b="1" dirty="0">
                <a:solidFill>
                  <a:srgbClr val="00234B"/>
                </a:solidFill>
                <a:latin typeface="Arial"/>
                <a:cs typeface="Arial"/>
              </a:rPr>
              <a:t>Mark </a:t>
            </a:r>
            <a:r>
              <a:rPr lang="en-US" sz="700" b="1" dirty="0" err="1">
                <a:solidFill>
                  <a:srgbClr val="00234B"/>
                </a:solidFill>
                <a:latin typeface="Arial"/>
                <a:cs typeface="Arial"/>
              </a:rPr>
              <a:t>Hourigan</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a:solidFill>
                  <a:srgbClr val="00234B"/>
                </a:solidFill>
                <a:latin typeface="Arial"/>
                <a:cs typeface="Arial"/>
              </a:rPr>
              <a:t>Director</a:t>
            </a:r>
          </a:p>
        </p:txBody>
      </p:sp>
      <p:sp>
        <p:nvSpPr>
          <p:cNvPr id="18" name="Rectangle 17"/>
          <p:cNvSpPr/>
          <p:nvPr/>
        </p:nvSpPr>
        <p:spPr>
          <a:xfrm>
            <a:off x="6733889" y="4990540"/>
            <a:ext cx="1295992" cy="621360"/>
          </a:xfrm>
          <a:prstGeom prst="rect">
            <a:avLst/>
          </a:prstGeom>
        </p:spPr>
        <p:txBody>
          <a:bodyPr wrap="square" lIns="91417" tIns="45709" rIns="91417" bIns="45709">
            <a:noAutofit/>
          </a:bodyPr>
          <a:lstStyle/>
          <a:p>
            <a:r>
              <a:rPr lang="en-US" sz="1400" dirty="0">
                <a:solidFill>
                  <a:srgbClr val="4EC5D8"/>
                </a:solidFill>
                <a:latin typeface="Arial"/>
                <a:cs typeface="Arial"/>
              </a:rPr>
              <a:t>Canterbury</a:t>
            </a:r>
            <a:endParaRPr lang="en-US" sz="1400" b="1" dirty="0">
              <a:solidFill>
                <a:srgbClr val="4EC5D8"/>
              </a:solidFill>
              <a:latin typeface="Arial"/>
              <a:cs typeface="Arial"/>
            </a:endParaRPr>
          </a:p>
          <a:p>
            <a:r>
              <a:rPr lang="en-US" sz="700" b="1" dirty="0">
                <a:solidFill>
                  <a:srgbClr val="00234B"/>
                </a:solidFill>
                <a:latin typeface="Arial"/>
                <a:cs typeface="Arial"/>
              </a:rPr>
              <a:t>Peter </a:t>
            </a:r>
            <a:r>
              <a:rPr lang="en-US" sz="700" b="1" dirty="0" err="1">
                <a:solidFill>
                  <a:srgbClr val="00234B"/>
                </a:solidFill>
                <a:latin typeface="Arial"/>
                <a:cs typeface="Arial"/>
              </a:rPr>
              <a:t>Whalan</a:t>
            </a:r>
            <a:r>
              <a:rPr lang="en-US" sz="700" b="1" dirty="0">
                <a:solidFill>
                  <a:srgbClr val="00234B"/>
                </a:solidFill>
                <a:latin typeface="Arial"/>
                <a:cs typeface="Arial"/>
              </a:rPr>
              <a:t/>
            </a:r>
            <a:br>
              <a:rPr lang="en-US" sz="700" b="1" dirty="0">
                <a:solidFill>
                  <a:srgbClr val="00234B"/>
                </a:solidFill>
                <a:latin typeface="Arial"/>
                <a:cs typeface="Arial"/>
              </a:rPr>
            </a:br>
            <a:r>
              <a:rPr lang="en-US" sz="700" b="1" i="1" dirty="0">
                <a:solidFill>
                  <a:srgbClr val="00234B"/>
                </a:solidFill>
                <a:latin typeface="Arial"/>
                <a:cs typeface="Arial"/>
              </a:rPr>
              <a:t>Group Sales Manager</a:t>
            </a:r>
          </a:p>
        </p:txBody>
      </p:sp>
      <p:sp>
        <p:nvSpPr>
          <p:cNvPr id="19" name="Freeform 18"/>
          <p:cNvSpPr/>
          <p:nvPr/>
        </p:nvSpPr>
        <p:spPr>
          <a:xfrm>
            <a:off x="4340708" y="1497014"/>
            <a:ext cx="160873" cy="5083704"/>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0" name="Freeform 19"/>
          <p:cNvSpPr/>
          <p:nvPr/>
        </p:nvSpPr>
        <p:spPr>
          <a:xfrm>
            <a:off x="5974774" y="1497016"/>
            <a:ext cx="160873" cy="693737"/>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1" name="Freeform 20"/>
          <p:cNvSpPr/>
          <p:nvPr/>
        </p:nvSpPr>
        <p:spPr>
          <a:xfrm>
            <a:off x="5974774" y="2290765"/>
            <a:ext cx="160873" cy="236537"/>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2" name="Freeform 21"/>
          <p:cNvSpPr/>
          <p:nvPr/>
        </p:nvSpPr>
        <p:spPr>
          <a:xfrm>
            <a:off x="6381175" y="2730501"/>
            <a:ext cx="160873" cy="927100"/>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3" name="Freeform 22"/>
          <p:cNvSpPr/>
          <p:nvPr/>
        </p:nvSpPr>
        <p:spPr>
          <a:xfrm rot="10800000">
            <a:off x="6971723" y="2190751"/>
            <a:ext cx="160873" cy="82550"/>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4" name="Freeform 23"/>
          <p:cNvSpPr/>
          <p:nvPr/>
        </p:nvSpPr>
        <p:spPr>
          <a:xfrm rot="10800000">
            <a:off x="7688290" y="3456050"/>
            <a:ext cx="165105" cy="723331"/>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5" name="Freeform 24"/>
          <p:cNvSpPr/>
          <p:nvPr/>
        </p:nvSpPr>
        <p:spPr>
          <a:xfrm rot="16200000">
            <a:off x="6935745" y="4231483"/>
            <a:ext cx="160873" cy="342897"/>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r>
              <a:rPr lang="en-US" dirty="0" err="1" smtClean="0"/>
              <a:t>v</a:t>
            </a:r>
            <a:endParaRPr lang="en-US" dirty="0"/>
          </a:p>
        </p:txBody>
      </p:sp>
      <p:sp>
        <p:nvSpPr>
          <p:cNvPr id="26" name="Freeform 25"/>
          <p:cNvSpPr/>
          <p:nvPr/>
        </p:nvSpPr>
        <p:spPr>
          <a:xfrm rot="10800000">
            <a:off x="6520873" y="4964115"/>
            <a:ext cx="160873" cy="344487"/>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sp>
        <p:nvSpPr>
          <p:cNvPr id="27" name="Freeform 26"/>
          <p:cNvSpPr/>
          <p:nvPr/>
        </p:nvSpPr>
        <p:spPr>
          <a:xfrm>
            <a:off x="5835075" y="4102102"/>
            <a:ext cx="160873" cy="171451"/>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cxnSp>
        <p:nvCxnSpPr>
          <p:cNvPr id="28" name="Straight Connector 27"/>
          <p:cNvCxnSpPr/>
          <p:nvPr/>
        </p:nvCxnSpPr>
        <p:spPr>
          <a:xfrm rot="10800000">
            <a:off x="5727131" y="417830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rot="10800000">
            <a:off x="5860480" y="241300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rot="10800000">
            <a:off x="5860480" y="183515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rot="10800000">
            <a:off x="6260530" y="318135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rot="10800000">
            <a:off x="7136830" y="2228855"/>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rot="10800000">
            <a:off x="7853397" y="3814825"/>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rot="10800000">
            <a:off x="6685980" y="514985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rot="16200000" flipV="1">
            <a:off x="6987935" y="4518777"/>
            <a:ext cx="68351" cy="1"/>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10800000">
            <a:off x="4222180" y="448945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a:blip r:embed="rId5"/>
          <a:stretch>
            <a:fillRect/>
          </a:stretch>
        </p:blipFill>
        <p:spPr>
          <a:xfrm>
            <a:off x="5108224" y="4173224"/>
            <a:ext cx="1514671" cy="2185288"/>
          </a:xfrm>
          <a:prstGeom prst="rect">
            <a:avLst/>
          </a:prstGeom>
        </p:spPr>
      </p:pic>
      <p:sp>
        <p:nvSpPr>
          <p:cNvPr id="40" name="Rectangle 39"/>
          <p:cNvSpPr/>
          <p:nvPr/>
        </p:nvSpPr>
        <p:spPr>
          <a:xfrm>
            <a:off x="5961794" y="6196650"/>
            <a:ext cx="2911587" cy="621360"/>
          </a:xfrm>
          <a:prstGeom prst="rect">
            <a:avLst/>
          </a:prstGeom>
        </p:spPr>
        <p:txBody>
          <a:bodyPr wrap="square" lIns="91417" tIns="45709" rIns="91417" bIns="45709">
            <a:noAutofit/>
          </a:bodyPr>
          <a:lstStyle/>
          <a:p>
            <a:r>
              <a:rPr lang="en-US" sz="1400" dirty="0" smtClean="0">
                <a:solidFill>
                  <a:srgbClr val="4EC5D8"/>
                </a:solidFill>
                <a:latin typeface="Arial"/>
                <a:cs typeface="Arial"/>
              </a:rPr>
              <a:t>Southern Lakes &amp; Southland </a:t>
            </a:r>
            <a:endParaRPr lang="en-US" sz="1400" b="1" dirty="0" smtClean="0">
              <a:solidFill>
                <a:srgbClr val="4EC5D8"/>
              </a:solidFill>
              <a:latin typeface="Arial"/>
              <a:cs typeface="Arial"/>
            </a:endParaRPr>
          </a:p>
          <a:p>
            <a:r>
              <a:rPr lang="en-US" sz="700" b="1" dirty="0" smtClean="0">
                <a:solidFill>
                  <a:srgbClr val="00234B"/>
                </a:solidFill>
                <a:latin typeface="Arial"/>
                <a:cs typeface="Arial"/>
              </a:rPr>
              <a:t>David Grubb</a:t>
            </a:r>
            <a:br>
              <a:rPr lang="en-US" sz="700" b="1" dirty="0" smtClean="0">
                <a:solidFill>
                  <a:srgbClr val="00234B"/>
                </a:solidFill>
                <a:latin typeface="Arial"/>
                <a:cs typeface="Arial"/>
              </a:rPr>
            </a:br>
            <a:r>
              <a:rPr lang="en-US" sz="700" b="1" i="1" dirty="0" smtClean="0">
                <a:solidFill>
                  <a:srgbClr val="00234B"/>
                </a:solidFill>
                <a:latin typeface="Arial"/>
                <a:cs typeface="Arial"/>
              </a:rPr>
              <a:t>Director</a:t>
            </a:r>
            <a:endParaRPr lang="en-US" sz="700" b="1" i="1" dirty="0">
              <a:solidFill>
                <a:srgbClr val="00234B"/>
              </a:solidFill>
              <a:latin typeface="Arial"/>
              <a:cs typeface="Arial"/>
            </a:endParaRPr>
          </a:p>
        </p:txBody>
      </p:sp>
      <p:sp>
        <p:nvSpPr>
          <p:cNvPr id="41" name="Freeform 40"/>
          <p:cNvSpPr/>
          <p:nvPr/>
        </p:nvSpPr>
        <p:spPr>
          <a:xfrm rot="10800000">
            <a:off x="5727130" y="6187540"/>
            <a:ext cx="165106" cy="460793"/>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cxnSp>
        <p:nvCxnSpPr>
          <p:cNvPr id="42" name="Straight Connector 41"/>
          <p:cNvCxnSpPr/>
          <p:nvPr/>
        </p:nvCxnSpPr>
        <p:spPr>
          <a:xfrm rot="10800000">
            <a:off x="5892238" y="6420908"/>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8343026" y="2875663"/>
            <a:ext cx="1373661" cy="659763"/>
          </a:xfrm>
          <a:prstGeom prst="rect">
            <a:avLst/>
          </a:prstGeom>
        </p:spPr>
        <p:txBody>
          <a:bodyPr wrap="square" lIns="91417" tIns="45709" rIns="91417" bIns="45709">
            <a:noAutofit/>
          </a:bodyPr>
          <a:lstStyle/>
          <a:p>
            <a:r>
              <a:rPr lang="en-US" sz="1400" dirty="0">
                <a:solidFill>
                  <a:srgbClr val="4EC5D8"/>
                </a:solidFill>
                <a:latin typeface="Arial"/>
                <a:cs typeface="Arial"/>
              </a:rPr>
              <a:t>Gisbourne</a:t>
            </a:r>
            <a:endParaRPr lang="en-US" sz="1400" b="1" dirty="0">
              <a:solidFill>
                <a:srgbClr val="4EC5D8"/>
              </a:solidFill>
              <a:latin typeface="Arial"/>
              <a:cs typeface="Arial"/>
            </a:endParaRPr>
          </a:p>
          <a:p>
            <a:r>
              <a:rPr lang="en-US" sz="700" b="1" dirty="0">
                <a:solidFill>
                  <a:srgbClr val="00234B"/>
                </a:solidFill>
                <a:latin typeface="Arial"/>
                <a:cs typeface="Arial"/>
              </a:rPr>
              <a:t>James MacPherson</a:t>
            </a:r>
            <a:br>
              <a:rPr lang="en-US" sz="700" b="1" dirty="0">
                <a:solidFill>
                  <a:srgbClr val="00234B"/>
                </a:solidFill>
                <a:latin typeface="Arial"/>
                <a:cs typeface="Arial"/>
              </a:rPr>
            </a:br>
            <a:r>
              <a:rPr lang="en-US" sz="700" b="1" i="1" dirty="0">
                <a:solidFill>
                  <a:srgbClr val="00234B"/>
                </a:solidFill>
                <a:latin typeface="Arial"/>
                <a:cs typeface="Arial"/>
              </a:rPr>
              <a:t>Director</a:t>
            </a:r>
          </a:p>
        </p:txBody>
      </p:sp>
      <p:sp>
        <p:nvSpPr>
          <p:cNvPr id="44" name="Freeform 43"/>
          <p:cNvSpPr/>
          <p:nvPr/>
        </p:nvSpPr>
        <p:spPr>
          <a:xfrm rot="10800000">
            <a:off x="8058321" y="2915926"/>
            <a:ext cx="165107" cy="462689"/>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cxnSp>
        <p:nvCxnSpPr>
          <p:cNvPr id="45" name="Straight Connector 44"/>
          <p:cNvCxnSpPr/>
          <p:nvPr/>
        </p:nvCxnSpPr>
        <p:spPr>
          <a:xfrm rot="10800000">
            <a:off x="8223429" y="3115084"/>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6" name="Rectangle 45"/>
          <p:cNvSpPr/>
          <p:nvPr/>
        </p:nvSpPr>
        <p:spPr>
          <a:xfrm>
            <a:off x="6144020" y="5720862"/>
            <a:ext cx="2911587" cy="621360"/>
          </a:xfrm>
          <a:prstGeom prst="rect">
            <a:avLst/>
          </a:prstGeom>
        </p:spPr>
        <p:txBody>
          <a:bodyPr wrap="square" lIns="91417" tIns="45709" rIns="91417" bIns="45709">
            <a:noAutofit/>
          </a:bodyPr>
          <a:lstStyle/>
          <a:p>
            <a:r>
              <a:rPr lang="en-US" sz="1400" dirty="0" smtClean="0">
                <a:solidFill>
                  <a:srgbClr val="4EC5D8"/>
                </a:solidFill>
                <a:latin typeface="Arial"/>
                <a:cs typeface="Arial"/>
              </a:rPr>
              <a:t>Dunedin</a:t>
            </a:r>
            <a:endParaRPr lang="en-US" sz="1400" b="1" dirty="0" smtClean="0">
              <a:solidFill>
                <a:srgbClr val="4EC5D8"/>
              </a:solidFill>
              <a:latin typeface="Arial"/>
              <a:cs typeface="Arial"/>
            </a:endParaRPr>
          </a:p>
          <a:p>
            <a:r>
              <a:rPr lang="en-US" sz="700" b="1" dirty="0" smtClean="0">
                <a:solidFill>
                  <a:srgbClr val="00234B"/>
                </a:solidFill>
                <a:latin typeface="Arial"/>
                <a:cs typeface="Arial"/>
              </a:rPr>
              <a:t>Robyn Hyndman</a:t>
            </a:r>
            <a:br>
              <a:rPr lang="en-US" sz="700" b="1" dirty="0" smtClean="0">
                <a:solidFill>
                  <a:srgbClr val="00234B"/>
                </a:solidFill>
                <a:latin typeface="Arial"/>
                <a:cs typeface="Arial"/>
              </a:rPr>
            </a:br>
            <a:r>
              <a:rPr lang="en-US" sz="700" b="1" i="1" dirty="0" smtClean="0">
                <a:solidFill>
                  <a:srgbClr val="00234B"/>
                </a:solidFill>
                <a:latin typeface="Arial"/>
                <a:cs typeface="Arial"/>
              </a:rPr>
              <a:t>Director</a:t>
            </a:r>
            <a:endParaRPr lang="en-US" sz="700" b="1" i="1" dirty="0">
              <a:solidFill>
                <a:srgbClr val="00234B"/>
              </a:solidFill>
              <a:latin typeface="Arial"/>
              <a:cs typeface="Arial"/>
            </a:endParaRPr>
          </a:p>
        </p:txBody>
      </p:sp>
      <p:sp>
        <p:nvSpPr>
          <p:cNvPr id="47" name="Freeform 46"/>
          <p:cNvSpPr/>
          <p:nvPr/>
        </p:nvSpPr>
        <p:spPr>
          <a:xfrm rot="10800000">
            <a:off x="5893202" y="5871711"/>
            <a:ext cx="165106" cy="227425"/>
          </a:xfrm>
          <a:custGeom>
            <a:avLst/>
            <a:gdLst>
              <a:gd name="connsiteX0" fmla="*/ 270934 w 270934"/>
              <a:gd name="connsiteY0" fmla="*/ 0 h 6866467"/>
              <a:gd name="connsiteX1" fmla="*/ 0 w 270934"/>
              <a:gd name="connsiteY1" fmla="*/ 0 h 6866467"/>
              <a:gd name="connsiteX2" fmla="*/ 0 w 270934"/>
              <a:gd name="connsiteY2" fmla="*/ 6858000 h 6866467"/>
              <a:gd name="connsiteX3" fmla="*/ 262467 w 270934"/>
              <a:gd name="connsiteY3" fmla="*/ 6866467 h 6866467"/>
              <a:gd name="connsiteX4" fmla="*/ 262467 w 270934"/>
              <a:gd name="connsiteY4" fmla="*/ 6866467 h 6866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934" h="6866467">
                <a:moveTo>
                  <a:pt x="270934" y="0"/>
                </a:moveTo>
                <a:lnTo>
                  <a:pt x="0" y="0"/>
                </a:lnTo>
                <a:lnTo>
                  <a:pt x="0" y="6858000"/>
                </a:lnTo>
                <a:lnTo>
                  <a:pt x="262467" y="6866467"/>
                </a:lnTo>
                <a:lnTo>
                  <a:pt x="262467" y="6866467"/>
                </a:lnTo>
              </a:path>
            </a:pathLst>
          </a:cu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lIns="91417" tIns="45709" rIns="91417" bIns="45709" rtlCol="0" anchor="ctr"/>
          <a:lstStyle/>
          <a:p>
            <a:pPr algn="ctr"/>
            <a:endParaRPr lang="en-US" dirty="0"/>
          </a:p>
        </p:txBody>
      </p:sp>
      <p:cxnSp>
        <p:nvCxnSpPr>
          <p:cNvPr id="48" name="Straight Connector 47"/>
          <p:cNvCxnSpPr/>
          <p:nvPr/>
        </p:nvCxnSpPr>
        <p:spPr>
          <a:xfrm rot="10800000">
            <a:off x="6058310" y="5987168"/>
            <a:ext cx="112381" cy="1077"/>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1" name="Picture 10"/>
          <p:cNvPicPr>
            <a:picLocks noChangeAspect="1"/>
          </p:cNvPicPr>
          <p:nvPr/>
        </p:nvPicPr>
        <mc:AlternateContent>
          <mc:Choice xmlns:ma="http://schemas.microsoft.com/office/mac/drawingml/2008/main" Requires="ma">
            <p:blipFill>
              <a:blip r:embed="rId2"/>
              <a:srcRect t="9704" b="3166"/>
              <a:stretch>
                <a:fillRect/>
              </a:stretch>
            </p:blipFill>
          </mc:Choice>
          <mc:Fallback>
            <p:blipFill>
              <a:blip r:embed="rId3"/>
              <a:srcRect t="9704" b="3166"/>
              <a:stretch>
                <a:fillRect/>
              </a:stretch>
            </p:blipFill>
          </mc:Fallback>
        </mc:AlternateContent>
        <p:spPr>
          <a:xfrm>
            <a:off x="262566" y="1085725"/>
            <a:ext cx="7099300" cy="6019690"/>
          </a:xfrm>
          <a:prstGeom prst="rect">
            <a:avLst/>
          </a:prstGeom>
        </p:spPr>
      </p:pic>
      <p:pic>
        <p:nvPicPr>
          <p:cNvPr id="14" name="Picture 13" descr="1207-0902-89_v2 SML.jpg"/>
          <p:cNvPicPr>
            <a:picLocks noChangeAspect="1"/>
          </p:cNvPicPr>
          <p:nvPr/>
        </p:nvPicPr>
        <p:blipFill>
          <a:blip r:embed="rId4"/>
          <a:srcRect l="25668" r="5247"/>
          <a:stretch>
            <a:fillRect/>
          </a:stretch>
        </p:blipFill>
        <p:spPr>
          <a:xfrm>
            <a:off x="6692900" y="4165616"/>
            <a:ext cx="1003300" cy="968175"/>
          </a:xfrm>
          <a:prstGeom prst="rect">
            <a:avLst/>
          </a:prstGeom>
        </p:spPr>
      </p:pic>
      <p:pic>
        <p:nvPicPr>
          <p:cNvPr id="12" name="Picture 11" descr="singapore-hotels-7 SML.jpg"/>
          <p:cNvPicPr>
            <a:picLocks noChangeAspect="1"/>
          </p:cNvPicPr>
          <p:nvPr/>
        </p:nvPicPr>
        <p:blipFill>
          <a:blip r:embed="rId5"/>
          <a:srcRect l="30367" t="1853" r="11559" b="10363"/>
          <a:stretch>
            <a:fillRect/>
          </a:stretch>
        </p:blipFill>
        <p:spPr>
          <a:xfrm>
            <a:off x="5627688" y="4165616"/>
            <a:ext cx="989012" cy="968176"/>
          </a:xfrm>
          <a:prstGeom prst="rect">
            <a:avLst/>
          </a:prstGeom>
        </p:spPr>
      </p:pic>
      <p:sp>
        <p:nvSpPr>
          <p:cNvPr id="4" name="Rectangle 3"/>
          <p:cNvSpPr/>
          <p:nvPr/>
        </p:nvSpPr>
        <p:spPr>
          <a:xfrm>
            <a:off x="255391" y="431400"/>
            <a:ext cx="9356129"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  Our Reach</a:t>
            </a:r>
          </a:p>
        </p:txBody>
      </p:sp>
      <p:sp>
        <p:nvSpPr>
          <p:cNvPr id="6" name="Rectangle 5"/>
          <p:cNvSpPr/>
          <p:nvPr/>
        </p:nvSpPr>
        <p:spPr>
          <a:xfrm>
            <a:off x="5627690" y="1676672"/>
            <a:ext cx="3308350" cy="369332"/>
          </a:xfrm>
          <a:prstGeom prst="rect">
            <a:avLst/>
          </a:prstGeom>
        </p:spPr>
        <p:txBody>
          <a:bodyPr wrap="square" lIns="0" tIns="0" rIns="0" bIns="0">
            <a:spAutoFit/>
          </a:bodyPr>
          <a:lstStyle/>
          <a:p>
            <a:r>
              <a:rPr lang="en-US" sz="2400" b="1" dirty="0">
                <a:solidFill>
                  <a:srgbClr val="00234B"/>
                </a:solidFill>
                <a:latin typeface="Arial"/>
                <a:cs typeface="Arial"/>
              </a:rPr>
              <a:t>International Reach</a:t>
            </a:r>
          </a:p>
        </p:txBody>
      </p:sp>
      <p:sp>
        <p:nvSpPr>
          <p:cNvPr id="8" name="Rectangle 7"/>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9" name="Right Triangle 8"/>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
        <p:nvSpPr>
          <p:cNvPr id="7" name="Rectangle 6"/>
          <p:cNvSpPr/>
          <p:nvPr/>
        </p:nvSpPr>
        <p:spPr>
          <a:xfrm>
            <a:off x="5627688" y="2122244"/>
            <a:ext cx="3983832" cy="1892826"/>
          </a:xfrm>
          <a:prstGeom prst="rect">
            <a:avLst/>
          </a:prstGeom>
        </p:spPr>
        <p:txBody>
          <a:bodyPr wrap="square" lIns="0" tIns="0" rIns="0" bIns="0">
            <a:spAutoFit/>
          </a:bodyPr>
          <a:lstStyle/>
          <a:p>
            <a:pPr>
              <a:spcAft>
                <a:spcPts val="600"/>
              </a:spcAft>
            </a:pPr>
            <a:r>
              <a:rPr lang="en-US" sz="1400" dirty="0" err="1">
                <a:solidFill>
                  <a:srgbClr val="4EC5D8"/>
                </a:solidFill>
                <a:latin typeface="Arial"/>
                <a:cs typeface="Arial"/>
              </a:rPr>
              <a:t>Bayleys</a:t>
            </a:r>
            <a:r>
              <a:rPr lang="en-US" sz="1400" dirty="0">
                <a:solidFill>
                  <a:srgbClr val="4EC5D8"/>
                </a:solidFill>
                <a:latin typeface="Arial"/>
                <a:cs typeface="Arial"/>
              </a:rPr>
              <a:t> Global</a:t>
            </a:r>
          </a:p>
          <a:p>
            <a:pPr>
              <a:spcAft>
                <a:spcPts val="600"/>
              </a:spcAft>
            </a:pPr>
            <a:r>
              <a:rPr lang="en-US" sz="900" dirty="0">
                <a:solidFill>
                  <a:schemeClr val="tx1">
                    <a:lumMod val="50000"/>
                    <a:lumOff val="50000"/>
                  </a:schemeClr>
                </a:solidFill>
                <a:latin typeface="Arial"/>
                <a:cs typeface="Arial"/>
              </a:rPr>
              <a:t>We’re a proud New Zealand company. However, New Zealand’s comparatively small population means we only have a limited pool</a:t>
            </a:r>
            <a:r>
              <a:rPr lang="en-US" sz="900" dirty="0" smtClean="0">
                <a:solidFill>
                  <a:schemeClr val="tx1">
                    <a:lumMod val="50000"/>
                    <a:lumOff val="50000"/>
                  </a:schemeClr>
                </a:solidFill>
                <a:latin typeface="Arial"/>
                <a:cs typeface="Arial"/>
              </a:rPr>
              <a:t> of </a:t>
            </a:r>
            <a:r>
              <a:rPr lang="en-US" sz="900" dirty="0">
                <a:solidFill>
                  <a:schemeClr val="tx1">
                    <a:lumMod val="50000"/>
                    <a:lumOff val="50000"/>
                  </a:schemeClr>
                </a:solidFill>
                <a:latin typeface="Arial"/>
                <a:cs typeface="Arial"/>
              </a:rPr>
              <a:t>domestic </a:t>
            </a:r>
            <a:r>
              <a:rPr lang="en-US" sz="900" dirty="0" smtClean="0">
                <a:solidFill>
                  <a:schemeClr val="tx1">
                    <a:lumMod val="50000"/>
                    <a:lumOff val="50000"/>
                  </a:schemeClr>
                </a:solidFill>
                <a:latin typeface="Arial"/>
                <a:cs typeface="Arial"/>
              </a:rPr>
              <a:t>buyers. Consequently</a:t>
            </a:r>
            <a:r>
              <a:rPr lang="en-US" sz="900" dirty="0">
                <a:solidFill>
                  <a:schemeClr val="tx1">
                    <a:lumMod val="50000"/>
                    <a:lumOff val="50000"/>
                  </a:schemeClr>
                </a:solidFill>
                <a:latin typeface="Arial"/>
                <a:cs typeface="Arial"/>
              </a:rPr>
              <a:t>,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promotes commercial and industrial properties extensively overseas –</a:t>
            </a:r>
            <a:r>
              <a:rPr lang="en-US" sz="900" dirty="0" smtClean="0">
                <a:solidFill>
                  <a:schemeClr val="tx1">
                    <a:lumMod val="50000"/>
                    <a:lumOff val="50000"/>
                  </a:schemeClr>
                </a:solidFill>
                <a:latin typeface="Arial"/>
                <a:cs typeface="Arial"/>
              </a:rPr>
              <a:t> opening </a:t>
            </a:r>
            <a:r>
              <a:rPr lang="en-US" sz="900" dirty="0">
                <a:solidFill>
                  <a:schemeClr val="tx1">
                    <a:lumMod val="50000"/>
                    <a:lumOff val="50000"/>
                  </a:schemeClr>
                </a:solidFill>
                <a:latin typeface="Arial"/>
                <a:cs typeface="Arial"/>
              </a:rPr>
              <a:t>up sizeable buyer networks.</a:t>
            </a:r>
          </a:p>
          <a:p>
            <a:pPr>
              <a:spcAft>
                <a:spcPts val="600"/>
              </a:spcAft>
            </a:pPr>
            <a:r>
              <a:rPr lang="en-US" sz="900" dirty="0">
                <a:solidFill>
                  <a:schemeClr val="tx1">
                    <a:lumMod val="50000"/>
                    <a:lumOff val="50000"/>
                  </a:schemeClr>
                </a:solidFill>
                <a:latin typeface="Arial"/>
                <a:cs typeface="Arial"/>
              </a:rPr>
              <a:t>David</a:t>
            </a:r>
            <a:r>
              <a:rPr lang="en-US" sz="900" dirty="0" smtClean="0">
                <a:solidFill>
                  <a:schemeClr val="tx1">
                    <a:lumMod val="50000"/>
                    <a:lumOff val="50000"/>
                  </a:schemeClr>
                </a:solidFill>
                <a:latin typeface="Arial"/>
                <a:cs typeface="Arial"/>
              </a:rPr>
              <a:t> and Chris </a:t>
            </a:r>
            <a:r>
              <a:rPr lang="en-US" sz="900" dirty="0" err="1" smtClean="0">
                <a:solidFill>
                  <a:schemeClr val="tx1">
                    <a:lumMod val="50000"/>
                    <a:lumOff val="50000"/>
                  </a:schemeClr>
                </a:solidFill>
                <a:latin typeface="Arial"/>
                <a:cs typeface="Arial"/>
              </a:rPr>
              <a:t>Bayley</a:t>
            </a:r>
            <a:r>
              <a:rPr lang="en-US" sz="900" dirty="0" smtClean="0">
                <a:solidFill>
                  <a:schemeClr val="tx1">
                    <a:lumMod val="50000"/>
                    <a:lumOff val="50000"/>
                  </a:schemeClr>
                </a:solidFill>
                <a:latin typeface="Arial"/>
                <a:cs typeface="Arial"/>
              </a:rPr>
              <a:t> spearhead </a:t>
            </a:r>
            <a:r>
              <a:rPr lang="en-US" sz="900" dirty="0">
                <a:solidFill>
                  <a:schemeClr val="tx1">
                    <a:lumMod val="50000"/>
                    <a:lumOff val="50000"/>
                  </a:schemeClr>
                </a:solidFill>
                <a:latin typeface="Arial"/>
                <a:cs typeface="Arial"/>
              </a:rPr>
              <a:t>the company’s international property activities.</a:t>
            </a:r>
            <a:r>
              <a:rPr lang="en-US" sz="900" dirty="0" smtClean="0">
                <a:solidFill>
                  <a:schemeClr val="tx1">
                    <a:lumMod val="50000"/>
                    <a:lumOff val="50000"/>
                  </a:schemeClr>
                </a:solidFill>
                <a:latin typeface="Arial"/>
                <a:cs typeface="Arial"/>
              </a:rPr>
              <a:t> Along with senior broker James Chan, David was instrumental in establishing </a:t>
            </a:r>
            <a:r>
              <a:rPr lang="en-US" sz="900" dirty="0" err="1" smtClean="0">
                <a:solidFill>
                  <a:schemeClr val="tx1">
                    <a:lumMod val="50000"/>
                    <a:lumOff val="50000"/>
                  </a:schemeClr>
                </a:solidFill>
                <a:latin typeface="Arial"/>
                <a:cs typeface="Arial"/>
              </a:rPr>
              <a:t>Bayleys</a:t>
            </a:r>
            <a:r>
              <a:rPr lang="en-US" sz="900" dirty="0" smtClean="0">
                <a:solidFill>
                  <a:schemeClr val="tx1">
                    <a:lumMod val="50000"/>
                    <a:lumOff val="50000"/>
                  </a:schemeClr>
                </a:solidFill>
                <a:latin typeface="Arial"/>
                <a:cs typeface="Arial"/>
              </a:rPr>
              <a:t> Asia. Our senior salespeople travel to the Australian, South East Asian, Middle Eastern, </a:t>
            </a:r>
            <a:r>
              <a:rPr lang="en-US" sz="900" dirty="0">
                <a:solidFill>
                  <a:schemeClr val="tx1">
                    <a:lumMod val="50000"/>
                    <a:lumOff val="50000"/>
                  </a:schemeClr>
                </a:solidFill>
                <a:latin typeface="Arial"/>
                <a:cs typeface="Arial"/>
              </a:rPr>
              <a:t>European, UK and US markets where New Zealand property </a:t>
            </a:r>
            <a:r>
              <a:rPr lang="en-US" sz="900" dirty="0" smtClean="0">
                <a:solidFill>
                  <a:schemeClr val="tx1">
                    <a:lumMod val="50000"/>
                    <a:lumOff val="50000"/>
                  </a:schemeClr>
                </a:solidFill>
                <a:latin typeface="Arial"/>
                <a:cs typeface="Arial"/>
              </a:rPr>
              <a:t>is increasingly </a:t>
            </a:r>
            <a:r>
              <a:rPr lang="en-US" sz="900" dirty="0">
                <a:solidFill>
                  <a:schemeClr val="tx1">
                    <a:lumMod val="50000"/>
                    <a:lumOff val="50000"/>
                  </a:schemeClr>
                </a:solidFill>
                <a:latin typeface="Arial"/>
                <a:cs typeface="Arial"/>
              </a:rPr>
              <a:t>attractive</a:t>
            </a:r>
            <a:r>
              <a:rPr lang="en-US" sz="900" dirty="0" smtClean="0">
                <a:solidFill>
                  <a:schemeClr val="tx1">
                    <a:lumMod val="50000"/>
                    <a:lumOff val="50000"/>
                  </a:schemeClr>
                </a:solidFill>
                <a:latin typeface="Arial"/>
                <a:cs typeface="Arial"/>
              </a:rPr>
              <a:t> </a:t>
            </a:r>
            <a:br>
              <a:rPr lang="en-US" sz="900" dirty="0" smtClean="0">
                <a:solidFill>
                  <a:schemeClr val="tx1">
                    <a:lumMod val="50000"/>
                    <a:lumOff val="50000"/>
                  </a:schemeClr>
                </a:solidFill>
                <a:latin typeface="Arial"/>
                <a:cs typeface="Arial"/>
              </a:rPr>
            </a:br>
            <a:r>
              <a:rPr lang="en-US" sz="900" dirty="0" smtClean="0">
                <a:solidFill>
                  <a:schemeClr val="tx1">
                    <a:lumMod val="50000"/>
                    <a:lumOff val="50000"/>
                  </a:schemeClr>
                </a:solidFill>
                <a:latin typeface="Arial"/>
                <a:cs typeface="Arial"/>
              </a:rPr>
              <a:t>to </a:t>
            </a:r>
            <a:r>
              <a:rPr lang="en-US" sz="900" dirty="0">
                <a:solidFill>
                  <a:schemeClr val="tx1">
                    <a:lumMod val="50000"/>
                    <a:lumOff val="50000"/>
                  </a:schemeClr>
                </a:solidFill>
                <a:latin typeface="Arial"/>
                <a:cs typeface="Arial"/>
              </a:rPr>
              <a:t>purchasers. David and the team now offer more than</a:t>
            </a:r>
            <a:r>
              <a:rPr lang="en-US" sz="900" dirty="0" smtClean="0">
                <a:solidFill>
                  <a:schemeClr val="tx1">
                    <a:lumMod val="50000"/>
                    <a:lumOff val="50000"/>
                  </a:schemeClr>
                </a:solidFill>
                <a:latin typeface="Arial"/>
                <a:cs typeface="Arial"/>
              </a:rPr>
              <a:t> 20 </a:t>
            </a:r>
            <a:r>
              <a:rPr lang="en-US" sz="900" dirty="0">
                <a:solidFill>
                  <a:schemeClr val="tx1">
                    <a:lumMod val="50000"/>
                    <a:lumOff val="50000"/>
                  </a:schemeClr>
                </a:solidFill>
                <a:latin typeface="Arial"/>
                <a:cs typeface="Arial"/>
              </a:rPr>
              <a:t>years offshore experience, and have managed more </a:t>
            </a:r>
            <a:r>
              <a:rPr lang="en-US" sz="900" dirty="0" smtClean="0">
                <a:solidFill>
                  <a:schemeClr val="tx1">
                    <a:lumMod val="50000"/>
                    <a:lumOff val="50000"/>
                  </a:schemeClr>
                </a:solidFill>
                <a:latin typeface="Arial"/>
                <a:cs typeface="Arial"/>
              </a:rPr>
              <a:t>than NZ $</a:t>
            </a:r>
            <a:r>
              <a:rPr lang="en-US" sz="900" dirty="0">
                <a:solidFill>
                  <a:schemeClr val="tx1">
                    <a:lumMod val="50000"/>
                    <a:lumOff val="50000"/>
                  </a:schemeClr>
                </a:solidFill>
                <a:latin typeface="Arial"/>
                <a:cs typeface="Arial"/>
              </a:rPr>
              <a:t>4billion of transactions.</a:t>
            </a:r>
          </a:p>
        </p:txBody>
      </p:sp>
      <p:pic>
        <p:nvPicPr>
          <p:cNvPr id="13" name="Picture 12" descr="Big Ben (London) SML.jpg"/>
          <p:cNvPicPr>
            <a:picLocks noChangeAspect="1"/>
          </p:cNvPicPr>
          <p:nvPr/>
        </p:nvPicPr>
        <p:blipFill>
          <a:blip r:embed="rId6"/>
          <a:srcRect l="42961" t="6292" r="12303" b="4113"/>
          <a:stretch>
            <a:fillRect/>
          </a:stretch>
        </p:blipFill>
        <p:spPr>
          <a:xfrm>
            <a:off x="7778750" y="4165616"/>
            <a:ext cx="976150" cy="968176"/>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3" name="Picture 12" descr="World-Map-SML.gif"/>
          <p:cNvPicPr>
            <a:picLocks noChangeAspect="1"/>
          </p:cNvPicPr>
          <p:nvPr/>
        </p:nvPicPr>
        <p:blipFill>
          <a:blip r:embed="rId2"/>
          <a:stretch>
            <a:fillRect/>
          </a:stretch>
        </p:blipFill>
        <p:spPr>
          <a:xfrm>
            <a:off x="2170904" y="3235325"/>
            <a:ext cx="7112262" cy="4338821"/>
          </a:xfrm>
          <a:prstGeom prst="rect">
            <a:avLst/>
          </a:prstGeom>
        </p:spPr>
      </p:pic>
      <p:sp>
        <p:nvSpPr>
          <p:cNvPr id="2" name="Rectangle 1"/>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 name="Rectangle 2"/>
          <p:cNvSpPr/>
          <p:nvPr/>
        </p:nvSpPr>
        <p:spPr>
          <a:xfrm>
            <a:off x="255389" y="431400"/>
            <a:ext cx="9411504"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r>
              <a:rPr lang="en-US" sz="2400" b="1" dirty="0">
                <a:solidFill>
                  <a:srgbClr val="4EC5D8"/>
                </a:solidFill>
                <a:latin typeface="Arial"/>
                <a:cs typeface="Arial"/>
              </a:rPr>
              <a:t>  Our Reach</a:t>
            </a:r>
          </a:p>
        </p:txBody>
      </p:sp>
      <p:sp>
        <p:nvSpPr>
          <p:cNvPr id="4" name="Right Triangle 3"/>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
        <p:nvSpPr>
          <p:cNvPr id="5" name="Rectangle 4"/>
          <p:cNvSpPr/>
          <p:nvPr/>
        </p:nvSpPr>
        <p:spPr>
          <a:xfrm>
            <a:off x="909101" y="1398420"/>
            <a:ext cx="3669408" cy="369332"/>
          </a:xfrm>
          <a:prstGeom prst="rect">
            <a:avLst/>
          </a:prstGeom>
        </p:spPr>
        <p:txBody>
          <a:bodyPr wrap="square" lIns="0" tIns="0" rIns="0" bIns="0">
            <a:spAutoFit/>
          </a:bodyPr>
          <a:lstStyle/>
          <a:p>
            <a:r>
              <a:rPr lang="en-US" sz="2400" b="1" dirty="0">
                <a:solidFill>
                  <a:srgbClr val="00234B"/>
                </a:solidFill>
                <a:latin typeface="Arial"/>
                <a:cs typeface="Arial"/>
              </a:rPr>
              <a:t>International Alliances</a:t>
            </a:r>
          </a:p>
        </p:txBody>
      </p:sp>
      <p:sp>
        <p:nvSpPr>
          <p:cNvPr id="6" name="Rectangle 5"/>
          <p:cNvSpPr/>
          <p:nvPr/>
        </p:nvSpPr>
        <p:spPr>
          <a:xfrm>
            <a:off x="909101" y="1843995"/>
            <a:ext cx="3470985" cy="2923878"/>
          </a:xfrm>
          <a:prstGeom prst="rect">
            <a:avLst/>
          </a:prstGeom>
        </p:spPr>
        <p:txBody>
          <a:bodyPr wrap="square" lIns="0" tIns="0" rIns="0" bIns="0">
            <a:spAutoFit/>
          </a:bodyPr>
          <a:lstStyle/>
          <a:p>
            <a:pPr>
              <a:spcAft>
                <a:spcPts val="600"/>
              </a:spcAft>
            </a:pPr>
            <a:r>
              <a:rPr lang="en-US" sz="1400" dirty="0">
                <a:solidFill>
                  <a:srgbClr val="4EC5D8"/>
                </a:solidFill>
                <a:latin typeface="Arial"/>
                <a:cs typeface="Arial"/>
              </a:rPr>
              <a:t>Cushman &amp; Wakefield</a:t>
            </a:r>
          </a:p>
          <a:p>
            <a:pPr>
              <a:spcAft>
                <a:spcPts val="600"/>
              </a:spcAft>
            </a:pPr>
            <a:r>
              <a:rPr lang="en-US" sz="900" kern="0" spc="-21" dirty="0">
                <a:solidFill>
                  <a:schemeClr val="tx1">
                    <a:lumMod val="50000"/>
                    <a:lumOff val="50000"/>
                  </a:schemeClr>
                </a:solidFill>
                <a:latin typeface="Arial"/>
                <a:cs typeface="Arial"/>
              </a:rPr>
              <a:t>Cushman &amp; Wakefield is the world’s largest privately held commercial real estate services firm with over 250 offices in 60 countries. The company advises and represents clients on all aspects of property occupancy and investment, including leasing, sales and acquisitions; equity, debt and structured finance, corporate finance and investment banking; property, facilities and project management; corporate services, consulting and appraisal.</a:t>
            </a:r>
          </a:p>
          <a:p>
            <a:pPr>
              <a:spcAft>
                <a:spcPts val="600"/>
              </a:spcAft>
            </a:pPr>
            <a:r>
              <a:rPr lang="en-US" sz="900" kern="0" spc="-21" dirty="0">
                <a:solidFill>
                  <a:schemeClr val="tx1">
                    <a:lumMod val="50000"/>
                    <a:lumOff val="50000"/>
                  </a:schemeClr>
                </a:solidFill>
                <a:latin typeface="Arial"/>
                <a:cs typeface="Arial"/>
              </a:rPr>
              <a:t>Cushman Wakefield partners with </a:t>
            </a:r>
            <a:r>
              <a:rPr lang="en-US" sz="900" kern="0" spc="-21" dirty="0" err="1">
                <a:solidFill>
                  <a:schemeClr val="tx1">
                    <a:lumMod val="50000"/>
                    <a:lumOff val="50000"/>
                  </a:schemeClr>
                </a:solidFill>
                <a:latin typeface="Arial"/>
                <a:cs typeface="Arial"/>
              </a:rPr>
              <a:t>Bayleys</a:t>
            </a:r>
            <a:r>
              <a:rPr lang="en-US" sz="900" kern="0" spc="-21" dirty="0">
                <a:solidFill>
                  <a:schemeClr val="tx1">
                    <a:lumMod val="50000"/>
                    <a:lumOff val="50000"/>
                  </a:schemeClr>
                </a:solidFill>
                <a:latin typeface="Arial"/>
                <a:cs typeface="Arial"/>
              </a:rPr>
              <a:t> to provide insight and expertise in the local market for its global clients. As a result major multi-nationals like Nokia, Revlon, and Omnicom use us to handle their property needs in New Zealand.</a:t>
            </a:r>
          </a:p>
          <a:p>
            <a:pPr>
              <a:spcAft>
                <a:spcPts val="600"/>
              </a:spcAft>
            </a:pPr>
            <a:r>
              <a:rPr lang="en-US" sz="900" dirty="0">
                <a:solidFill>
                  <a:schemeClr val="tx1">
                    <a:lumMod val="50000"/>
                    <a:lumOff val="50000"/>
                  </a:schemeClr>
                </a:solidFill>
                <a:latin typeface="Arial"/>
                <a:cs typeface="Arial"/>
              </a:rPr>
              <a:t>Going the other way, our close relationship with Cushman &amp; Wakefield means that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clients looking for advice on overseas real estate markets have access to the expertise of the best global real estate network.</a:t>
            </a:r>
          </a:p>
          <a:p>
            <a:pPr>
              <a:spcAft>
                <a:spcPts val="600"/>
              </a:spcAft>
            </a:pPr>
            <a:endParaRPr lang="en-US" sz="800" dirty="0">
              <a:solidFill>
                <a:schemeClr val="tx1">
                  <a:lumMod val="50000"/>
                  <a:lumOff val="50000"/>
                </a:schemeClr>
              </a:solidFill>
              <a:latin typeface="Arial"/>
              <a:cs typeface="Arial"/>
            </a:endParaRPr>
          </a:p>
          <a:p>
            <a:pPr>
              <a:spcAft>
                <a:spcPts val="600"/>
              </a:spcAft>
            </a:pPr>
            <a:endParaRPr lang="en-US" sz="800" dirty="0">
              <a:solidFill>
                <a:schemeClr val="tx1">
                  <a:lumMod val="50000"/>
                  <a:lumOff val="50000"/>
                </a:schemeClr>
              </a:solidFill>
              <a:latin typeface="Arial"/>
              <a:cs typeface="Arial"/>
            </a:endParaRPr>
          </a:p>
        </p:txBody>
      </p:sp>
      <p:sp>
        <p:nvSpPr>
          <p:cNvPr id="7" name="Rectangle 6"/>
          <p:cNvSpPr/>
          <p:nvPr/>
        </p:nvSpPr>
        <p:spPr>
          <a:xfrm>
            <a:off x="5720816" y="1843995"/>
            <a:ext cx="3562350" cy="1477328"/>
          </a:xfrm>
          <a:prstGeom prst="rect">
            <a:avLst/>
          </a:prstGeom>
        </p:spPr>
        <p:txBody>
          <a:bodyPr wrap="square" lIns="0" tIns="0" rIns="0" bIns="0">
            <a:spAutoFit/>
          </a:bodyPr>
          <a:lstStyle/>
          <a:p>
            <a:pPr>
              <a:spcAft>
                <a:spcPts val="600"/>
              </a:spcAft>
            </a:pPr>
            <a:r>
              <a:rPr lang="en-US" sz="1400" dirty="0">
                <a:solidFill>
                  <a:srgbClr val="4EC5D8"/>
                </a:solidFill>
                <a:latin typeface="Arial"/>
                <a:cs typeface="Arial"/>
              </a:rPr>
              <a:t>Christie’s International Real Estate</a:t>
            </a:r>
          </a:p>
          <a:p>
            <a:pPr>
              <a:spcAft>
                <a:spcPts val="600"/>
              </a:spcAft>
            </a:pPr>
            <a:r>
              <a:rPr lang="en-US" sz="800" dirty="0">
                <a:solidFill>
                  <a:schemeClr val="tx1">
                    <a:lumMod val="50000"/>
                    <a:lumOff val="50000"/>
                  </a:schemeClr>
                </a:solidFill>
                <a:latin typeface="Arial"/>
                <a:cs typeface="Arial"/>
              </a:rPr>
              <a:t>Chr</a:t>
            </a:r>
            <a:r>
              <a:rPr lang="en-US" sz="900" dirty="0">
                <a:solidFill>
                  <a:schemeClr val="tx1">
                    <a:lumMod val="50000"/>
                    <a:lumOff val="50000"/>
                  </a:schemeClr>
                </a:solidFill>
                <a:latin typeface="Arial"/>
                <a:cs typeface="Arial"/>
              </a:rPr>
              <a:t>istie’s International Real Estate is one of the world’s premium luxury brands in the sector and a global leader in high-end residential marketing and sales. With a network of 36,000 sales associates operating from 900 offices in more than 40 countries, Christie’s boasts annual sales topping $US128 billion.</a:t>
            </a:r>
          </a:p>
          <a:p>
            <a:pPr>
              <a:spcAft>
                <a:spcPts val="600"/>
              </a:spcAft>
            </a:pPr>
            <a:r>
              <a:rPr lang="en-US" sz="900" dirty="0">
                <a:solidFill>
                  <a:schemeClr val="tx1">
                    <a:lumMod val="50000"/>
                    <a:lumOff val="50000"/>
                  </a:schemeClr>
                </a:solidFill>
                <a:latin typeface="Arial"/>
                <a:cs typeface="Arial"/>
              </a:rPr>
              <a:t>Through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exclusive alliance with Christie’s we offer unique marketing options for exceptional properties by accessing high net-worth individuals otherwise unreachable from New Zealand shores.</a:t>
            </a:r>
          </a:p>
        </p:txBody>
      </p:sp>
      <p:pic>
        <p:nvPicPr>
          <p:cNvPr id="11" name="Picture 10"/>
          <p:cNvPicPr>
            <a:picLocks noChangeAspect="1"/>
          </p:cNvPicPr>
          <p:nvPr/>
        </p:nvPicPr>
        <p:blipFill>
          <a:blip r:embed="rId3"/>
          <a:stretch>
            <a:fillRect/>
          </a:stretch>
        </p:blipFill>
        <p:spPr>
          <a:xfrm>
            <a:off x="5591504" y="3300269"/>
            <a:ext cx="1473200" cy="546100"/>
          </a:xfrm>
          <a:prstGeom prst="rect">
            <a:avLst/>
          </a:prstGeom>
        </p:spPr>
      </p:pic>
      <p:pic>
        <p:nvPicPr>
          <p:cNvPr id="12" name="Picture 11"/>
          <p:cNvPicPr>
            <a:picLocks noChangeAspect="1"/>
          </p:cNvPicPr>
          <p:nvPr/>
        </p:nvPicPr>
        <p:blipFill>
          <a:blip r:embed="rId4"/>
          <a:stretch>
            <a:fillRect/>
          </a:stretch>
        </p:blipFill>
        <p:spPr>
          <a:xfrm>
            <a:off x="927091" y="4451284"/>
            <a:ext cx="1333500" cy="45720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Rectangle 8"/>
          <p:cNvSpPr/>
          <p:nvPr/>
        </p:nvSpPr>
        <p:spPr>
          <a:xfrm>
            <a:off x="909152" y="2752201"/>
            <a:ext cx="1008000"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1" name="Rectangle 10"/>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Our Numbers</a:t>
            </a:r>
          </a:p>
        </p:txBody>
      </p:sp>
      <p:sp>
        <p:nvSpPr>
          <p:cNvPr id="13" name="Rectangle 12"/>
          <p:cNvSpPr/>
          <p:nvPr/>
        </p:nvSpPr>
        <p:spPr>
          <a:xfrm>
            <a:off x="907346" y="1511538"/>
            <a:ext cx="7522359" cy="292388"/>
          </a:xfrm>
          <a:prstGeom prst="rect">
            <a:avLst/>
          </a:prstGeom>
        </p:spPr>
        <p:txBody>
          <a:bodyPr wrap="square" lIns="0" tIns="0" rIns="0" bIns="0">
            <a:spAutoFit/>
          </a:bodyPr>
          <a:lstStyle/>
          <a:p>
            <a:r>
              <a:rPr lang="en-US" sz="1900" b="1" dirty="0" err="1">
                <a:solidFill>
                  <a:srgbClr val="4EC5D8"/>
                </a:solidFill>
                <a:latin typeface="Arial"/>
                <a:cs typeface="Arial"/>
              </a:rPr>
              <a:t>Bayleys</a:t>
            </a:r>
            <a:r>
              <a:rPr lang="en-US" sz="1900" b="1" dirty="0">
                <a:solidFill>
                  <a:srgbClr val="4EC5D8"/>
                </a:solidFill>
                <a:latin typeface="Arial"/>
                <a:cs typeface="Arial"/>
              </a:rPr>
              <a:t> is New Zealand’s largest full service real estate agency.</a:t>
            </a:r>
          </a:p>
        </p:txBody>
      </p:sp>
      <p:sp>
        <p:nvSpPr>
          <p:cNvPr id="14" name="Rectangle 13"/>
          <p:cNvSpPr/>
          <p:nvPr/>
        </p:nvSpPr>
        <p:spPr>
          <a:xfrm>
            <a:off x="907344" y="2112014"/>
            <a:ext cx="2634661" cy="323165"/>
          </a:xfrm>
          <a:prstGeom prst="rect">
            <a:avLst/>
          </a:prstGeom>
        </p:spPr>
        <p:txBody>
          <a:bodyPr wrap="none" lIns="0" tIns="0" rIns="0" bIns="0">
            <a:spAutoFit/>
          </a:bodyPr>
          <a:lstStyle/>
          <a:p>
            <a:r>
              <a:rPr lang="en-US" b="1" dirty="0" err="1">
                <a:solidFill>
                  <a:srgbClr val="00234B"/>
                </a:solidFill>
                <a:latin typeface="Arial"/>
                <a:cs typeface="Arial"/>
              </a:rPr>
              <a:t>Bayleys</a:t>
            </a:r>
            <a:r>
              <a:rPr lang="en-US" b="1" dirty="0">
                <a:solidFill>
                  <a:srgbClr val="00234B"/>
                </a:solidFill>
                <a:latin typeface="Arial"/>
                <a:cs typeface="Arial"/>
              </a:rPr>
              <a:t> </a:t>
            </a:r>
            <a:r>
              <a:rPr lang="en-US" b="1" dirty="0" smtClean="0">
                <a:solidFill>
                  <a:srgbClr val="00234B"/>
                </a:solidFill>
                <a:latin typeface="Arial"/>
                <a:cs typeface="Arial"/>
              </a:rPr>
              <a:t>Commercial</a:t>
            </a:r>
            <a:endParaRPr lang="en-US" b="1" dirty="0">
              <a:solidFill>
                <a:srgbClr val="00234B"/>
              </a:solidFill>
              <a:latin typeface="Arial"/>
              <a:cs typeface="Arial"/>
            </a:endParaRPr>
          </a:p>
        </p:txBody>
      </p:sp>
      <p:sp>
        <p:nvSpPr>
          <p:cNvPr id="15" name="Rectangle 14"/>
          <p:cNvSpPr/>
          <p:nvPr/>
        </p:nvSpPr>
        <p:spPr>
          <a:xfrm>
            <a:off x="5627404" y="2112014"/>
            <a:ext cx="2454379" cy="323165"/>
          </a:xfrm>
          <a:prstGeom prst="rect">
            <a:avLst/>
          </a:prstGeom>
        </p:spPr>
        <p:txBody>
          <a:bodyPr wrap="none" lIns="0" tIns="0" rIns="0" bIns="0">
            <a:spAutoFit/>
          </a:bodyPr>
          <a:lstStyle/>
          <a:p>
            <a:r>
              <a:rPr lang="en-US" b="1" dirty="0" smtClean="0">
                <a:solidFill>
                  <a:srgbClr val="00234B"/>
                </a:solidFill>
                <a:latin typeface="Arial"/>
                <a:cs typeface="Arial"/>
              </a:rPr>
              <a:t>The </a:t>
            </a:r>
            <a:r>
              <a:rPr lang="en-US" b="1" dirty="0" err="1" smtClean="0">
                <a:solidFill>
                  <a:srgbClr val="00234B"/>
                </a:solidFill>
                <a:latin typeface="Arial"/>
                <a:cs typeface="Arial"/>
              </a:rPr>
              <a:t>Bayleys</a:t>
            </a:r>
            <a:r>
              <a:rPr lang="en-US" b="1" dirty="0" smtClean="0">
                <a:solidFill>
                  <a:srgbClr val="00234B"/>
                </a:solidFill>
                <a:latin typeface="Arial"/>
                <a:cs typeface="Arial"/>
              </a:rPr>
              <a:t> Group</a:t>
            </a:r>
            <a:endParaRPr lang="en-US" b="1" dirty="0">
              <a:solidFill>
                <a:srgbClr val="00234B"/>
              </a:solidFill>
              <a:latin typeface="Arial"/>
              <a:cs typeface="Arial"/>
            </a:endParaRPr>
          </a:p>
        </p:txBody>
      </p:sp>
      <p:sp>
        <p:nvSpPr>
          <p:cNvPr id="16" name="Rectangle 15"/>
          <p:cNvSpPr/>
          <p:nvPr/>
        </p:nvSpPr>
        <p:spPr>
          <a:xfrm>
            <a:off x="2014643" y="2800862"/>
            <a:ext cx="2258631" cy="246221"/>
          </a:xfrm>
          <a:prstGeom prst="rect">
            <a:avLst/>
          </a:prstGeom>
        </p:spPr>
        <p:txBody>
          <a:bodyPr wrap="none" lIns="0" tIns="0" rIns="0" bIns="0">
            <a:spAutoFit/>
          </a:bodyPr>
          <a:lstStyle/>
          <a:p>
            <a:r>
              <a:rPr lang="en-US" sz="1600" dirty="0">
                <a:solidFill>
                  <a:srgbClr val="4EC5D8"/>
                </a:solidFill>
                <a:latin typeface="Arial"/>
                <a:cs typeface="Arial"/>
              </a:rPr>
              <a:t>sales and leasing agents</a:t>
            </a:r>
          </a:p>
        </p:txBody>
      </p:sp>
      <p:sp>
        <p:nvSpPr>
          <p:cNvPr id="17" name="Rectangle 16"/>
          <p:cNvSpPr/>
          <p:nvPr/>
        </p:nvSpPr>
        <p:spPr>
          <a:xfrm>
            <a:off x="864618" y="2553524"/>
            <a:ext cx="1012582" cy="800219"/>
          </a:xfrm>
          <a:prstGeom prst="rect">
            <a:avLst/>
          </a:prstGeom>
        </p:spPr>
        <p:txBody>
          <a:bodyPr wrap="none" lIns="0" tIns="0" rIns="0" bIns="0">
            <a:spAutoFit/>
          </a:bodyPr>
          <a:lstStyle/>
          <a:p>
            <a:r>
              <a:rPr lang="en-US" sz="5200" spc="-500" dirty="0" smtClean="0">
                <a:solidFill>
                  <a:schemeClr val="bg1"/>
                </a:solidFill>
                <a:latin typeface="Arial"/>
                <a:cs typeface="Arial"/>
              </a:rPr>
              <a:t>1</a:t>
            </a:r>
            <a:r>
              <a:rPr lang="en-US" sz="5200" spc="-120" dirty="0" smtClean="0">
                <a:solidFill>
                  <a:schemeClr val="bg1"/>
                </a:solidFill>
                <a:latin typeface="Arial"/>
                <a:cs typeface="Arial"/>
              </a:rPr>
              <a:t>60</a:t>
            </a:r>
            <a:endParaRPr lang="en-US" sz="5200" spc="-120" dirty="0">
              <a:solidFill>
                <a:schemeClr val="bg1"/>
              </a:solidFill>
              <a:latin typeface="Arial"/>
              <a:cs typeface="Arial"/>
            </a:endParaRPr>
          </a:p>
        </p:txBody>
      </p:sp>
      <p:sp>
        <p:nvSpPr>
          <p:cNvPr id="18" name="Rectangle 17"/>
          <p:cNvSpPr/>
          <p:nvPr/>
        </p:nvSpPr>
        <p:spPr>
          <a:xfrm>
            <a:off x="907343" y="3391650"/>
            <a:ext cx="1468800"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9" name="Rectangle 18"/>
          <p:cNvSpPr/>
          <p:nvPr/>
        </p:nvSpPr>
        <p:spPr>
          <a:xfrm>
            <a:off x="2561797" y="3367128"/>
            <a:ext cx="2139753" cy="492443"/>
          </a:xfrm>
          <a:prstGeom prst="rect">
            <a:avLst/>
          </a:prstGeom>
        </p:spPr>
        <p:txBody>
          <a:bodyPr wrap="square" lIns="0" tIns="0" rIns="0" bIns="0">
            <a:spAutoFit/>
          </a:bodyPr>
          <a:lstStyle/>
          <a:p>
            <a:r>
              <a:rPr lang="en-US" sz="1600" dirty="0">
                <a:solidFill>
                  <a:srgbClr val="4EC5D8"/>
                </a:solidFill>
                <a:latin typeface="Arial"/>
                <a:cs typeface="Arial"/>
              </a:rPr>
              <a:t>sales and leasing transactions completed</a:t>
            </a:r>
          </a:p>
        </p:txBody>
      </p:sp>
      <p:sp>
        <p:nvSpPr>
          <p:cNvPr id="20" name="Rectangle 19"/>
          <p:cNvSpPr/>
          <p:nvPr/>
        </p:nvSpPr>
        <p:spPr>
          <a:xfrm>
            <a:off x="864618" y="3201967"/>
            <a:ext cx="1527396" cy="800219"/>
          </a:xfrm>
          <a:prstGeom prst="rect">
            <a:avLst/>
          </a:prstGeom>
        </p:spPr>
        <p:txBody>
          <a:bodyPr wrap="none" lIns="0" tIns="0" rIns="0" bIns="0">
            <a:spAutoFit/>
          </a:bodyPr>
          <a:lstStyle/>
          <a:p>
            <a:r>
              <a:rPr lang="en-US" sz="5200" spc="-500" dirty="0" smtClean="0">
                <a:solidFill>
                  <a:schemeClr val="bg1"/>
                </a:solidFill>
                <a:latin typeface="Arial"/>
                <a:cs typeface="Arial"/>
              </a:rPr>
              <a:t>1</a:t>
            </a:r>
            <a:r>
              <a:rPr lang="en-US" sz="4400" spc="-500" dirty="0" smtClean="0">
                <a:solidFill>
                  <a:schemeClr val="bg1"/>
                </a:solidFill>
                <a:latin typeface="Arial"/>
                <a:cs typeface="Arial"/>
              </a:rPr>
              <a:t> </a:t>
            </a:r>
            <a:r>
              <a:rPr lang="en-US" sz="5200" spc="-40" dirty="0" smtClean="0">
                <a:solidFill>
                  <a:schemeClr val="bg1"/>
                </a:solidFill>
                <a:latin typeface="Arial"/>
                <a:cs typeface="Arial"/>
              </a:rPr>
              <a:t>8</a:t>
            </a:r>
            <a:r>
              <a:rPr lang="en-US" sz="5200" spc="-100" dirty="0" smtClean="0">
                <a:solidFill>
                  <a:schemeClr val="bg1"/>
                </a:solidFill>
                <a:latin typeface="Arial"/>
                <a:cs typeface="Arial"/>
              </a:rPr>
              <a:t>38</a:t>
            </a:r>
            <a:endParaRPr lang="en-US" sz="5200" spc="-100" dirty="0">
              <a:solidFill>
                <a:schemeClr val="bg1"/>
              </a:solidFill>
              <a:latin typeface="Arial"/>
              <a:cs typeface="Arial"/>
            </a:endParaRPr>
          </a:p>
        </p:txBody>
      </p:sp>
      <p:sp>
        <p:nvSpPr>
          <p:cNvPr id="21" name="Rectangle 20"/>
          <p:cNvSpPr/>
          <p:nvPr/>
        </p:nvSpPr>
        <p:spPr>
          <a:xfrm>
            <a:off x="907343" y="4075663"/>
            <a:ext cx="4132176"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2" name="Rectangle 21"/>
          <p:cNvSpPr/>
          <p:nvPr/>
        </p:nvSpPr>
        <p:spPr>
          <a:xfrm>
            <a:off x="894242" y="4581013"/>
            <a:ext cx="3685072" cy="492443"/>
          </a:xfrm>
          <a:prstGeom prst="rect">
            <a:avLst/>
          </a:prstGeom>
        </p:spPr>
        <p:txBody>
          <a:bodyPr wrap="square" lIns="0" tIns="0" rIns="0" bIns="0">
            <a:spAutoFit/>
          </a:bodyPr>
          <a:lstStyle/>
          <a:p>
            <a:r>
              <a:rPr lang="en-US" sz="1600" dirty="0" smtClean="0">
                <a:solidFill>
                  <a:srgbClr val="4EC5D8"/>
                </a:solidFill>
                <a:latin typeface="Arial"/>
                <a:cs typeface="Arial"/>
              </a:rPr>
              <a:t>$1.5 billion of commercial property </a:t>
            </a:r>
            <a:r>
              <a:rPr lang="en-US" sz="1600" dirty="0">
                <a:solidFill>
                  <a:srgbClr val="4EC5D8"/>
                </a:solidFill>
                <a:latin typeface="Arial"/>
                <a:cs typeface="Arial"/>
              </a:rPr>
              <a:t>sold or leased </a:t>
            </a:r>
          </a:p>
        </p:txBody>
      </p:sp>
      <p:sp>
        <p:nvSpPr>
          <p:cNvPr id="23" name="Rectangle 22"/>
          <p:cNvSpPr/>
          <p:nvPr/>
        </p:nvSpPr>
        <p:spPr>
          <a:xfrm>
            <a:off x="921900" y="3879569"/>
            <a:ext cx="4194237" cy="800219"/>
          </a:xfrm>
          <a:prstGeom prst="rect">
            <a:avLst/>
          </a:prstGeom>
        </p:spPr>
        <p:txBody>
          <a:bodyPr wrap="none" lIns="0" tIns="0" rIns="0" bIns="0">
            <a:spAutoFit/>
          </a:bodyPr>
          <a:lstStyle/>
          <a:p>
            <a:pPr algn="dist"/>
            <a:r>
              <a:rPr lang="en-US" sz="5200" spc="-500" dirty="0" smtClean="0">
                <a:solidFill>
                  <a:schemeClr val="bg1"/>
                </a:solidFill>
                <a:latin typeface="Arial"/>
                <a:cs typeface="Arial"/>
              </a:rPr>
              <a:t>$1 </a:t>
            </a:r>
            <a:r>
              <a:rPr lang="en-US" sz="5200" dirty="0" smtClean="0">
                <a:solidFill>
                  <a:schemeClr val="bg1"/>
                </a:solidFill>
                <a:latin typeface="Arial"/>
                <a:cs typeface="Arial"/>
              </a:rPr>
              <a:t>5</a:t>
            </a:r>
            <a:r>
              <a:rPr lang="en-US" sz="5200" spc="-470" dirty="0" smtClean="0">
                <a:solidFill>
                  <a:schemeClr val="bg1"/>
                </a:solidFill>
                <a:latin typeface="Arial"/>
                <a:cs typeface="Arial"/>
              </a:rPr>
              <a:t>81</a:t>
            </a:r>
            <a:r>
              <a:rPr lang="en-US" sz="5200" spc="-500" dirty="0" smtClean="0">
                <a:solidFill>
                  <a:schemeClr val="bg1"/>
                </a:solidFill>
                <a:latin typeface="Arial"/>
                <a:cs typeface="Arial"/>
              </a:rPr>
              <a:t> </a:t>
            </a:r>
            <a:r>
              <a:rPr lang="en-US" sz="5200" spc="-150" dirty="0" smtClean="0">
                <a:solidFill>
                  <a:schemeClr val="bg1"/>
                </a:solidFill>
                <a:latin typeface="Arial"/>
                <a:cs typeface="Arial"/>
              </a:rPr>
              <a:t>629 </a:t>
            </a:r>
            <a:r>
              <a:rPr lang="en-US" sz="5200" dirty="0" smtClean="0">
                <a:solidFill>
                  <a:schemeClr val="bg1"/>
                </a:solidFill>
                <a:latin typeface="Arial"/>
                <a:cs typeface="Arial"/>
              </a:rPr>
              <a:t>8</a:t>
            </a:r>
            <a:r>
              <a:rPr lang="en-US" sz="5200" spc="-320" dirty="0" smtClean="0">
                <a:solidFill>
                  <a:schemeClr val="bg1"/>
                </a:solidFill>
                <a:latin typeface="Arial"/>
                <a:cs typeface="Arial"/>
              </a:rPr>
              <a:t>47</a:t>
            </a:r>
            <a:endParaRPr lang="en-US" sz="5200" spc="-320" dirty="0">
              <a:solidFill>
                <a:schemeClr val="bg1"/>
              </a:solidFill>
              <a:latin typeface="Arial"/>
              <a:cs typeface="Arial"/>
            </a:endParaRPr>
          </a:p>
        </p:txBody>
      </p:sp>
      <p:sp>
        <p:nvSpPr>
          <p:cNvPr id="24" name="Rectangle 23"/>
          <p:cNvSpPr/>
          <p:nvPr/>
        </p:nvSpPr>
        <p:spPr>
          <a:xfrm>
            <a:off x="907343" y="6022972"/>
            <a:ext cx="5141021" cy="246221"/>
          </a:xfrm>
          <a:prstGeom prst="rect">
            <a:avLst/>
          </a:prstGeom>
        </p:spPr>
        <p:txBody>
          <a:bodyPr wrap="square" lIns="0" tIns="0" rIns="0" bIns="0">
            <a:spAutoFit/>
          </a:bodyPr>
          <a:lstStyle/>
          <a:p>
            <a:r>
              <a:rPr lang="en-US" sz="1600" dirty="0">
                <a:solidFill>
                  <a:srgbClr val="4EC5D8"/>
                </a:solidFill>
                <a:latin typeface="Arial"/>
                <a:cs typeface="Arial"/>
              </a:rPr>
              <a:t>For the period 1st</a:t>
            </a:r>
            <a:r>
              <a:rPr lang="en-US" sz="1600" dirty="0" smtClean="0">
                <a:solidFill>
                  <a:srgbClr val="4EC5D8"/>
                </a:solidFill>
                <a:latin typeface="Arial"/>
                <a:cs typeface="Arial"/>
              </a:rPr>
              <a:t> January 2</a:t>
            </a:r>
            <a:r>
              <a:rPr lang="en-US" sz="1600" spc="-150" dirty="0" smtClean="0">
                <a:solidFill>
                  <a:srgbClr val="4EC5D8"/>
                </a:solidFill>
                <a:latin typeface="Arial"/>
                <a:cs typeface="Arial"/>
              </a:rPr>
              <a:t>0</a:t>
            </a:r>
            <a:r>
              <a:rPr lang="en-US" sz="1600" spc="-100" dirty="0" smtClean="0">
                <a:solidFill>
                  <a:srgbClr val="4EC5D8"/>
                </a:solidFill>
                <a:latin typeface="Arial"/>
                <a:cs typeface="Arial"/>
              </a:rPr>
              <a:t>13</a:t>
            </a:r>
            <a:r>
              <a:rPr lang="en-US" sz="1600" dirty="0" smtClean="0">
                <a:solidFill>
                  <a:srgbClr val="4EC5D8"/>
                </a:solidFill>
                <a:latin typeface="Arial"/>
                <a:cs typeface="Arial"/>
              </a:rPr>
              <a:t> – 31st December 2</a:t>
            </a:r>
            <a:r>
              <a:rPr lang="en-US" sz="1600" spc="-150" dirty="0" smtClean="0">
                <a:solidFill>
                  <a:srgbClr val="4EC5D8"/>
                </a:solidFill>
                <a:latin typeface="Arial"/>
                <a:cs typeface="Arial"/>
              </a:rPr>
              <a:t>0</a:t>
            </a:r>
            <a:r>
              <a:rPr lang="en-US" sz="1600" spc="-100" dirty="0" smtClean="0">
                <a:solidFill>
                  <a:srgbClr val="4EC5D8"/>
                </a:solidFill>
                <a:latin typeface="Arial"/>
                <a:cs typeface="Arial"/>
              </a:rPr>
              <a:t>13</a:t>
            </a:r>
            <a:endParaRPr lang="en-US" sz="1600" dirty="0">
              <a:solidFill>
                <a:srgbClr val="4EC5D8"/>
              </a:solidFill>
              <a:latin typeface="Arial"/>
              <a:cs typeface="Arial"/>
            </a:endParaRPr>
          </a:p>
        </p:txBody>
      </p:sp>
      <p:sp>
        <p:nvSpPr>
          <p:cNvPr id="25" name="Rectangle 24"/>
          <p:cNvSpPr/>
          <p:nvPr/>
        </p:nvSpPr>
        <p:spPr>
          <a:xfrm>
            <a:off x="5702621" y="2691557"/>
            <a:ext cx="1089498"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6" name="Rectangle 25"/>
          <p:cNvSpPr/>
          <p:nvPr/>
        </p:nvSpPr>
        <p:spPr>
          <a:xfrm>
            <a:off x="6867074" y="2800864"/>
            <a:ext cx="1186422" cy="246221"/>
          </a:xfrm>
          <a:prstGeom prst="rect">
            <a:avLst/>
          </a:prstGeom>
        </p:spPr>
        <p:txBody>
          <a:bodyPr wrap="none" lIns="0" tIns="0" rIns="0" bIns="0">
            <a:spAutoFit/>
          </a:bodyPr>
          <a:lstStyle/>
          <a:p>
            <a:r>
              <a:rPr lang="en-US" sz="1600" dirty="0">
                <a:solidFill>
                  <a:srgbClr val="4EC5D8"/>
                </a:solidFill>
                <a:latin typeface="Arial"/>
                <a:cs typeface="Arial"/>
              </a:rPr>
              <a:t>sales people</a:t>
            </a:r>
          </a:p>
        </p:txBody>
      </p:sp>
      <p:sp>
        <p:nvSpPr>
          <p:cNvPr id="27" name="Rectangle 26"/>
          <p:cNvSpPr/>
          <p:nvPr/>
        </p:nvSpPr>
        <p:spPr>
          <a:xfrm>
            <a:off x="5709951" y="2495465"/>
            <a:ext cx="1069008" cy="800219"/>
          </a:xfrm>
          <a:prstGeom prst="rect">
            <a:avLst/>
          </a:prstGeom>
        </p:spPr>
        <p:txBody>
          <a:bodyPr wrap="none" lIns="0" tIns="0" rIns="0" bIns="0">
            <a:spAutoFit/>
          </a:bodyPr>
          <a:lstStyle/>
          <a:p>
            <a:r>
              <a:rPr lang="en-US" sz="5200" spc="-170" dirty="0">
                <a:solidFill>
                  <a:schemeClr val="bg1"/>
                </a:solidFill>
                <a:latin typeface="Arial"/>
                <a:cs typeface="Arial"/>
              </a:rPr>
              <a:t>80</a:t>
            </a:r>
            <a:r>
              <a:rPr lang="en-US" sz="5200" dirty="0">
                <a:solidFill>
                  <a:schemeClr val="bg1"/>
                </a:solidFill>
                <a:latin typeface="Arial"/>
                <a:cs typeface="Arial"/>
              </a:rPr>
              <a:t>0</a:t>
            </a:r>
          </a:p>
        </p:txBody>
      </p:sp>
      <p:sp>
        <p:nvSpPr>
          <p:cNvPr id="28" name="Rectangle 27"/>
          <p:cNvSpPr/>
          <p:nvPr/>
        </p:nvSpPr>
        <p:spPr>
          <a:xfrm>
            <a:off x="5702625" y="3391650"/>
            <a:ext cx="1470494"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9" name="Rectangle 28"/>
          <p:cNvSpPr/>
          <p:nvPr/>
        </p:nvSpPr>
        <p:spPr>
          <a:xfrm>
            <a:off x="7274527" y="3526319"/>
            <a:ext cx="2139753" cy="246221"/>
          </a:xfrm>
          <a:prstGeom prst="rect">
            <a:avLst/>
          </a:prstGeom>
        </p:spPr>
        <p:txBody>
          <a:bodyPr wrap="square" lIns="0" tIns="0" rIns="0" bIns="0">
            <a:spAutoFit/>
          </a:bodyPr>
          <a:lstStyle/>
          <a:p>
            <a:r>
              <a:rPr lang="en-US" sz="1600" dirty="0">
                <a:solidFill>
                  <a:srgbClr val="4EC5D8"/>
                </a:solidFill>
                <a:latin typeface="Arial"/>
                <a:cs typeface="Arial"/>
              </a:rPr>
              <a:t>employees</a:t>
            </a:r>
          </a:p>
        </p:txBody>
      </p:sp>
      <p:sp>
        <p:nvSpPr>
          <p:cNvPr id="30" name="Rectangle 29"/>
          <p:cNvSpPr/>
          <p:nvPr/>
        </p:nvSpPr>
        <p:spPr>
          <a:xfrm>
            <a:off x="5671854" y="3195558"/>
            <a:ext cx="1471261" cy="800219"/>
          </a:xfrm>
          <a:prstGeom prst="rect">
            <a:avLst/>
          </a:prstGeom>
        </p:spPr>
        <p:txBody>
          <a:bodyPr wrap="none" lIns="0" tIns="0" rIns="0" bIns="0">
            <a:spAutoFit/>
          </a:bodyPr>
          <a:lstStyle/>
          <a:p>
            <a:r>
              <a:rPr lang="en-US" sz="5200" spc="-550" dirty="0" smtClean="0">
                <a:solidFill>
                  <a:schemeClr val="bg1"/>
                </a:solidFill>
                <a:latin typeface="Arial"/>
                <a:cs typeface="Arial"/>
              </a:rPr>
              <a:t>1 </a:t>
            </a:r>
            <a:r>
              <a:rPr lang="en-US" sz="5200" spc="-100" dirty="0" smtClean="0">
                <a:solidFill>
                  <a:schemeClr val="bg1"/>
                </a:solidFill>
                <a:latin typeface="Arial"/>
                <a:cs typeface="Arial"/>
              </a:rPr>
              <a:t>30</a:t>
            </a:r>
            <a:r>
              <a:rPr lang="en-US" sz="5200" spc="-140" dirty="0" smtClean="0">
                <a:solidFill>
                  <a:schemeClr val="bg1"/>
                </a:solidFill>
                <a:latin typeface="Arial"/>
                <a:cs typeface="Arial"/>
              </a:rPr>
              <a:t>0</a:t>
            </a:r>
            <a:endParaRPr lang="en-US" sz="5200" spc="-140" dirty="0">
              <a:solidFill>
                <a:schemeClr val="bg1"/>
              </a:solidFill>
              <a:latin typeface="Arial"/>
              <a:cs typeface="Arial"/>
            </a:endParaRPr>
          </a:p>
        </p:txBody>
      </p:sp>
      <p:sp>
        <p:nvSpPr>
          <p:cNvPr id="31" name="Rectangle 30"/>
          <p:cNvSpPr/>
          <p:nvPr/>
        </p:nvSpPr>
        <p:spPr>
          <a:xfrm>
            <a:off x="5702624" y="4075663"/>
            <a:ext cx="1309775"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2" name="Rectangle 31"/>
          <p:cNvSpPr/>
          <p:nvPr/>
        </p:nvSpPr>
        <p:spPr>
          <a:xfrm>
            <a:off x="5700565" y="3879569"/>
            <a:ext cx="1348150" cy="800219"/>
          </a:xfrm>
          <a:prstGeom prst="rect">
            <a:avLst/>
          </a:prstGeom>
        </p:spPr>
        <p:txBody>
          <a:bodyPr wrap="none" lIns="0" tIns="0" rIns="0" bIns="0">
            <a:spAutoFit/>
          </a:bodyPr>
          <a:lstStyle/>
          <a:p>
            <a:r>
              <a:rPr lang="en-US" sz="5200" spc="-560" dirty="0" smtClean="0">
                <a:solidFill>
                  <a:schemeClr val="bg1"/>
                </a:solidFill>
                <a:latin typeface="Arial"/>
                <a:cs typeface="Arial"/>
              </a:rPr>
              <a:t>8 1</a:t>
            </a:r>
            <a:r>
              <a:rPr lang="en-US" sz="5200" spc="-500" dirty="0" smtClean="0">
                <a:solidFill>
                  <a:schemeClr val="bg1"/>
                </a:solidFill>
                <a:latin typeface="Arial"/>
                <a:cs typeface="Arial"/>
              </a:rPr>
              <a:t>51</a:t>
            </a:r>
            <a:endParaRPr lang="en-US" sz="5200" spc="-500" dirty="0">
              <a:solidFill>
                <a:schemeClr val="bg1"/>
              </a:solidFill>
              <a:latin typeface="Arial"/>
              <a:cs typeface="Arial"/>
            </a:endParaRPr>
          </a:p>
        </p:txBody>
      </p:sp>
      <p:sp>
        <p:nvSpPr>
          <p:cNvPr id="33" name="Rectangle 32"/>
          <p:cNvSpPr/>
          <p:nvPr/>
        </p:nvSpPr>
        <p:spPr>
          <a:xfrm>
            <a:off x="5702624" y="4778918"/>
            <a:ext cx="4137495" cy="467999"/>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4" name="Rectangle 33"/>
          <p:cNvSpPr/>
          <p:nvPr/>
        </p:nvSpPr>
        <p:spPr>
          <a:xfrm>
            <a:off x="5689520" y="5284270"/>
            <a:ext cx="3573063" cy="246221"/>
          </a:xfrm>
          <a:prstGeom prst="rect">
            <a:avLst/>
          </a:prstGeom>
        </p:spPr>
        <p:txBody>
          <a:bodyPr wrap="square" lIns="0" tIns="0" rIns="0" bIns="0">
            <a:spAutoFit/>
          </a:bodyPr>
          <a:lstStyle/>
          <a:p>
            <a:r>
              <a:rPr lang="en-US" sz="1600" dirty="0" smtClean="0">
                <a:solidFill>
                  <a:srgbClr val="4EC5D8"/>
                </a:solidFill>
                <a:latin typeface="Arial"/>
                <a:cs typeface="Arial"/>
              </a:rPr>
              <a:t>$6 billion of </a:t>
            </a:r>
            <a:r>
              <a:rPr lang="en-US" sz="1600" dirty="0">
                <a:solidFill>
                  <a:srgbClr val="4EC5D8"/>
                </a:solidFill>
                <a:latin typeface="Arial"/>
                <a:cs typeface="Arial"/>
              </a:rPr>
              <a:t>property sold or leased </a:t>
            </a:r>
          </a:p>
        </p:txBody>
      </p:sp>
      <p:sp>
        <p:nvSpPr>
          <p:cNvPr id="35" name="Rectangle 34"/>
          <p:cNvSpPr/>
          <p:nvPr/>
        </p:nvSpPr>
        <p:spPr>
          <a:xfrm>
            <a:off x="5710088" y="4582826"/>
            <a:ext cx="4206280" cy="800219"/>
          </a:xfrm>
          <a:prstGeom prst="rect">
            <a:avLst/>
          </a:prstGeom>
        </p:spPr>
        <p:txBody>
          <a:bodyPr wrap="none" lIns="0" tIns="0" rIns="0" bIns="0">
            <a:spAutoFit/>
          </a:bodyPr>
          <a:lstStyle/>
          <a:p>
            <a:r>
              <a:rPr lang="en-US" sz="5200" dirty="0" smtClean="0">
                <a:solidFill>
                  <a:schemeClr val="bg1"/>
                </a:solidFill>
                <a:latin typeface="Arial"/>
                <a:cs typeface="Arial"/>
              </a:rPr>
              <a:t>$6</a:t>
            </a:r>
            <a:r>
              <a:rPr lang="en-US" sz="3500" spc="-300" dirty="0" smtClean="0">
                <a:solidFill>
                  <a:schemeClr val="bg1"/>
                </a:solidFill>
                <a:latin typeface="Arial"/>
                <a:cs typeface="Arial"/>
              </a:rPr>
              <a:t> </a:t>
            </a:r>
            <a:r>
              <a:rPr lang="en-US" sz="5200" spc="-570" dirty="0" smtClean="0">
                <a:solidFill>
                  <a:schemeClr val="bg1"/>
                </a:solidFill>
                <a:latin typeface="Arial"/>
                <a:cs typeface="Arial"/>
              </a:rPr>
              <a:t>1</a:t>
            </a:r>
            <a:r>
              <a:rPr lang="en-US" sz="5200" spc="-100" dirty="0" smtClean="0">
                <a:solidFill>
                  <a:schemeClr val="bg1"/>
                </a:solidFill>
                <a:latin typeface="Arial"/>
                <a:cs typeface="Arial"/>
              </a:rPr>
              <a:t>92</a:t>
            </a:r>
            <a:r>
              <a:rPr lang="en-US" sz="5200" spc="-500" dirty="0" smtClean="0">
                <a:solidFill>
                  <a:schemeClr val="bg1"/>
                </a:solidFill>
                <a:latin typeface="Arial"/>
                <a:cs typeface="Arial"/>
              </a:rPr>
              <a:t> </a:t>
            </a:r>
            <a:r>
              <a:rPr lang="en-US" sz="5200" spc="-200" dirty="0" smtClean="0">
                <a:solidFill>
                  <a:schemeClr val="bg1"/>
                </a:solidFill>
                <a:latin typeface="Arial"/>
                <a:cs typeface="Arial"/>
              </a:rPr>
              <a:t>52</a:t>
            </a:r>
            <a:r>
              <a:rPr lang="en-US" sz="5200" spc="-500" dirty="0" smtClean="0">
                <a:solidFill>
                  <a:schemeClr val="bg1"/>
                </a:solidFill>
                <a:latin typeface="Arial"/>
                <a:cs typeface="Arial"/>
              </a:rPr>
              <a:t>4</a:t>
            </a:r>
            <a:r>
              <a:rPr lang="en-US" sz="5200" dirty="0" smtClean="0">
                <a:solidFill>
                  <a:schemeClr val="bg1"/>
                </a:solidFill>
                <a:latin typeface="Arial"/>
                <a:cs typeface="Arial"/>
              </a:rPr>
              <a:t> </a:t>
            </a:r>
            <a:r>
              <a:rPr lang="en-US" sz="5200" spc="-500" dirty="0" smtClean="0">
                <a:solidFill>
                  <a:schemeClr val="bg1"/>
                </a:solidFill>
                <a:latin typeface="Arial"/>
                <a:cs typeface="Arial"/>
              </a:rPr>
              <a:t>618</a:t>
            </a:r>
            <a:endParaRPr lang="en-US" sz="5200" spc="-500" dirty="0">
              <a:solidFill>
                <a:schemeClr val="bg1"/>
              </a:solidFill>
              <a:latin typeface="Arial"/>
              <a:cs typeface="Arial"/>
            </a:endParaRPr>
          </a:p>
        </p:txBody>
      </p:sp>
      <p:sp>
        <p:nvSpPr>
          <p:cNvPr id="36" name="Rectangle 35"/>
          <p:cNvSpPr/>
          <p:nvPr/>
        </p:nvSpPr>
        <p:spPr>
          <a:xfrm>
            <a:off x="7122831" y="4061857"/>
            <a:ext cx="2139753" cy="492443"/>
          </a:xfrm>
          <a:prstGeom prst="rect">
            <a:avLst/>
          </a:prstGeom>
        </p:spPr>
        <p:txBody>
          <a:bodyPr wrap="square" lIns="0" tIns="0" rIns="0" bIns="0">
            <a:spAutoFit/>
          </a:bodyPr>
          <a:lstStyle/>
          <a:p>
            <a:r>
              <a:rPr lang="en-US" sz="1600" dirty="0">
                <a:solidFill>
                  <a:srgbClr val="4EC5D8"/>
                </a:solidFill>
                <a:latin typeface="Arial"/>
                <a:cs typeface="Arial"/>
              </a:rPr>
              <a:t>sales and leasing transactions completed</a:t>
            </a:r>
          </a:p>
        </p:txBody>
      </p:sp>
      <p:sp>
        <p:nvSpPr>
          <p:cNvPr id="46" name="Rectangle 45"/>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47" name="Right Triangle 46"/>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
        <p:nvSpPr>
          <p:cNvPr id="48" name="TextBox 47"/>
          <p:cNvSpPr txBox="1"/>
          <p:nvPr/>
        </p:nvSpPr>
        <p:spPr>
          <a:xfrm>
            <a:off x="1018110" y="3049647"/>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49" name="TextBox 48"/>
          <p:cNvSpPr txBox="1"/>
          <p:nvPr/>
        </p:nvSpPr>
        <p:spPr>
          <a:xfrm>
            <a:off x="1397411" y="3737223"/>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0" name="TextBox 49"/>
          <p:cNvSpPr txBox="1"/>
          <p:nvPr/>
        </p:nvSpPr>
        <p:spPr>
          <a:xfrm>
            <a:off x="2515843" y="3737223"/>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1" name="TextBox 50"/>
          <p:cNvSpPr txBox="1"/>
          <p:nvPr/>
        </p:nvSpPr>
        <p:spPr>
          <a:xfrm>
            <a:off x="3703293" y="3737223"/>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2" name="TextBox 51"/>
          <p:cNvSpPr txBox="1"/>
          <p:nvPr/>
        </p:nvSpPr>
        <p:spPr>
          <a:xfrm>
            <a:off x="5839293" y="3050517"/>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3" name="TextBox 52"/>
          <p:cNvSpPr txBox="1"/>
          <p:nvPr/>
        </p:nvSpPr>
        <p:spPr>
          <a:xfrm>
            <a:off x="5960649" y="3726561"/>
            <a:ext cx="545141" cy="892552"/>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5" name="TextBox 54"/>
          <p:cNvSpPr txBox="1"/>
          <p:nvPr/>
        </p:nvSpPr>
        <p:spPr>
          <a:xfrm>
            <a:off x="6347333" y="4433026"/>
            <a:ext cx="545141" cy="769441"/>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6" name="TextBox 55"/>
          <p:cNvSpPr txBox="1"/>
          <p:nvPr/>
        </p:nvSpPr>
        <p:spPr>
          <a:xfrm>
            <a:off x="7426833" y="4439376"/>
            <a:ext cx="545141" cy="769441"/>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
        <p:nvSpPr>
          <p:cNvPr id="57" name="TextBox 56"/>
          <p:cNvSpPr txBox="1"/>
          <p:nvPr/>
        </p:nvSpPr>
        <p:spPr>
          <a:xfrm>
            <a:off x="8582105" y="4439376"/>
            <a:ext cx="545141" cy="769441"/>
          </a:xfrm>
          <a:prstGeom prst="rect">
            <a:avLst/>
          </a:prstGeom>
          <a:noFill/>
        </p:spPr>
        <p:txBody>
          <a:bodyPr wrap="square" rtlCol="0">
            <a:spAutoFit/>
          </a:bodyPr>
          <a:lstStyle/>
          <a:p>
            <a:r>
              <a:rPr lang="en-US" sz="5200" spc="-420" dirty="0" smtClean="0">
                <a:solidFill>
                  <a:schemeClr val="bg1"/>
                </a:solidFill>
                <a:latin typeface="Arial"/>
                <a:cs typeface="Arial"/>
              </a:rPr>
              <a:t>,</a:t>
            </a:r>
            <a:endParaRPr lang="en-US" sz="5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255389" y="431400"/>
            <a:ext cx="9404748"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Our Story</a:t>
            </a:r>
          </a:p>
        </p:txBody>
      </p:sp>
      <p:sp>
        <p:nvSpPr>
          <p:cNvPr id="3" name="Rectangle 2"/>
          <p:cNvSpPr/>
          <p:nvPr/>
        </p:nvSpPr>
        <p:spPr>
          <a:xfrm>
            <a:off x="907345" y="1511540"/>
            <a:ext cx="7370507" cy="707886"/>
          </a:xfrm>
          <a:prstGeom prst="rect">
            <a:avLst/>
          </a:prstGeom>
        </p:spPr>
        <p:txBody>
          <a:bodyPr wrap="square" lIns="0" tIns="0" rIns="0" bIns="0">
            <a:spAutoFit/>
          </a:bodyPr>
          <a:lstStyle/>
          <a:p>
            <a:pPr>
              <a:spcAft>
                <a:spcPts val="600"/>
              </a:spcAft>
            </a:pPr>
            <a:r>
              <a:rPr lang="en-US" sz="1400" b="1" dirty="0" err="1">
                <a:solidFill>
                  <a:srgbClr val="4EC5D8"/>
                </a:solidFill>
                <a:latin typeface="Arial"/>
                <a:cs typeface="Arial"/>
              </a:rPr>
              <a:t>Bayleys</a:t>
            </a:r>
            <a:r>
              <a:rPr lang="en-US" sz="1400" b="1" dirty="0">
                <a:solidFill>
                  <a:srgbClr val="4EC5D8"/>
                </a:solidFill>
                <a:latin typeface="Arial"/>
                <a:cs typeface="Arial"/>
              </a:rPr>
              <a:t> is a progressive company constantly looking to innovate and do things better.</a:t>
            </a:r>
            <a:endParaRPr lang="en-US" sz="1400" dirty="0">
              <a:solidFill>
                <a:srgbClr val="4EC5D8"/>
              </a:solidFill>
              <a:latin typeface="Arial"/>
              <a:cs typeface="Arial"/>
            </a:endParaRPr>
          </a:p>
          <a:p>
            <a:pPr>
              <a:spcAft>
                <a:spcPts val="600"/>
              </a:spcAft>
            </a:pPr>
            <a:r>
              <a:rPr lang="en-US" sz="900" dirty="0">
                <a:solidFill>
                  <a:schemeClr val="tx1">
                    <a:lumMod val="50000"/>
                    <a:lumOff val="50000"/>
                  </a:schemeClr>
                </a:solidFill>
                <a:latin typeface="Arial"/>
                <a:cs typeface="Arial"/>
              </a:rPr>
              <a:t>At our core, we’re also a family business where some things don’t change. In particular, the family values and business principles the company was built on four decades ago. This approach and our commitment to working as an integrated nationwide team is important to our clients and underpins everything we do. </a:t>
            </a:r>
          </a:p>
        </p:txBody>
      </p:sp>
      <p:pic>
        <p:nvPicPr>
          <p:cNvPr id="4" name="Picture 3"/>
          <p:cNvPicPr>
            <a:picLocks noChangeAspect="1"/>
          </p:cNvPicPr>
          <p:nvPr/>
        </p:nvPicPr>
        <p:blipFill>
          <a:blip r:embed="rId2"/>
          <a:stretch>
            <a:fillRect/>
          </a:stretch>
        </p:blipFill>
        <p:spPr>
          <a:xfrm>
            <a:off x="907344" y="2352006"/>
            <a:ext cx="572024" cy="596366"/>
          </a:xfrm>
          <a:prstGeom prst="rect">
            <a:avLst/>
          </a:prstGeom>
        </p:spPr>
      </p:pic>
      <p:pic>
        <p:nvPicPr>
          <p:cNvPr id="5" name="Picture 4"/>
          <p:cNvPicPr>
            <a:picLocks noChangeAspect="1"/>
          </p:cNvPicPr>
          <p:nvPr/>
        </p:nvPicPr>
        <p:blipFill>
          <a:blip r:embed="rId3"/>
          <a:stretch>
            <a:fillRect/>
          </a:stretch>
        </p:blipFill>
        <p:spPr>
          <a:xfrm>
            <a:off x="2974043" y="2352004"/>
            <a:ext cx="572024" cy="608537"/>
          </a:xfrm>
          <a:prstGeom prst="rect">
            <a:avLst/>
          </a:prstGeom>
        </p:spPr>
      </p:pic>
      <p:pic>
        <p:nvPicPr>
          <p:cNvPr id="6" name="Picture 5"/>
          <p:cNvPicPr>
            <a:picLocks noChangeAspect="1"/>
          </p:cNvPicPr>
          <p:nvPr/>
        </p:nvPicPr>
        <p:blipFill>
          <a:blip r:embed="rId4"/>
          <a:stretch>
            <a:fillRect/>
          </a:stretch>
        </p:blipFill>
        <p:spPr>
          <a:xfrm>
            <a:off x="5250176" y="2352006"/>
            <a:ext cx="572024" cy="620707"/>
          </a:xfrm>
          <a:prstGeom prst="rect">
            <a:avLst/>
          </a:prstGeom>
        </p:spPr>
      </p:pic>
      <p:pic>
        <p:nvPicPr>
          <p:cNvPr id="7" name="Picture 6"/>
          <p:cNvPicPr>
            <a:picLocks noChangeAspect="1"/>
          </p:cNvPicPr>
          <p:nvPr/>
        </p:nvPicPr>
        <p:blipFill>
          <a:blip r:embed="rId5"/>
          <a:stretch>
            <a:fillRect/>
          </a:stretch>
        </p:blipFill>
        <p:spPr>
          <a:xfrm>
            <a:off x="7346632" y="2352006"/>
            <a:ext cx="572024" cy="596366"/>
          </a:xfrm>
          <a:prstGeom prst="rect">
            <a:avLst/>
          </a:prstGeom>
        </p:spPr>
      </p:pic>
      <p:sp>
        <p:nvSpPr>
          <p:cNvPr id="8" name="Rectangle 7"/>
          <p:cNvSpPr/>
          <p:nvPr/>
        </p:nvSpPr>
        <p:spPr>
          <a:xfrm>
            <a:off x="1479369" y="2472198"/>
            <a:ext cx="1211880" cy="292366"/>
          </a:xfrm>
          <a:prstGeom prst="rect">
            <a:avLst/>
          </a:prstGeom>
        </p:spPr>
        <p:txBody>
          <a:bodyPr wrap="square" lIns="91417" tIns="45709" rIns="91417" bIns="45709">
            <a:spAutoFit/>
          </a:bodyPr>
          <a:lstStyle/>
          <a:p>
            <a:r>
              <a:rPr lang="en-US" sz="1300" dirty="0">
                <a:solidFill>
                  <a:srgbClr val="4EC5D8"/>
                </a:solidFill>
                <a:latin typeface="Arial"/>
                <a:cs typeface="Arial"/>
              </a:rPr>
              <a:t>to 64 offices</a:t>
            </a:r>
          </a:p>
        </p:txBody>
      </p:sp>
      <p:sp>
        <p:nvSpPr>
          <p:cNvPr id="9" name="Rectangle 8"/>
          <p:cNvSpPr/>
          <p:nvPr/>
        </p:nvSpPr>
        <p:spPr>
          <a:xfrm>
            <a:off x="3546066" y="2472198"/>
            <a:ext cx="1492267" cy="292366"/>
          </a:xfrm>
          <a:prstGeom prst="rect">
            <a:avLst/>
          </a:prstGeom>
        </p:spPr>
        <p:txBody>
          <a:bodyPr wrap="square" lIns="91417" tIns="45709" rIns="91417" bIns="45709">
            <a:spAutoFit/>
          </a:bodyPr>
          <a:lstStyle/>
          <a:p>
            <a:r>
              <a:rPr lang="en-US" sz="1300" dirty="0">
                <a:solidFill>
                  <a:srgbClr val="4EC5D8"/>
                </a:solidFill>
                <a:latin typeface="Arial"/>
                <a:cs typeface="Arial"/>
              </a:rPr>
              <a:t>to 1,300 people</a:t>
            </a:r>
          </a:p>
        </p:txBody>
      </p:sp>
      <p:sp>
        <p:nvSpPr>
          <p:cNvPr id="10" name="Rectangle 9"/>
          <p:cNvSpPr/>
          <p:nvPr/>
        </p:nvSpPr>
        <p:spPr>
          <a:xfrm>
            <a:off x="5822202" y="2472198"/>
            <a:ext cx="1338257" cy="292366"/>
          </a:xfrm>
          <a:prstGeom prst="rect">
            <a:avLst/>
          </a:prstGeom>
        </p:spPr>
        <p:txBody>
          <a:bodyPr wrap="square" lIns="91417" tIns="45709" rIns="91417" bIns="45709">
            <a:spAutoFit/>
          </a:bodyPr>
          <a:lstStyle/>
          <a:p>
            <a:r>
              <a:rPr lang="en-US" sz="1300" dirty="0">
                <a:solidFill>
                  <a:srgbClr val="4EC5D8"/>
                </a:solidFill>
                <a:latin typeface="Arial"/>
                <a:cs typeface="Arial"/>
              </a:rPr>
              <a:t>generations...</a:t>
            </a:r>
          </a:p>
        </p:txBody>
      </p:sp>
      <p:sp>
        <p:nvSpPr>
          <p:cNvPr id="11" name="Rectangle 10"/>
          <p:cNvSpPr/>
          <p:nvPr/>
        </p:nvSpPr>
        <p:spPr>
          <a:xfrm>
            <a:off x="7918656" y="2385360"/>
            <a:ext cx="1625124" cy="492420"/>
          </a:xfrm>
          <a:prstGeom prst="rect">
            <a:avLst/>
          </a:prstGeom>
        </p:spPr>
        <p:txBody>
          <a:bodyPr wrap="square" lIns="91417" tIns="45709" rIns="91417" bIns="45709">
            <a:spAutoFit/>
          </a:bodyPr>
          <a:lstStyle/>
          <a:p>
            <a:r>
              <a:rPr lang="en-US" sz="1300" dirty="0">
                <a:solidFill>
                  <a:srgbClr val="4EC5D8"/>
                </a:solidFill>
                <a:latin typeface="Arial"/>
                <a:cs typeface="Arial"/>
              </a:rPr>
              <a:t>sectors – giving </a:t>
            </a:r>
            <a:br>
              <a:rPr lang="en-US" sz="1300" dirty="0">
                <a:solidFill>
                  <a:srgbClr val="4EC5D8"/>
                </a:solidFill>
                <a:latin typeface="Arial"/>
                <a:cs typeface="Arial"/>
              </a:rPr>
            </a:br>
            <a:r>
              <a:rPr lang="en-US" sz="1300" dirty="0">
                <a:solidFill>
                  <a:srgbClr val="4EC5D8"/>
                </a:solidFill>
                <a:latin typeface="Arial"/>
                <a:cs typeface="Arial"/>
              </a:rPr>
              <a:t>us total coverage</a:t>
            </a:r>
          </a:p>
        </p:txBody>
      </p:sp>
      <p:pic>
        <p:nvPicPr>
          <p:cNvPr id="12" name="Picture 11"/>
          <p:cNvPicPr>
            <a:picLocks noChangeAspect="1"/>
          </p:cNvPicPr>
          <p:nvPr/>
        </p:nvPicPr>
        <p:blipFill>
          <a:blip r:embed="rId6"/>
          <a:stretch>
            <a:fillRect/>
          </a:stretch>
        </p:blipFill>
        <p:spPr>
          <a:xfrm>
            <a:off x="907343" y="3030587"/>
            <a:ext cx="1995022" cy="1694566"/>
          </a:xfrm>
          <a:prstGeom prst="rect">
            <a:avLst/>
          </a:prstGeom>
        </p:spPr>
      </p:pic>
      <p:pic>
        <p:nvPicPr>
          <p:cNvPr id="13" name="Picture 12"/>
          <p:cNvPicPr>
            <a:picLocks noChangeAspect="1"/>
          </p:cNvPicPr>
          <p:nvPr/>
        </p:nvPicPr>
        <p:blipFill>
          <a:blip r:embed="rId7"/>
          <a:srcRect t="7658"/>
          <a:stretch>
            <a:fillRect/>
          </a:stretch>
        </p:blipFill>
        <p:spPr>
          <a:xfrm>
            <a:off x="2974042" y="3030587"/>
            <a:ext cx="2173480" cy="1694566"/>
          </a:xfrm>
          <a:prstGeom prst="rect">
            <a:avLst/>
          </a:prstGeom>
        </p:spPr>
      </p:pic>
      <p:pic>
        <p:nvPicPr>
          <p:cNvPr id="14" name="Picture 13"/>
          <p:cNvPicPr>
            <a:picLocks noChangeAspect="1"/>
          </p:cNvPicPr>
          <p:nvPr/>
        </p:nvPicPr>
        <p:blipFill>
          <a:blip r:embed="rId8"/>
          <a:stretch>
            <a:fillRect/>
          </a:stretch>
        </p:blipFill>
        <p:spPr>
          <a:xfrm>
            <a:off x="5250175" y="3030587"/>
            <a:ext cx="1995022" cy="1694566"/>
          </a:xfrm>
          <a:prstGeom prst="rect">
            <a:avLst/>
          </a:prstGeom>
        </p:spPr>
      </p:pic>
      <p:pic>
        <p:nvPicPr>
          <p:cNvPr id="15" name="Picture 14"/>
          <p:cNvPicPr>
            <a:picLocks noChangeAspect="1"/>
          </p:cNvPicPr>
          <p:nvPr/>
        </p:nvPicPr>
        <p:blipFill>
          <a:blip r:embed="rId9"/>
          <a:stretch>
            <a:fillRect/>
          </a:stretch>
        </p:blipFill>
        <p:spPr>
          <a:xfrm>
            <a:off x="7346633" y="3030587"/>
            <a:ext cx="1995022" cy="1694566"/>
          </a:xfrm>
          <a:prstGeom prst="rect">
            <a:avLst/>
          </a:prstGeom>
        </p:spPr>
      </p:pic>
      <p:sp>
        <p:nvSpPr>
          <p:cNvPr id="16" name="Rectangle 15"/>
          <p:cNvSpPr/>
          <p:nvPr/>
        </p:nvSpPr>
        <p:spPr>
          <a:xfrm>
            <a:off x="907343" y="4824368"/>
            <a:ext cx="1995022" cy="692497"/>
          </a:xfrm>
          <a:prstGeom prst="rect">
            <a:avLst/>
          </a:prstGeom>
        </p:spPr>
        <p:txBody>
          <a:bodyPr wrap="square" lIns="0" tIns="0" rIns="0" bIns="0">
            <a:spAutoFit/>
          </a:bodyPr>
          <a:lstStyle/>
          <a:p>
            <a:r>
              <a:rPr lang="en-US" sz="900" dirty="0">
                <a:solidFill>
                  <a:schemeClr val="tx1">
                    <a:lumMod val="50000"/>
                    <a:lumOff val="50000"/>
                  </a:schemeClr>
                </a:solidFill>
                <a:latin typeface="Arial"/>
                <a:cs typeface="Arial"/>
              </a:rPr>
              <a:t>In 1973, Graham, Pam and John </a:t>
            </a:r>
            <a:r>
              <a:rPr lang="en-US" sz="900" dirty="0" err="1">
                <a:solidFill>
                  <a:schemeClr val="tx1">
                    <a:lumMod val="50000"/>
                    <a:lumOff val="50000"/>
                  </a:schemeClr>
                </a:solidFill>
                <a:latin typeface="Arial"/>
                <a:cs typeface="Arial"/>
              </a:rPr>
              <a:t>Bayley</a:t>
            </a:r>
            <a:r>
              <a:rPr lang="en-US" sz="900" dirty="0">
                <a:solidFill>
                  <a:schemeClr val="tx1">
                    <a:lumMod val="50000"/>
                    <a:lumOff val="50000"/>
                  </a:schemeClr>
                </a:solidFill>
                <a:latin typeface="Arial"/>
                <a:cs typeface="Arial"/>
              </a:rPr>
              <a:t> started out working from their family home</a:t>
            </a:r>
            <a:r>
              <a:rPr lang="en-US" sz="900" dirty="0" smtClean="0">
                <a:solidFill>
                  <a:schemeClr val="tx1">
                    <a:lumMod val="50000"/>
                    <a:lumOff val="50000"/>
                  </a:schemeClr>
                </a:solidFill>
                <a:latin typeface="Arial"/>
                <a:cs typeface="Arial"/>
              </a:rPr>
              <a:t> in </a:t>
            </a:r>
            <a:r>
              <a:rPr lang="en-US" sz="900" dirty="0" err="1">
                <a:solidFill>
                  <a:schemeClr val="tx1">
                    <a:lumMod val="50000"/>
                    <a:lumOff val="50000"/>
                  </a:schemeClr>
                </a:solidFill>
                <a:latin typeface="Arial"/>
                <a:cs typeface="Arial"/>
              </a:rPr>
              <a:t>Pakuranga</a:t>
            </a:r>
            <a:r>
              <a:rPr lang="en-US" sz="900" dirty="0">
                <a:solidFill>
                  <a:schemeClr val="tx1">
                    <a:lumMod val="50000"/>
                    <a:lumOff val="50000"/>
                  </a:schemeClr>
                </a:solidFill>
                <a:latin typeface="Arial"/>
                <a:cs typeface="Arial"/>
              </a:rPr>
              <a:t> – </a:t>
            </a:r>
            <a:r>
              <a:rPr lang="en-US" sz="900" dirty="0" err="1">
                <a:solidFill>
                  <a:schemeClr val="tx1">
                    <a:lumMod val="50000"/>
                    <a:lumOff val="50000"/>
                  </a:schemeClr>
                </a:solidFill>
                <a:latin typeface="Arial"/>
                <a:cs typeface="Arial"/>
              </a:rPr>
              <a:t>Bayleys</a:t>
            </a:r>
            <a:r>
              <a:rPr lang="en-US" sz="900" dirty="0">
                <a:solidFill>
                  <a:schemeClr val="tx1">
                    <a:lumMod val="50000"/>
                    <a:lumOff val="50000"/>
                  </a:schemeClr>
                </a:solidFill>
                <a:latin typeface="Arial"/>
                <a:cs typeface="Arial"/>
              </a:rPr>
              <a:t> 1st office. Today we have 64 franchise offices from </a:t>
            </a:r>
            <a:r>
              <a:rPr lang="en-US" sz="900" dirty="0" err="1">
                <a:solidFill>
                  <a:schemeClr val="tx1">
                    <a:lumMod val="50000"/>
                    <a:lumOff val="50000"/>
                  </a:schemeClr>
                </a:solidFill>
                <a:latin typeface="Arial"/>
                <a:cs typeface="Arial"/>
              </a:rPr>
              <a:t>Kaitaia</a:t>
            </a:r>
            <a:r>
              <a:rPr lang="en-US" sz="900" dirty="0">
                <a:solidFill>
                  <a:schemeClr val="tx1">
                    <a:lumMod val="50000"/>
                    <a:lumOff val="50000"/>
                  </a:schemeClr>
                </a:solidFill>
                <a:latin typeface="Arial"/>
                <a:cs typeface="Arial"/>
              </a:rPr>
              <a:t> to Invercargill.</a:t>
            </a:r>
          </a:p>
        </p:txBody>
      </p:sp>
      <p:sp>
        <p:nvSpPr>
          <p:cNvPr id="17" name="Rectangle 16"/>
          <p:cNvSpPr/>
          <p:nvPr/>
        </p:nvSpPr>
        <p:spPr>
          <a:xfrm>
            <a:off x="2974042" y="4824368"/>
            <a:ext cx="2173480" cy="1384995"/>
          </a:xfrm>
          <a:prstGeom prst="rect">
            <a:avLst/>
          </a:prstGeom>
        </p:spPr>
        <p:txBody>
          <a:bodyPr wrap="square" lIns="0" tIns="0" rIns="0" bIns="0">
            <a:spAutoFit/>
          </a:bodyPr>
          <a:lstStyle/>
          <a:p>
            <a:r>
              <a:rPr lang="en-US" sz="900" dirty="0">
                <a:solidFill>
                  <a:srgbClr val="7F7F7F"/>
                </a:solidFill>
                <a:latin typeface="Arial"/>
                <a:cs typeface="Arial"/>
              </a:rPr>
              <a:t>Back then the company consisted of two</a:t>
            </a:r>
            <a:r>
              <a:rPr lang="en-US" sz="900" dirty="0" smtClean="0">
                <a:solidFill>
                  <a:srgbClr val="7F7F7F"/>
                </a:solidFill>
                <a:latin typeface="Arial"/>
                <a:cs typeface="Arial"/>
              </a:rPr>
              <a:t> </a:t>
            </a:r>
            <a:br>
              <a:rPr lang="en-US" sz="900" dirty="0" smtClean="0">
                <a:solidFill>
                  <a:srgbClr val="7F7F7F"/>
                </a:solidFill>
                <a:latin typeface="Arial"/>
                <a:cs typeface="Arial"/>
              </a:rPr>
            </a:br>
            <a:r>
              <a:rPr lang="en-US" sz="900" dirty="0" smtClean="0">
                <a:solidFill>
                  <a:srgbClr val="7F7F7F"/>
                </a:solidFill>
                <a:latin typeface="Arial"/>
                <a:cs typeface="Arial"/>
              </a:rPr>
              <a:t>full </a:t>
            </a:r>
            <a:r>
              <a:rPr lang="en-US" sz="900" dirty="0">
                <a:solidFill>
                  <a:srgbClr val="7F7F7F"/>
                </a:solidFill>
                <a:latin typeface="Arial"/>
                <a:cs typeface="Arial"/>
              </a:rPr>
              <a:t>times sales people – the late Graham</a:t>
            </a:r>
            <a:r>
              <a:rPr lang="en-US" sz="900" dirty="0" smtClean="0">
                <a:solidFill>
                  <a:srgbClr val="7F7F7F"/>
                </a:solidFill>
                <a:latin typeface="Arial"/>
                <a:cs typeface="Arial"/>
              </a:rPr>
              <a:t> and </a:t>
            </a:r>
            <a:r>
              <a:rPr lang="en-US" sz="900" dirty="0">
                <a:solidFill>
                  <a:srgbClr val="7F7F7F"/>
                </a:solidFill>
                <a:latin typeface="Arial"/>
                <a:cs typeface="Arial"/>
              </a:rPr>
              <a:t>son John – supported by Pam, the financial controller, receptionist and administration manager. Today, </a:t>
            </a:r>
            <a:r>
              <a:rPr lang="en-US" sz="900" dirty="0" err="1">
                <a:solidFill>
                  <a:srgbClr val="7F7F7F"/>
                </a:solidFill>
                <a:latin typeface="Arial"/>
                <a:cs typeface="Arial"/>
              </a:rPr>
              <a:t>Bayleys</a:t>
            </a:r>
            <a:r>
              <a:rPr lang="en-US" sz="900" dirty="0">
                <a:solidFill>
                  <a:srgbClr val="7F7F7F"/>
                </a:solidFill>
                <a:latin typeface="Arial"/>
                <a:cs typeface="Arial"/>
              </a:rPr>
              <a:t> employs a sales force of some 800 sales and leasing agents supported by a 400 strong team of management, administration, marketing, research, public relations and auctioneer professionals.</a:t>
            </a:r>
          </a:p>
        </p:txBody>
      </p:sp>
      <p:sp>
        <p:nvSpPr>
          <p:cNvPr id="18" name="Rectangle 17"/>
          <p:cNvSpPr/>
          <p:nvPr/>
        </p:nvSpPr>
        <p:spPr>
          <a:xfrm>
            <a:off x="5279039" y="4824368"/>
            <a:ext cx="1910284" cy="1523494"/>
          </a:xfrm>
          <a:prstGeom prst="rect">
            <a:avLst/>
          </a:prstGeom>
        </p:spPr>
        <p:txBody>
          <a:bodyPr wrap="square" lIns="0" tIns="0" rIns="0" bIns="0">
            <a:spAutoFit/>
          </a:bodyPr>
          <a:lstStyle/>
          <a:p>
            <a:r>
              <a:rPr lang="en-US" sz="900" dirty="0">
                <a:solidFill>
                  <a:srgbClr val="7F7F7F"/>
                </a:solidFill>
                <a:latin typeface="Arial"/>
                <a:cs typeface="Arial"/>
              </a:rPr>
              <a:t>Almost 40 years on, all of Graham and Pam’s children, and three generations of the </a:t>
            </a:r>
            <a:r>
              <a:rPr lang="en-US" sz="900" dirty="0" err="1">
                <a:solidFill>
                  <a:srgbClr val="7F7F7F"/>
                </a:solidFill>
                <a:latin typeface="Arial"/>
                <a:cs typeface="Arial"/>
              </a:rPr>
              <a:t>Bayley</a:t>
            </a:r>
            <a:r>
              <a:rPr lang="en-US" sz="900" dirty="0">
                <a:solidFill>
                  <a:srgbClr val="7F7F7F"/>
                </a:solidFill>
                <a:latin typeface="Arial"/>
                <a:cs typeface="Arial"/>
              </a:rPr>
              <a:t> family work for the business. John is Chairman of the Board. David </a:t>
            </a:r>
            <a:r>
              <a:rPr lang="en-US" sz="900" dirty="0" err="1">
                <a:solidFill>
                  <a:srgbClr val="7F7F7F"/>
                </a:solidFill>
                <a:latin typeface="Arial"/>
                <a:cs typeface="Arial"/>
              </a:rPr>
              <a:t>Bayley</a:t>
            </a:r>
            <a:r>
              <a:rPr lang="en-US" sz="900" dirty="0">
                <a:solidFill>
                  <a:srgbClr val="7F7F7F"/>
                </a:solidFill>
                <a:latin typeface="Arial"/>
                <a:cs typeface="Arial"/>
              </a:rPr>
              <a:t>, who joined the company in the mid-1970s, is principal shareholder with John. David’s son Mike </a:t>
            </a:r>
            <a:r>
              <a:rPr lang="en-US" sz="900" dirty="0" err="1">
                <a:solidFill>
                  <a:srgbClr val="7F7F7F"/>
                </a:solidFill>
                <a:latin typeface="Arial"/>
                <a:cs typeface="Arial"/>
              </a:rPr>
              <a:t>Bayley</a:t>
            </a:r>
            <a:r>
              <a:rPr lang="en-US" sz="900" dirty="0">
                <a:solidFill>
                  <a:srgbClr val="7F7F7F"/>
                </a:solidFill>
                <a:latin typeface="Arial"/>
                <a:cs typeface="Arial"/>
              </a:rPr>
              <a:t> is Managing Director of </a:t>
            </a:r>
            <a:r>
              <a:rPr lang="en-US" sz="900" dirty="0" err="1">
                <a:solidFill>
                  <a:srgbClr val="7F7F7F"/>
                </a:solidFill>
                <a:latin typeface="Arial"/>
                <a:cs typeface="Arial"/>
              </a:rPr>
              <a:t>Bayley</a:t>
            </a:r>
            <a:r>
              <a:rPr lang="en-US" sz="900" dirty="0">
                <a:solidFill>
                  <a:srgbClr val="7F7F7F"/>
                </a:solidFill>
                <a:latin typeface="Arial"/>
                <a:cs typeface="Arial"/>
              </a:rPr>
              <a:t> Corporation. Seven grandchildren also work for the company.</a:t>
            </a:r>
          </a:p>
        </p:txBody>
      </p:sp>
      <p:sp>
        <p:nvSpPr>
          <p:cNvPr id="19" name="Rectangle 18"/>
          <p:cNvSpPr/>
          <p:nvPr/>
        </p:nvSpPr>
        <p:spPr>
          <a:xfrm>
            <a:off x="7346633" y="4824370"/>
            <a:ext cx="1995022" cy="969496"/>
          </a:xfrm>
          <a:prstGeom prst="rect">
            <a:avLst/>
          </a:prstGeom>
        </p:spPr>
        <p:txBody>
          <a:bodyPr wrap="square" lIns="0" tIns="0" rIns="0" bIns="0">
            <a:spAutoFit/>
          </a:bodyPr>
          <a:lstStyle/>
          <a:p>
            <a:r>
              <a:rPr lang="en-US" sz="900" dirty="0">
                <a:solidFill>
                  <a:srgbClr val="7F7F7F"/>
                </a:solidFill>
                <a:latin typeface="Arial"/>
                <a:cs typeface="Arial"/>
              </a:rPr>
              <a:t>We’re proud to be New Zealand’s largest full service real estate company, operating across four sectors nationwide: Commercial, Country, Residential, and Property Related Services including Property Management and Valuations.</a:t>
            </a:r>
          </a:p>
        </p:txBody>
      </p:sp>
      <p:sp>
        <p:nvSpPr>
          <p:cNvPr id="23" name="Rectangle 22"/>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4" name="Right Triangle 23"/>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92" y="431400"/>
            <a:ext cx="9397993"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Our Story</a:t>
            </a:r>
          </a:p>
        </p:txBody>
      </p:sp>
      <p:sp>
        <p:nvSpPr>
          <p:cNvPr id="5" name="Rectangle 4"/>
          <p:cNvSpPr/>
          <p:nvPr/>
        </p:nvSpPr>
        <p:spPr>
          <a:xfrm>
            <a:off x="4840073" y="1511542"/>
            <a:ext cx="4657747" cy="323165"/>
          </a:xfrm>
          <a:prstGeom prst="rect">
            <a:avLst/>
          </a:prstGeom>
        </p:spPr>
        <p:txBody>
          <a:bodyPr wrap="square" lIns="0" tIns="0" rIns="0" bIns="0">
            <a:spAutoFit/>
          </a:bodyPr>
          <a:lstStyle/>
          <a:p>
            <a:r>
              <a:rPr lang="en-US" b="1" dirty="0">
                <a:solidFill>
                  <a:srgbClr val="4EC5D8"/>
                </a:solidFill>
                <a:latin typeface="Arial"/>
                <a:cs typeface="Arial"/>
              </a:rPr>
              <a:t>things that define everything we do</a:t>
            </a:r>
          </a:p>
        </p:txBody>
      </p:sp>
      <p:sp>
        <p:nvSpPr>
          <p:cNvPr id="6" name="Rectangle 5"/>
          <p:cNvSpPr/>
          <p:nvPr/>
        </p:nvSpPr>
        <p:spPr>
          <a:xfrm>
            <a:off x="4840075" y="1961434"/>
            <a:ext cx="4436242" cy="600164"/>
          </a:xfrm>
          <a:prstGeom prst="rect">
            <a:avLst/>
          </a:prstGeom>
        </p:spPr>
        <p:txBody>
          <a:bodyPr wrap="square" lIns="0" tIns="0" rIns="0" bIns="0">
            <a:spAutoFit/>
          </a:bodyPr>
          <a:lstStyle/>
          <a:p>
            <a:r>
              <a:rPr lang="en-US" sz="1300" dirty="0">
                <a:solidFill>
                  <a:srgbClr val="00234B"/>
                </a:solidFill>
                <a:latin typeface="Arial"/>
                <a:cs typeface="Arial"/>
              </a:rPr>
              <a:t>We’re fiercely proud of the family values and beliefs that were the guiding light of </a:t>
            </a:r>
            <a:r>
              <a:rPr lang="en-US" sz="1300" dirty="0" err="1">
                <a:solidFill>
                  <a:srgbClr val="00234B"/>
                </a:solidFill>
                <a:latin typeface="Arial"/>
                <a:cs typeface="Arial"/>
              </a:rPr>
              <a:t>Bayleys</a:t>
            </a:r>
            <a:r>
              <a:rPr lang="en-US" sz="1300" dirty="0">
                <a:solidFill>
                  <a:srgbClr val="00234B"/>
                </a:solidFill>
                <a:latin typeface="Arial"/>
                <a:cs typeface="Arial"/>
              </a:rPr>
              <a:t>’ formative years, and still define our operation today.</a:t>
            </a:r>
          </a:p>
        </p:txBody>
      </p:sp>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563141" y="1511538"/>
            <a:ext cx="4019150" cy="5422662"/>
          </a:xfrm>
          <a:prstGeom prst="rect">
            <a:avLst/>
          </a:prstGeom>
        </p:spPr>
      </p:pic>
      <p:pic>
        <p:nvPicPr>
          <p:cNvPr id="8" name="Picture 7"/>
          <p:cNvPicPr>
            <a:picLocks noChangeAspect="1"/>
          </p:cNvPicPr>
          <p:nvPr/>
        </p:nvPicPr>
        <p:blipFill>
          <a:blip r:embed="rId3"/>
          <a:stretch>
            <a:fillRect/>
          </a:stretch>
        </p:blipFill>
        <p:spPr>
          <a:xfrm>
            <a:off x="4800262" y="6028232"/>
            <a:ext cx="545308" cy="568511"/>
          </a:xfrm>
          <a:prstGeom prst="rect">
            <a:avLst/>
          </a:prstGeom>
        </p:spPr>
      </p:pic>
      <p:pic>
        <p:nvPicPr>
          <p:cNvPr id="9" name="Picture 8"/>
          <p:cNvPicPr>
            <a:picLocks noChangeAspect="1"/>
          </p:cNvPicPr>
          <p:nvPr/>
        </p:nvPicPr>
        <p:blipFill>
          <a:blip r:embed="rId4"/>
          <a:stretch>
            <a:fillRect/>
          </a:stretch>
        </p:blipFill>
        <p:spPr>
          <a:xfrm>
            <a:off x="4800262" y="2789422"/>
            <a:ext cx="545308" cy="626522"/>
          </a:xfrm>
          <a:prstGeom prst="rect">
            <a:avLst/>
          </a:prstGeom>
        </p:spPr>
      </p:pic>
      <p:sp>
        <p:nvSpPr>
          <p:cNvPr id="10" name="Rectangle 9"/>
          <p:cNvSpPr/>
          <p:nvPr/>
        </p:nvSpPr>
        <p:spPr>
          <a:xfrm>
            <a:off x="5462772" y="2861478"/>
            <a:ext cx="3845072" cy="400110"/>
          </a:xfrm>
          <a:prstGeom prst="rect">
            <a:avLst/>
          </a:prstGeom>
        </p:spPr>
        <p:txBody>
          <a:bodyPr wrap="square" lIns="0" tIns="0" rIns="0" bIns="0">
            <a:spAutoFit/>
          </a:bodyPr>
          <a:lstStyle/>
          <a:p>
            <a:r>
              <a:rPr lang="en-US" sz="1600" dirty="0">
                <a:solidFill>
                  <a:srgbClr val="00234B"/>
                </a:solidFill>
                <a:latin typeface="Arial"/>
                <a:cs typeface="Arial"/>
              </a:rPr>
              <a:t>Client-centric </a:t>
            </a:r>
            <a:r>
              <a:rPr lang="en-US" sz="1300" dirty="0">
                <a:latin typeface="Arial"/>
                <a:cs typeface="Arial"/>
              </a:rPr>
              <a:t/>
            </a:r>
            <a:br>
              <a:rPr lang="en-US" sz="1300" dirty="0">
                <a:latin typeface="Arial"/>
                <a:cs typeface="Arial"/>
              </a:rPr>
            </a:br>
            <a:r>
              <a:rPr lang="en-US" sz="1000" dirty="0">
                <a:solidFill>
                  <a:srgbClr val="4EC5D8"/>
                </a:solidFill>
                <a:latin typeface="Arial"/>
                <a:cs typeface="Arial"/>
              </a:rPr>
              <a:t>your best interests underpin everything we do.</a:t>
            </a:r>
          </a:p>
        </p:txBody>
      </p:sp>
      <p:pic>
        <p:nvPicPr>
          <p:cNvPr id="11" name="Picture 10"/>
          <p:cNvPicPr>
            <a:picLocks noChangeAspect="1"/>
          </p:cNvPicPr>
          <p:nvPr/>
        </p:nvPicPr>
        <p:blipFill>
          <a:blip r:embed="rId5"/>
          <a:stretch>
            <a:fillRect/>
          </a:stretch>
        </p:blipFill>
        <p:spPr>
          <a:xfrm>
            <a:off x="4800262" y="3488272"/>
            <a:ext cx="545308" cy="626522"/>
          </a:xfrm>
          <a:prstGeom prst="rect">
            <a:avLst/>
          </a:prstGeom>
        </p:spPr>
      </p:pic>
      <p:sp>
        <p:nvSpPr>
          <p:cNvPr id="12" name="Rectangle 11"/>
          <p:cNvSpPr/>
          <p:nvPr/>
        </p:nvSpPr>
        <p:spPr>
          <a:xfrm>
            <a:off x="5462772" y="3497275"/>
            <a:ext cx="3845072" cy="553997"/>
          </a:xfrm>
          <a:prstGeom prst="rect">
            <a:avLst/>
          </a:prstGeom>
        </p:spPr>
        <p:txBody>
          <a:bodyPr wrap="square" lIns="0" tIns="0" rIns="0" bIns="0">
            <a:spAutoFit/>
          </a:bodyPr>
          <a:lstStyle/>
          <a:p>
            <a:r>
              <a:rPr lang="en-US" sz="1600" dirty="0">
                <a:solidFill>
                  <a:srgbClr val="00234B"/>
                </a:solidFill>
                <a:latin typeface="Arial"/>
                <a:cs typeface="Arial"/>
              </a:rPr>
              <a:t>Innovate and Evolve </a:t>
            </a:r>
            <a:r>
              <a:rPr lang="en-US" sz="1000" dirty="0">
                <a:latin typeface="Arial"/>
                <a:cs typeface="Arial"/>
              </a:rPr>
              <a:t/>
            </a:r>
            <a:br>
              <a:rPr lang="en-US" sz="1000" dirty="0">
                <a:latin typeface="Arial"/>
                <a:cs typeface="Arial"/>
              </a:rPr>
            </a:br>
            <a:r>
              <a:rPr lang="en-US" sz="1000" dirty="0">
                <a:solidFill>
                  <a:srgbClr val="4EC5D8"/>
                </a:solidFill>
                <a:latin typeface="Arial"/>
                <a:cs typeface="Arial"/>
              </a:rPr>
              <a:t>raising the bar to redefine excellence and always </a:t>
            </a:r>
            <a:br>
              <a:rPr lang="en-US" sz="1000" dirty="0">
                <a:solidFill>
                  <a:srgbClr val="4EC5D8"/>
                </a:solidFill>
                <a:latin typeface="Arial"/>
                <a:cs typeface="Arial"/>
              </a:rPr>
            </a:br>
            <a:r>
              <a:rPr lang="en-US" sz="1000" dirty="0">
                <a:solidFill>
                  <a:srgbClr val="4EC5D8"/>
                </a:solidFill>
                <a:latin typeface="Arial"/>
                <a:cs typeface="Arial"/>
              </a:rPr>
              <a:t>staying ahead of the game.</a:t>
            </a:r>
          </a:p>
        </p:txBody>
      </p:sp>
      <p:pic>
        <p:nvPicPr>
          <p:cNvPr id="13" name="Picture 12"/>
          <p:cNvPicPr>
            <a:picLocks noChangeAspect="1"/>
          </p:cNvPicPr>
          <p:nvPr/>
        </p:nvPicPr>
        <p:blipFill>
          <a:blip r:embed="rId6"/>
          <a:stretch>
            <a:fillRect/>
          </a:stretch>
        </p:blipFill>
        <p:spPr>
          <a:xfrm>
            <a:off x="4800262" y="4202246"/>
            <a:ext cx="545308" cy="626522"/>
          </a:xfrm>
          <a:prstGeom prst="rect">
            <a:avLst/>
          </a:prstGeom>
        </p:spPr>
      </p:pic>
      <p:sp>
        <p:nvSpPr>
          <p:cNvPr id="14" name="Rectangle 13"/>
          <p:cNvSpPr/>
          <p:nvPr/>
        </p:nvSpPr>
        <p:spPr>
          <a:xfrm>
            <a:off x="5462772" y="4234894"/>
            <a:ext cx="3845072" cy="553997"/>
          </a:xfrm>
          <a:prstGeom prst="rect">
            <a:avLst/>
          </a:prstGeom>
        </p:spPr>
        <p:txBody>
          <a:bodyPr wrap="square" lIns="0" tIns="0" rIns="0" bIns="0">
            <a:spAutoFit/>
          </a:bodyPr>
          <a:lstStyle/>
          <a:p>
            <a:r>
              <a:rPr lang="en-US" sz="1600" dirty="0">
                <a:solidFill>
                  <a:srgbClr val="00234B"/>
                </a:solidFill>
                <a:latin typeface="Arial"/>
                <a:cs typeface="Arial"/>
              </a:rPr>
              <a:t>People Power </a:t>
            </a:r>
            <a:r>
              <a:rPr lang="en-US" sz="1000" dirty="0">
                <a:latin typeface="Arial"/>
                <a:cs typeface="Arial"/>
              </a:rPr>
              <a:t/>
            </a:r>
            <a:br>
              <a:rPr lang="en-US" sz="1000" dirty="0">
                <a:latin typeface="Arial"/>
                <a:cs typeface="Arial"/>
              </a:rPr>
            </a:br>
            <a:r>
              <a:rPr lang="en-US" sz="1000" dirty="0">
                <a:solidFill>
                  <a:srgbClr val="4EC5D8"/>
                </a:solidFill>
                <a:latin typeface="Arial"/>
                <a:cs typeface="Arial"/>
              </a:rPr>
              <a:t>respecting and valuing our whole team for</a:t>
            </a:r>
            <a:br>
              <a:rPr lang="en-US" sz="1000" dirty="0">
                <a:solidFill>
                  <a:srgbClr val="4EC5D8"/>
                </a:solidFill>
                <a:latin typeface="Arial"/>
                <a:cs typeface="Arial"/>
              </a:rPr>
            </a:br>
            <a:r>
              <a:rPr lang="en-US" sz="1000" dirty="0">
                <a:solidFill>
                  <a:srgbClr val="4EC5D8"/>
                </a:solidFill>
                <a:latin typeface="Arial"/>
                <a:cs typeface="Arial"/>
              </a:rPr>
              <a:t>the advantage they offer</a:t>
            </a:r>
            <a:r>
              <a:rPr lang="en-US" sz="1000" dirty="0" smtClean="0">
                <a:solidFill>
                  <a:srgbClr val="4EC5D8"/>
                </a:solidFill>
                <a:latin typeface="Arial"/>
                <a:cs typeface="Arial"/>
              </a:rPr>
              <a:t>.</a:t>
            </a:r>
            <a:endParaRPr lang="en-US" sz="1000" dirty="0">
              <a:solidFill>
                <a:srgbClr val="4EC5D8"/>
              </a:solidFill>
              <a:latin typeface="Arial"/>
              <a:cs typeface="Arial"/>
            </a:endParaRPr>
          </a:p>
        </p:txBody>
      </p:sp>
      <p:pic>
        <p:nvPicPr>
          <p:cNvPr id="15" name="Picture 14"/>
          <p:cNvPicPr>
            <a:picLocks noChangeAspect="1"/>
          </p:cNvPicPr>
          <p:nvPr/>
        </p:nvPicPr>
        <p:blipFill>
          <a:blip r:embed="rId7"/>
          <a:stretch>
            <a:fillRect/>
          </a:stretch>
        </p:blipFill>
        <p:spPr>
          <a:xfrm>
            <a:off x="4800262" y="4931981"/>
            <a:ext cx="545308" cy="626522"/>
          </a:xfrm>
          <a:prstGeom prst="rect">
            <a:avLst/>
          </a:prstGeom>
        </p:spPr>
      </p:pic>
      <p:sp>
        <p:nvSpPr>
          <p:cNvPr id="16" name="Rectangle 15"/>
          <p:cNvSpPr/>
          <p:nvPr/>
        </p:nvSpPr>
        <p:spPr>
          <a:xfrm>
            <a:off x="5462772" y="5059209"/>
            <a:ext cx="3845072" cy="400110"/>
          </a:xfrm>
          <a:prstGeom prst="rect">
            <a:avLst/>
          </a:prstGeom>
        </p:spPr>
        <p:txBody>
          <a:bodyPr wrap="square" lIns="0" tIns="0" rIns="0" bIns="0">
            <a:spAutoFit/>
          </a:bodyPr>
          <a:lstStyle/>
          <a:p>
            <a:r>
              <a:rPr lang="en-US" sz="1600" dirty="0">
                <a:solidFill>
                  <a:srgbClr val="00234B"/>
                </a:solidFill>
                <a:latin typeface="Arial"/>
                <a:cs typeface="Arial"/>
              </a:rPr>
              <a:t>Accountability</a:t>
            </a:r>
            <a:r>
              <a:rPr lang="en-US" sz="1000" dirty="0">
                <a:latin typeface="Arial"/>
                <a:cs typeface="Arial"/>
              </a:rPr>
              <a:t/>
            </a:r>
            <a:br>
              <a:rPr lang="en-US" sz="1000" dirty="0">
                <a:latin typeface="Arial"/>
                <a:cs typeface="Arial"/>
              </a:rPr>
            </a:br>
            <a:r>
              <a:rPr lang="en-US" sz="1000" dirty="0">
                <a:solidFill>
                  <a:srgbClr val="4EC5D8"/>
                </a:solidFill>
                <a:latin typeface="Arial"/>
                <a:cs typeface="Arial"/>
              </a:rPr>
              <a:t>responsible for </a:t>
            </a:r>
            <a:r>
              <a:rPr lang="en-US" sz="1000" dirty="0" err="1">
                <a:solidFill>
                  <a:srgbClr val="4EC5D8"/>
                </a:solidFill>
                <a:latin typeface="Arial"/>
                <a:cs typeface="Arial"/>
              </a:rPr>
              <a:t>maximising</a:t>
            </a:r>
            <a:r>
              <a:rPr lang="en-US" sz="1000" dirty="0">
                <a:solidFill>
                  <a:srgbClr val="4EC5D8"/>
                </a:solidFill>
                <a:latin typeface="Arial"/>
                <a:cs typeface="Arial"/>
              </a:rPr>
              <a:t> opportunities.</a:t>
            </a:r>
          </a:p>
        </p:txBody>
      </p:sp>
      <p:sp>
        <p:nvSpPr>
          <p:cNvPr id="17" name="Rectangle 16"/>
          <p:cNvSpPr/>
          <p:nvPr/>
        </p:nvSpPr>
        <p:spPr>
          <a:xfrm>
            <a:off x="5462772" y="6075520"/>
            <a:ext cx="3845072" cy="400110"/>
          </a:xfrm>
          <a:prstGeom prst="rect">
            <a:avLst/>
          </a:prstGeom>
        </p:spPr>
        <p:txBody>
          <a:bodyPr wrap="square" lIns="0" tIns="0" rIns="0" bIns="0">
            <a:spAutoFit/>
          </a:bodyPr>
          <a:lstStyle/>
          <a:p>
            <a:r>
              <a:rPr lang="en-US" sz="1600" b="1" dirty="0">
                <a:solidFill>
                  <a:srgbClr val="00234B"/>
                </a:solidFill>
                <a:latin typeface="Arial"/>
                <a:cs typeface="Arial"/>
              </a:rPr>
              <a:t>Results Focused </a:t>
            </a:r>
            <a:r>
              <a:rPr lang="en-US" sz="1600" dirty="0">
                <a:solidFill>
                  <a:srgbClr val="00234B"/>
                </a:solidFill>
                <a:latin typeface="Arial"/>
                <a:cs typeface="Arial"/>
              </a:rPr>
              <a:t/>
            </a:r>
            <a:br>
              <a:rPr lang="en-US" sz="1600" dirty="0">
                <a:solidFill>
                  <a:srgbClr val="00234B"/>
                </a:solidFill>
                <a:latin typeface="Arial"/>
                <a:cs typeface="Arial"/>
              </a:rPr>
            </a:br>
            <a:r>
              <a:rPr lang="en-US" sz="1000" dirty="0">
                <a:solidFill>
                  <a:srgbClr val="4EC5D8"/>
                </a:solidFill>
                <a:latin typeface="Arial"/>
                <a:cs typeface="Arial"/>
              </a:rPr>
              <a:t>securing the best price, not the first price for our clients.</a:t>
            </a:r>
          </a:p>
        </p:txBody>
      </p:sp>
      <p:sp>
        <p:nvSpPr>
          <p:cNvPr id="18" name="Rectangle 17"/>
          <p:cNvSpPr/>
          <p:nvPr/>
        </p:nvSpPr>
        <p:spPr>
          <a:xfrm>
            <a:off x="4800266" y="5697592"/>
            <a:ext cx="4730617" cy="246219"/>
          </a:xfrm>
          <a:prstGeom prst="rect">
            <a:avLst/>
          </a:prstGeom>
        </p:spPr>
        <p:txBody>
          <a:bodyPr wrap="square" lIns="0" tIns="0" rIns="0" bIns="0">
            <a:spAutoFit/>
          </a:bodyPr>
          <a:lstStyle/>
          <a:p>
            <a:r>
              <a:rPr lang="en-US" sz="1600" b="1" dirty="0">
                <a:solidFill>
                  <a:srgbClr val="00234B"/>
                </a:solidFill>
                <a:latin typeface="Arial"/>
                <a:cs typeface="Arial"/>
              </a:rPr>
              <a:t>And most importantly, we are completely...</a:t>
            </a:r>
          </a:p>
        </p:txBody>
      </p:sp>
      <p:sp>
        <p:nvSpPr>
          <p:cNvPr id="20" name="Rectangle 19"/>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1" name="Right Triangle 20"/>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89" y="431400"/>
            <a:ext cx="9411504"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Our</a:t>
            </a:r>
            <a:r>
              <a:rPr lang="en-US" sz="2400" b="1" dirty="0" smtClean="0">
                <a:solidFill>
                  <a:srgbClr val="4EC5D8"/>
                </a:solidFill>
                <a:latin typeface="Arial"/>
                <a:cs typeface="Arial"/>
              </a:rPr>
              <a:t> Results</a:t>
            </a:r>
            <a:endParaRPr lang="en-US" sz="2400" b="1" dirty="0">
              <a:solidFill>
                <a:srgbClr val="4EC5D8"/>
              </a:solidFill>
              <a:latin typeface="Arial"/>
              <a:cs typeface="Arial"/>
            </a:endParaRPr>
          </a:p>
        </p:txBody>
      </p:sp>
      <p:sp>
        <p:nvSpPr>
          <p:cNvPr id="5" name="Rectangle 4"/>
          <p:cNvSpPr/>
          <p:nvPr/>
        </p:nvSpPr>
        <p:spPr>
          <a:xfrm>
            <a:off x="822390" y="1358248"/>
            <a:ext cx="8105570" cy="492420"/>
          </a:xfrm>
          <a:prstGeom prst="rect">
            <a:avLst/>
          </a:prstGeom>
        </p:spPr>
        <p:txBody>
          <a:bodyPr wrap="none" lIns="91417" tIns="45709" rIns="91417" bIns="45709">
            <a:spAutoFit/>
          </a:bodyPr>
          <a:lstStyle/>
          <a:p>
            <a:r>
              <a:rPr lang="en-US" sz="2600" b="1" dirty="0">
                <a:solidFill>
                  <a:srgbClr val="00234B"/>
                </a:solidFill>
                <a:latin typeface="Arial"/>
                <a:cs typeface="Arial"/>
              </a:rPr>
              <a:t>An </a:t>
            </a:r>
            <a:r>
              <a:rPr lang="en-US" sz="2600" b="1" dirty="0" smtClean="0">
                <a:solidFill>
                  <a:srgbClr val="00234B"/>
                </a:solidFill>
                <a:latin typeface="Arial"/>
                <a:cs typeface="Arial"/>
              </a:rPr>
              <a:t>Approach That </a:t>
            </a:r>
            <a:r>
              <a:rPr lang="en-US" sz="2600" b="1" dirty="0">
                <a:solidFill>
                  <a:srgbClr val="00234B"/>
                </a:solidFill>
                <a:latin typeface="Arial"/>
                <a:cs typeface="Arial"/>
              </a:rPr>
              <a:t>Works For You Our Customer   </a:t>
            </a:r>
          </a:p>
        </p:txBody>
      </p:sp>
      <p:sp>
        <p:nvSpPr>
          <p:cNvPr id="6" name="Rectangle 5"/>
          <p:cNvSpPr/>
          <p:nvPr/>
        </p:nvSpPr>
        <p:spPr>
          <a:xfrm>
            <a:off x="910052" y="2067286"/>
            <a:ext cx="4923349" cy="1369606"/>
          </a:xfrm>
          <a:prstGeom prst="rect">
            <a:avLst/>
          </a:prstGeom>
        </p:spPr>
        <p:txBody>
          <a:bodyPr wrap="square" lIns="0" tIns="0" rIns="0" bIns="0">
            <a:spAutoFit/>
          </a:bodyPr>
          <a:lstStyle/>
          <a:p>
            <a:pPr>
              <a:spcAft>
                <a:spcPts val="600"/>
              </a:spcAft>
            </a:pPr>
            <a:r>
              <a:rPr lang="en-US" sz="1400" b="1" dirty="0">
                <a:solidFill>
                  <a:srgbClr val="4EC5D8"/>
                </a:solidFill>
                <a:latin typeface="Arial"/>
                <a:cs typeface="Arial"/>
              </a:rPr>
              <a:t>Citing values and behaviors is one thing, but having the accolades to back up our claims is what counts.   </a:t>
            </a:r>
          </a:p>
          <a:p>
            <a:pPr>
              <a:spcAft>
                <a:spcPts val="600"/>
              </a:spcAft>
            </a:pPr>
            <a:r>
              <a:rPr lang="en-US" sz="1400" dirty="0">
                <a:latin typeface="Arial"/>
                <a:cs typeface="Arial"/>
              </a:rPr>
              <a:t>We are immensely proud to of been awarded New Zealand’s Commercial and Industrial Agency of the Year (for the second year in a row) and Best Multi Media Marketing Campaign at the 2013 Real Estate Institute of New Zealand Awards.</a:t>
            </a:r>
          </a:p>
        </p:txBody>
      </p:sp>
      <p:sp>
        <p:nvSpPr>
          <p:cNvPr id="7" name="Rectangle 6"/>
          <p:cNvSpPr/>
          <p:nvPr/>
        </p:nvSpPr>
        <p:spPr>
          <a:xfrm>
            <a:off x="910051" y="3813071"/>
            <a:ext cx="3771227" cy="215444"/>
          </a:xfrm>
          <a:prstGeom prst="rect">
            <a:avLst/>
          </a:prstGeom>
        </p:spPr>
        <p:txBody>
          <a:bodyPr wrap="none" lIns="0" tIns="0" rIns="0" bIns="0">
            <a:spAutoFit/>
          </a:bodyPr>
          <a:lstStyle/>
          <a:p>
            <a:r>
              <a:rPr lang="en-US" sz="1400" b="1" dirty="0">
                <a:solidFill>
                  <a:srgbClr val="4EC5D8"/>
                </a:solidFill>
                <a:latin typeface="Arial"/>
                <a:cs typeface="Arial"/>
              </a:rPr>
              <a:t>Real Estate Institute of New Zealand Awards </a:t>
            </a:r>
          </a:p>
        </p:txBody>
      </p:sp>
      <p:sp>
        <p:nvSpPr>
          <p:cNvPr id="8" name="Rectangle 7"/>
          <p:cNvSpPr/>
          <p:nvPr/>
        </p:nvSpPr>
        <p:spPr>
          <a:xfrm>
            <a:off x="910052" y="4058659"/>
            <a:ext cx="4836161" cy="276999"/>
          </a:xfrm>
          <a:prstGeom prst="rect">
            <a:avLst/>
          </a:prstGeom>
        </p:spPr>
        <p:txBody>
          <a:bodyPr wrap="square" lIns="0" tIns="0" rIns="0" bIns="0">
            <a:spAutoFit/>
          </a:bodyPr>
          <a:lstStyle/>
          <a:p>
            <a:r>
              <a:rPr lang="en-US" sz="900" dirty="0">
                <a:solidFill>
                  <a:schemeClr val="tx1">
                    <a:lumMod val="50000"/>
                    <a:lumOff val="50000"/>
                  </a:schemeClr>
                </a:solidFill>
                <a:latin typeface="Arial"/>
                <a:cs typeface="Arial"/>
              </a:rPr>
              <a:t>The REINZ Awards for Excellence celebrates the institute’s commitment to steering </a:t>
            </a:r>
            <a:r>
              <a:rPr lang="en-US" sz="900" dirty="0" smtClean="0">
                <a:solidFill>
                  <a:schemeClr val="tx1">
                    <a:lumMod val="50000"/>
                    <a:lumOff val="50000"/>
                  </a:schemeClr>
                </a:solidFill>
                <a:latin typeface="Arial"/>
                <a:cs typeface="Arial"/>
              </a:rPr>
              <a:t/>
            </a:r>
            <a:br>
              <a:rPr lang="en-US" sz="900" dirty="0" smtClean="0">
                <a:solidFill>
                  <a:schemeClr val="tx1">
                    <a:lumMod val="50000"/>
                    <a:lumOff val="50000"/>
                  </a:schemeClr>
                </a:solidFill>
                <a:latin typeface="Arial"/>
                <a:cs typeface="Arial"/>
              </a:rPr>
            </a:br>
            <a:r>
              <a:rPr lang="en-US" sz="900" dirty="0" smtClean="0">
                <a:solidFill>
                  <a:schemeClr val="tx1">
                    <a:lumMod val="50000"/>
                    <a:lumOff val="50000"/>
                  </a:schemeClr>
                </a:solidFill>
                <a:latin typeface="Arial"/>
                <a:cs typeface="Arial"/>
              </a:rPr>
              <a:t>excellence </a:t>
            </a:r>
            <a:r>
              <a:rPr lang="en-US" sz="900" dirty="0">
                <a:solidFill>
                  <a:schemeClr val="tx1">
                    <a:lumMod val="50000"/>
                    <a:lumOff val="50000"/>
                  </a:schemeClr>
                </a:solidFill>
                <a:latin typeface="Arial"/>
                <a:cs typeface="Arial"/>
              </a:rPr>
              <a:t>in the real estate sector.  </a:t>
            </a:r>
          </a:p>
        </p:txBody>
      </p:sp>
      <p:pic>
        <p:nvPicPr>
          <p:cNvPr id="10" name="Picture 9"/>
          <p:cNvPicPr>
            <a:picLocks noChangeAspect="1"/>
          </p:cNvPicPr>
          <p:nvPr/>
        </p:nvPicPr>
        <p:blipFill>
          <a:blip r:embed="rId2"/>
          <a:stretch>
            <a:fillRect/>
          </a:stretch>
        </p:blipFill>
        <p:spPr>
          <a:xfrm>
            <a:off x="910053" y="4522738"/>
            <a:ext cx="629920" cy="629920"/>
          </a:xfrm>
          <a:prstGeom prst="rect">
            <a:avLst/>
          </a:prstGeom>
        </p:spPr>
      </p:pic>
      <p:pic>
        <p:nvPicPr>
          <p:cNvPr id="11" name="Picture 10"/>
          <p:cNvPicPr>
            <a:picLocks noChangeAspect="1"/>
          </p:cNvPicPr>
          <p:nvPr/>
        </p:nvPicPr>
        <p:blipFill>
          <a:blip r:embed="rId3"/>
          <a:stretch>
            <a:fillRect/>
          </a:stretch>
        </p:blipFill>
        <p:spPr>
          <a:xfrm>
            <a:off x="1568037" y="4522738"/>
            <a:ext cx="1219200" cy="629920"/>
          </a:xfrm>
          <a:prstGeom prst="rect">
            <a:avLst/>
          </a:prstGeom>
        </p:spPr>
      </p:pic>
      <p:sp>
        <p:nvSpPr>
          <p:cNvPr id="12" name="Rectangle 11"/>
          <p:cNvSpPr/>
          <p:nvPr/>
        </p:nvSpPr>
        <p:spPr>
          <a:xfrm>
            <a:off x="2906511" y="4522739"/>
            <a:ext cx="2839699" cy="654026"/>
          </a:xfrm>
          <a:prstGeom prst="rect">
            <a:avLst/>
          </a:prstGeom>
        </p:spPr>
        <p:txBody>
          <a:bodyPr wrap="square" lIns="0" tIns="0" rIns="0" bIns="0">
            <a:spAutoFit/>
          </a:bodyPr>
          <a:lstStyle/>
          <a:p>
            <a:pPr>
              <a:spcAft>
                <a:spcPts val="300"/>
              </a:spcAft>
            </a:pPr>
            <a:r>
              <a:rPr lang="en-US" sz="1000" b="1" dirty="0">
                <a:solidFill>
                  <a:srgbClr val="00234B"/>
                </a:solidFill>
                <a:latin typeface="Arial"/>
                <a:cs typeface="Arial"/>
              </a:rPr>
              <a:t>Commercial real estate agency</a:t>
            </a:r>
            <a:r>
              <a:rPr lang="en-US" sz="1000" b="1" dirty="0" smtClean="0">
                <a:solidFill>
                  <a:srgbClr val="00234B"/>
                </a:solidFill>
                <a:latin typeface="Arial"/>
                <a:cs typeface="Arial"/>
              </a:rPr>
              <a:t> </a:t>
            </a:r>
            <a:br>
              <a:rPr lang="en-US" sz="1000" b="1" dirty="0" smtClean="0">
                <a:solidFill>
                  <a:srgbClr val="00234B"/>
                </a:solidFill>
                <a:latin typeface="Arial"/>
                <a:cs typeface="Arial"/>
              </a:rPr>
            </a:br>
            <a:r>
              <a:rPr lang="en-US" sz="1000" b="1" dirty="0" smtClean="0">
                <a:solidFill>
                  <a:srgbClr val="00234B"/>
                </a:solidFill>
                <a:latin typeface="Arial"/>
                <a:cs typeface="Arial"/>
              </a:rPr>
              <a:t>in </a:t>
            </a:r>
            <a:r>
              <a:rPr lang="en-US" sz="1000" b="1" dirty="0">
                <a:solidFill>
                  <a:srgbClr val="00234B"/>
                </a:solidFill>
                <a:latin typeface="Arial"/>
                <a:cs typeface="Arial"/>
              </a:rPr>
              <a:t>New Zealand 2013</a:t>
            </a:r>
          </a:p>
          <a:p>
            <a:pPr>
              <a:spcAft>
                <a:spcPts val="300"/>
              </a:spcAft>
            </a:pPr>
            <a:r>
              <a:rPr lang="en-US" sz="1000" b="1" dirty="0">
                <a:solidFill>
                  <a:srgbClr val="00234B"/>
                </a:solidFill>
                <a:latin typeface="Arial"/>
                <a:cs typeface="Arial"/>
              </a:rPr>
              <a:t>Commercial real estate agency</a:t>
            </a:r>
            <a:r>
              <a:rPr lang="en-US" sz="1000" b="1" dirty="0" smtClean="0">
                <a:solidFill>
                  <a:srgbClr val="00234B"/>
                </a:solidFill>
                <a:latin typeface="Arial"/>
                <a:cs typeface="Arial"/>
              </a:rPr>
              <a:t> </a:t>
            </a:r>
            <a:br>
              <a:rPr lang="en-US" sz="1000" b="1" dirty="0" smtClean="0">
                <a:solidFill>
                  <a:srgbClr val="00234B"/>
                </a:solidFill>
                <a:latin typeface="Arial"/>
                <a:cs typeface="Arial"/>
              </a:rPr>
            </a:br>
            <a:r>
              <a:rPr lang="en-US" sz="1000" b="1" dirty="0" smtClean="0">
                <a:solidFill>
                  <a:srgbClr val="00234B"/>
                </a:solidFill>
                <a:latin typeface="Arial"/>
                <a:cs typeface="Arial"/>
              </a:rPr>
              <a:t>in </a:t>
            </a:r>
            <a:r>
              <a:rPr lang="en-US" sz="1000" b="1" dirty="0">
                <a:solidFill>
                  <a:srgbClr val="00234B"/>
                </a:solidFill>
                <a:latin typeface="Arial"/>
                <a:cs typeface="Arial"/>
              </a:rPr>
              <a:t>New Zealand 2012</a:t>
            </a:r>
          </a:p>
        </p:txBody>
      </p:sp>
      <p:pic>
        <p:nvPicPr>
          <p:cNvPr id="13" name="Picture 12"/>
          <p:cNvPicPr>
            <a:picLocks noChangeAspect="1"/>
          </p:cNvPicPr>
          <p:nvPr/>
        </p:nvPicPr>
        <p:blipFill>
          <a:blip r:embed="rId2"/>
          <a:stretch>
            <a:fillRect/>
          </a:stretch>
        </p:blipFill>
        <p:spPr>
          <a:xfrm>
            <a:off x="910053" y="5348268"/>
            <a:ext cx="629920" cy="629920"/>
          </a:xfrm>
          <a:prstGeom prst="rect">
            <a:avLst/>
          </a:prstGeom>
        </p:spPr>
      </p:pic>
      <p:sp>
        <p:nvSpPr>
          <p:cNvPr id="14" name="Rectangle 13"/>
          <p:cNvSpPr/>
          <p:nvPr/>
        </p:nvSpPr>
        <p:spPr>
          <a:xfrm>
            <a:off x="2906514" y="5509340"/>
            <a:ext cx="2839700" cy="307776"/>
          </a:xfrm>
          <a:prstGeom prst="rect">
            <a:avLst/>
          </a:prstGeom>
        </p:spPr>
        <p:txBody>
          <a:bodyPr wrap="square" lIns="0" tIns="0" rIns="0" bIns="0" anchor="ctr">
            <a:spAutoFit/>
          </a:bodyPr>
          <a:lstStyle/>
          <a:p>
            <a:r>
              <a:rPr lang="en-US" sz="1000" b="1" dirty="0">
                <a:solidFill>
                  <a:srgbClr val="00234B"/>
                </a:solidFill>
                <a:latin typeface="Arial"/>
                <a:cs typeface="Arial"/>
              </a:rPr>
              <a:t>Multi media marketing campaign in </a:t>
            </a:r>
            <a:br>
              <a:rPr lang="en-US" sz="1000" b="1" dirty="0">
                <a:solidFill>
                  <a:srgbClr val="00234B"/>
                </a:solidFill>
                <a:latin typeface="Arial"/>
                <a:cs typeface="Arial"/>
              </a:rPr>
            </a:br>
            <a:r>
              <a:rPr lang="en-US" sz="1000" b="1" dirty="0">
                <a:solidFill>
                  <a:srgbClr val="00234B"/>
                </a:solidFill>
                <a:latin typeface="Arial"/>
                <a:cs typeface="Arial"/>
              </a:rPr>
              <a:t>New Zealand 2013</a:t>
            </a:r>
          </a:p>
        </p:txBody>
      </p:sp>
      <p:pic>
        <p:nvPicPr>
          <p:cNvPr id="15" name="Picture 14"/>
          <p:cNvPicPr>
            <a:picLocks noChangeAspect="1"/>
          </p:cNvPicPr>
          <p:nvPr/>
        </p:nvPicPr>
        <p:blipFill>
          <a:blip r:embed="rId4"/>
          <a:stretch>
            <a:fillRect/>
          </a:stretch>
        </p:blipFill>
        <p:spPr>
          <a:xfrm>
            <a:off x="1568037" y="5348268"/>
            <a:ext cx="1219200" cy="629920"/>
          </a:xfrm>
          <a:prstGeom prst="rect">
            <a:avLst/>
          </a:prstGeom>
        </p:spPr>
      </p:pic>
      <p:cxnSp>
        <p:nvCxnSpPr>
          <p:cNvPr id="17" name="Straight Connector 16"/>
          <p:cNvCxnSpPr/>
          <p:nvPr/>
        </p:nvCxnSpPr>
        <p:spPr>
          <a:xfrm>
            <a:off x="922753" y="5251450"/>
            <a:ext cx="4463686"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22753" y="4416892"/>
            <a:ext cx="4463686"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0" name="Right Triangle 19"/>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cxnSp>
        <p:nvCxnSpPr>
          <p:cNvPr id="21" name="Straight Connector 20"/>
          <p:cNvCxnSpPr/>
          <p:nvPr/>
        </p:nvCxnSpPr>
        <p:spPr>
          <a:xfrm>
            <a:off x="922753" y="6079108"/>
            <a:ext cx="4463686" cy="1588"/>
          </a:xfrm>
          <a:prstGeom prst="line">
            <a:avLst/>
          </a:prstGeom>
          <a:ln w="12700" cap="flat" cmpd="sng" algn="ctr">
            <a:solidFill>
              <a:srgbClr val="4EC5D8"/>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24" name="Picture 23" descr="BAY1026-template-A4-Master Appendices P5 image.psd"/>
          <p:cNvPicPr>
            <a:picLocks noChangeAspect="1"/>
          </p:cNvPicPr>
          <p:nvPr/>
        </p:nvPicPr>
        <p:blipFill>
          <a:blip r:embed="rId5"/>
          <a:stretch>
            <a:fillRect/>
          </a:stretch>
        </p:blipFill>
        <p:spPr>
          <a:xfrm>
            <a:off x="6225980" y="2067359"/>
            <a:ext cx="2878947" cy="4248000"/>
          </a:xfrm>
          <a:prstGeom prst="rect">
            <a:avLst/>
          </a:prstGeom>
          <a:effectLst>
            <a:outerShdw blurRad="50800" dist="38100" dir="2700000">
              <a:srgbClr val="000000">
                <a:alpha val="43000"/>
              </a:srgbClr>
            </a:outerShdw>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Our</a:t>
            </a:r>
            <a:r>
              <a:rPr lang="en-US" sz="2400" b="1" dirty="0" smtClean="0">
                <a:solidFill>
                  <a:srgbClr val="4EC5D8"/>
                </a:solidFill>
                <a:latin typeface="Arial"/>
                <a:cs typeface="Arial"/>
              </a:rPr>
              <a:t> Results</a:t>
            </a:r>
            <a:endParaRPr lang="en-US" sz="2400" b="1" dirty="0">
              <a:solidFill>
                <a:srgbClr val="4EC5D8"/>
              </a:solidFill>
              <a:latin typeface="Arial"/>
              <a:cs typeface="Arial"/>
            </a:endParaRPr>
          </a:p>
        </p:txBody>
      </p:sp>
      <p:sp>
        <p:nvSpPr>
          <p:cNvPr id="5" name="Rectangle 4"/>
          <p:cNvSpPr/>
          <p:nvPr/>
        </p:nvSpPr>
        <p:spPr>
          <a:xfrm>
            <a:off x="796994" y="1358249"/>
            <a:ext cx="6080126" cy="538587"/>
          </a:xfrm>
          <a:prstGeom prst="rect">
            <a:avLst/>
          </a:prstGeom>
        </p:spPr>
        <p:txBody>
          <a:bodyPr wrap="none" lIns="91417" tIns="45709" rIns="91417" bIns="45709">
            <a:spAutoFit/>
          </a:bodyPr>
          <a:lstStyle/>
          <a:p>
            <a:r>
              <a:rPr lang="en-US" sz="2900" b="1" dirty="0">
                <a:solidFill>
                  <a:srgbClr val="00234B"/>
                </a:solidFill>
                <a:latin typeface="Arial"/>
                <a:cs typeface="Arial"/>
              </a:rPr>
              <a:t>Don’t Just Take Our Word For it... </a:t>
            </a:r>
          </a:p>
        </p:txBody>
      </p:sp>
      <p:sp>
        <p:nvSpPr>
          <p:cNvPr id="6" name="Rectangle 5"/>
          <p:cNvSpPr/>
          <p:nvPr/>
        </p:nvSpPr>
        <p:spPr>
          <a:xfrm>
            <a:off x="889763" y="1881468"/>
            <a:ext cx="7515457" cy="430887"/>
          </a:xfrm>
          <a:prstGeom prst="rect">
            <a:avLst/>
          </a:prstGeom>
        </p:spPr>
        <p:txBody>
          <a:bodyPr wrap="square" lIns="0" tIns="0" rIns="91417" bIns="0">
            <a:spAutoFit/>
          </a:bodyPr>
          <a:lstStyle/>
          <a:p>
            <a:r>
              <a:rPr lang="en-US" sz="1400" dirty="0">
                <a:solidFill>
                  <a:srgbClr val="4EC5D8"/>
                </a:solidFill>
                <a:latin typeface="Arial"/>
                <a:cs typeface="Arial"/>
              </a:rPr>
              <a:t>Our clients are at the forefront of everything we do and we measure our success on the feedback they provide us with. We are proud to include some of this feedback for your review.</a:t>
            </a:r>
          </a:p>
        </p:txBody>
      </p:sp>
      <p:sp>
        <p:nvSpPr>
          <p:cNvPr id="7" name="Rectangle 6"/>
          <p:cNvSpPr/>
          <p:nvPr/>
        </p:nvSpPr>
        <p:spPr>
          <a:xfrm>
            <a:off x="1439636" y="2657272"/>
            <a:ext cx="7963473" cy="1015640"/>
          </a:xfrm>
          <a:prstGeom prst="rect">
            <a:avLst/>
          </a:prstGeom>
        </p:spPr>
        <p:txBody>
          <a:bodyPr wrap="square" lIns="91417" tIns="45709" rIns="91417" bIns="45709">
            <a:spAutoFit/>
          </a:bodyPr>
          <a:lstStyle/>
          <a:p>
            <a:r>
              <a:rPr lang="en-US" sz="1300" dirty="0" smtClean="0">
                <a:solidFill>
                  <a:srgbClr val="4EC5D8"/>
                </a:solidFill>
                <a:latin typeface="Arial"/>
                <a:cs typeface="Arial"/>
              </a:rPr>
              <a:t>In the New Zealand context, </a:t>
            </a:r>
            <a:r>
              <a:rPr lang="en-US" sz="1300" dirty="0" err="1" smtClean="0">
                <a:solidFill>
                  <a:srgbClr val="4EC5D8"/>
                </a:solidFill>
                <a:latin typeface="Arial"/>
                <a:cs typeface="Arial"/>
              </a:rPr>
              <a:t>Bayleys</a:t>
            </a:r>
            <a:r>
              <a:rPr lang="en-US" sz="1300" dirty="0" smtClean="0">
                <a:solidFill>
                  <a:srgbClr val="4EC5D8"/>
                </a:solidFill>
                <a:latin typeface="Arial"/>
                <a:cs typeface="Arial"/>
              </a:rPr>
              <a:t> Real Estate is an amazing and sizeable untold commercial success story, up there with the Warehouse and Michael Hill, yet totally unacknowledged for this. I can only imagine this is because they are not a public company, so the news media, and therefore the public remain oblivious to their accomplishment and relevance.                                                      </a:t>
            </a:r>
          </a:p>
          <a:p>
            <a:pPr algn="r"/>
            <a:r>
              <a:rPr lang="en-US" sz="800" b="1" dirty="0" smtClean="0">
                <a:latin typeface="Arial"/>
                <a:cs typeface="Arial"/>
              </a:rPr>
              <a:t>Sir </a:t>
            </a:r>
            <a:r>
              <a:rPr lang="en-US" sz="800" b="1" dirty="0">
                <a:latin typeface="Arial"/>
                <a:cs typeface="Arial"/>
              </a:rPr>
              <a:t>Robert Jones - </a:t>
            </a:r>
            <a:r>
              <a:rPr lang="en-US" sz="800" b="1" i="1" dirty="0" err="1">
                <a:latin typeface="Arial"/>
                <a:cs typeface="Arial"/>
              </a:rPr>
              <a:t>Robt</a:t>
            </a:r>
            <a:r>
              <a:rPr lang="en-US" sz="800" b="1" i="1" dirty="0">
                <a:latin typeface="Arial"/>
                <a:cs typeface="Arial"/>
              </a:rPr>
              <a:t>. Jones Holdings Ltd</a:t>
            </a:r>
            <a:endParaRPr lang="en-US" sz="800" dirty="0">
              <a:latin typeface="Arial"/>
              <a:cs typeface="Arial"/>
            </a:endParaRPr>
          </a:p>
        </p:txBody>
      </p:sp>
      <p:pic>
        <p:nvPicPr>
          <p:cNvPr id="8" name="Picture 7"/>
          <p:cNvPicPr>
            <a:picLocks noChangeAspect="1"/>
          </p:cNvPicPr>
          <p:nvPr/>
        </p:nvPicPr>
        <p:blipFill>
          <a:blip r:embed="rId2"/>
          <a:stretch>
            <a:fillRect/>
          </a:stretch>
        </p:blipFill>
        <p:spPr>
          <a:xfrm>
            <a:off x="848351" y="2657270"/>
            <a:ext cx="623532" cy="543364"/>
          </a:xfrm>
          <a:prstGeom prst="rect">
            <a:avLst/>
          </a:prstGeom>
        </p:spPr>
      </p:pic>
      <p:pic>
        <p:nvPicPr>
          <p:cNvPr id="9" name="Picture 8"/>
          <p:cNvPicPr>
            <a:picLocks noChangeAspect="1"/>
          </p:cNvPicPr>
          <p:nvPr/>
        </p:nvPicPr>
        <p:blipFill>
          <a:blip r:embed="rId2"/>
          <a:stretch>
            <a:fillRect/>
          </a:stretch>
        </p:blipFill>
        <p:spPr>
          <a:xfrm rot="10800000">
            <a:off x="9379298" y="2705430"/>
            <a:ext cx="623532" cy="543364"/>
          </a:xfrm>
          <a:prstGeom prst="rect">
            <a:avLst/>
          </a:prstGeom>
        </p:spPr>
      </p:pic>
      <p:sp>
        <p:nvSpPr>
          <p:cNvPr id="10" name="Rectangle 9"/>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11" name="Right Triangle 10"/>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
        <p:nvSpPr>
          <p:cNvPr id="12" name="Rectangle 11"/>
          <p:cNvSpPr/>
          <p:nvPr/>
        </p:nvSpPr>
        <p:spPr>
          <a:xfrm>
            <a:off x="1439636" y="3672914"/>
            <a:ext cx="7963473" cy="615531"/>
          </a:xfrm>
          <a:prstGeom prst="rect">
            <a:avLst/>
          </a:prstGeom>
        </p:spPr>
        <p:txBody>
          <a:bodyPr wrap="square" lIns="91417" tIns="45709" rIns="91417" bIns="45709">
            <a:spAutoFit/>
          </a:bodyPr>
          <a:lstStyle/>
          <a:p>
            <a:r>
              <a:rPr lang="en-US" sz="1300" dirty="0" err="1" smtClean="0">
                <a:solidFill>
                  <a:srgbClr val="4EC5D8"/>
                </a:solidFill>
                <a:latin typeface="Arial"/>
                <a:cs typeface="Arial"/>
              </a:rPr>
              <a:t>Bayleys</a:t>
            </a:r>
            <a:r>
              <a:rPr lang="en-US" sz="1300" dirty="0" smtClean="0">
                <a:solidFill>
                  <a:srgbClr val="4EC5D8"/>
                </a:solidFill>
                <a:latin typeface="Arial"/>
                <a:cs typeface="Arial"/>
              </a:rPr>
              <a:t> have the ability to drive the sales process rather than sit and wait for things to happen.</a:t>
            </a:r>
            <a:br>
              <a:rPr lang="en-US" sz="1300" dirty="0" smtClean="0">
                <a:solidFill>
                  <a:srgbClr val="4EC5D8"/>
                </a:solidFill>
                <a:latin typeface="Arial"/>
                <a:cs typeface="Arial"/>
              </a:rPr>
            </a:br>
            <a:endParaRPr lang="en-US" sz="1300" dirty="0" smtClean="0">
              <a:solidFill>
                <a:srgbClr val="4EC5D8"/>
              </a:solidFill>
              <a:latin typeface="Arial"/>
              <a:cs typeface="Arial"/>
            </a:endParaRPr>
          </a:p>
          <a:p>
            <a:pPr algn="r"/>
            <a:r>
              <a:rPr lang="en-US" sz="800" b="1" dirty="0" smtClean="0">
                <a:latin typeface="Arial"/>
                <a:cs typeface="Arial"/>
              </a:rPr>
              <a:t>Gary McLean, Head of Corporate Business – </a:t>
            </a:r>
            <a:r>
              <a:rPr lang="en-US" sz="800" b="1" i="1" dirty="0" smtClean="0">
                <a:latin typeface="Arial"/>
                <a:cs typeface="Arial"/>
              </a:rPr>
              <a:t>Westpac New Zealand</a:t>
            </a:r>
            <a:endParaRPr lang="en-US" sz="800" dirty="0">
              <a:latin typeface="Arial"/>
              <a:cs typeface="Arial"/>
            </a:endParaRPr>
          </a:p>
        </p:txBody>
      </p:sp>
      <p:pic>
        <p:nvPicPr>
          <p:cNvPr id="13" name="Picture 12"/>
          <p:cNvPicPr>
            <a:picLocks noChangeAspect="1"/>
          </p:cNvPicPr>
          <p:nvPr/>
        </p:nvPicPr>
        <p:blipFill>
          <a:blip r:embed="rId2"/>
          <a:stretch>
            <a:fillRect/>
          </a:stretch>
        </p:blipFill>
        <p:spPr>
          <a:xfrm>
            <a:off x="848351" y="3672912"/>
            <a:ext cx="623532" cy="543364"/>
          </a:xfrm>
          <a:prstGeom prst="rect">
            <a:avLst/>
          </a:prstGeom>
        </p:spPr>
      </p:pic>
      <p:pic>
        <p:nvPicPr>
          <p:cNvPr id="14" name="Picture 13"/>
          <p:cNvPicPr>
            <a:picLocks noChangeAspect="1"/>
          </p:cNvPicPr>
          <p:nvPr/>
        </p:nvPicPr>
        <p:blipFill>
          <a:blip r:embed="rId2"/>
          <a:stretch>
            <a:fillRect/>
          </a:stretch>
        </p:blipFill>
        <p:spPr>
          <a:xfrm rot="10800000">
            <a:off x="9379298" y="3721072"/>
            <a:ext cx="623532" cy="543364"/>
          </a:xfrm>
          <a:prstGeom prst="rect">
            <a:avLst/>
          </a:prstGeom>
        </p:spPr>
      </p:pic>
      <p:sp>
        <p:nvSpPr>
          <p:cNvPr id="15" name="Rectangle 14"/>
          <p:cNvSpPr/>
          <p:nvPr/>
        </p:nvSpPr>
        <p:spPr>
          <a:xfrm>
            <a:off x="1439636" y="4474980"/>
            <a:ext cx="7963473" cy="615531"/>
          </a:xfrm>
          <a:prstGeom prst="rect">
            <a:avLst/>
          </a:prstGeom>
        </p:spPr>
        <p:txBody>
          <a:bodyPr wrap="square" lIns="91417" tIns="45709" rIns="91417" bIns="45709">
            <a:spAutoFit/>
          </a:bodyPr>
          <a:lstStyle/>
          <a:p>
            <a:r>
              <a:rPr lang="en-US" sz="1300" dirty="0" smtClean="0">
                <a:solidFill>
                  <a:srgbClr val="4EC5D8"/>
                </a:solidFill>
                <a:latin typeface="Arial"/>
                <a:cs typeface="Arial"/>
              </a:rPr>
              <a:t>…acted with professionalism, discretion and determination which I have come to expect from </a:t>
            </a:r>
            <a:r>
              <a:rPr lang="en-US" sz="1300" dirty="0" err="1" smtClean="0">
                <a:solidFill>
                  <a:srgbClr val="4EC5D8"/>
                </a:solidFill>
                <a:latin typeface="Arial"/>
                <a:cs typeface="Arial"/>
              </a:rPr>
              <a:t>Bayleys</a:t>
            </a:r>
            <a:r>
              <a:rPr lang="en-US" sz="1300" dirty="0" smtClean="0">
                <a:solidFill>
                  <a:srgbClr val="4EC5D8"/>
                </a:solidFill>
                <a:latin typeface="Arial"/>
                <a:cs typeface="Arial"/>
              </a:rPr>
              <a:t>. </a:t>
            </a:r>
            <a:br>
              <a:rPr lang="en-US" sz="1300" dirty="0" smtClean="0">
                <a:solidFill>
                  <a:srgbClr val="4EC5D8"/>
                </a:solidFill>
                <a:latin typeface="Arial"/>
                <a:cs typeface="Arial"/>
              </a:rPr>
            </a:br>
            <a:endParaRPr lang="en-US" sz="1300" dirty="0" smtClean="0">
              <a:solidFill>
                <a:srgbClr val="4EC5D8"/>
              </a:solidFill>
              <a:latin typeface="Arial"/>
              <a:cs typeface="Arial"/>
            </a:endParaRPr>
          </a:p>
          <a:p>
            <a:pPr algn="r"/>
            <a:r>
              <a:rPr lang="en-US" sz="800" b="1" dirty="0" smtClean="0">
                <a:latin typeface="Arial"/>
                <a:cs typeface="Arial"/>
              </a:rPr>
              <a:t>D </a:t>
            </a:r>
            <a:r>
              <a:rPr lang="en-US" sz="800" b="1" dirty="0" err="1" smtClean="0">
                <a:latin typeface="Arial"/>
                <a:cs typeface="Arial"/>
              </a:rPr>
              <a:t>Niccol</a:t>
            </a:r>
            <a:r>
              <a:rPr lang="en-US" sz="800" b="1" dirty="0" smtClean="0">
                <a:latin typeface="Arial"/>
                <a:cs typeface="Arial"/>
              </a:rPr>
              <a:t>, Director – </a:t>
            </a:r>
            <a:r>
              <a:rPr lang="en-US" sz="800" b="1" i="1" dirty="0" smtClean="0">
                <a:latin typeface="Arial"/>
                <a:cs typeface="Arial"/>
              </a:rPr>
              <a:t>Fletcher Building Nominee Ltd</a:t>
            </a:r>
            <a:endParaRPr lang="en-US" sz="800" dirty="0">
              <a:latin typeface="Arial"/>
              <a:cs typeface="Arial"/>
            </a:endParaRPr>
          </a:p>
        </p:txBody>
      </p:sp>
      <p:pic>
        <p:nvPicPr>
          <p:cNvPr id="16" name="Picture 15"/>
          <p:cNvPicPr>
            <a:picLocks noChangeAspect="1"/>
          </p:cNvPicPr>
          <p:nvPr/>
        </p:nvPicPr>
        <p:blipFill>
          <a:blip r:embed="rId2"/>
          <a:stretch>
            <a:fillRect/>
          </a:stretch>
        </p:blipFill>
        <p:spPr>
          <a:xfrm>
            <a:off x="848351" y="4474978"/>
            <a:ext cx="623532" cy="543364"/>
          </a:xfrm>
          <a:prstGeom prst="rect">
            <a:avLst/>
          </a:prstGeom>
        </p:spPr>
      </p:pic>
      <p:pic>
        <p:nvPicPr>
          <p:cNvPr id="17" name="Picture 16"/>
          <p:cNvPicPr>
            <a:picLocks noChangeAspect="1"/>
          </p:cNvPicPr>
          <p:nvPr/>
        </p:nvPicPr>
        <p:blipFill>
          <a:blip r:embed="rId2"/>
          <a:stretch>
            <a:fillRect/>
          </a:stretch>
        </p:blipFill>
        <p:spPr>
          <a:xfrm rot="10800000">
            <a:off x="9379298" y="4523138"/>
            <a:ext cx="623532" cy="543364"/>
          </a:xfrm>
          <a:prstGeom prst="rect">
            <a:avLst/>
          </a:prstGeom>
        </p:spPr>
      </p:pic>
      <p:sp>
        <p:nvSpPr>
          <p:cNvPr id="18" name="Rectangle 17"/>
          <p:cNvSpPr/>
          <p:nvPr/>
        </p:nvSpPr>
        <p:spPr>
          <a:xfrm>
            <a:off x="1439636" y="5242913"/>
            <a:ext cx="7963473" cy="615531"/>
          </a:xfrm>
          <a:prstGeom prst="rect">
            <a:avLst/>
          </a:prstGeom>
        </p:spPr>
        <p:txBody>
          <a:bodyPr wrap="square" lIns="91417" tIns="45709" rIns="91417" bIns="45709">
            <a:spAutoFit/>
          </a:bodyPr>
          <a:lstStyle/>
          <a:p>
            <a:r>
              <a:rPr lang="en-US" sz="1300" smtClean="0">
                <a:solidFill>
                  <a:srgbClr val="4EC5D8"/>
                </a:solidFill>
                <a:latin typeface="Arial"/>
                <a:cs typeface="Arial"/>
              </a:rPr>
              <a:t>Their market knowledge and expertise combined with professional marketing has resulted in </a:t>
            </a:r>
            <a:br>
              <a:rPr lang="en-US" sz="1300" smtClean="0">
                <a:solidFill>
                  <a:srgbClr val="4EC5D8"/>
                </a:solidFill>
                <a:latin typeface="Arial"/>
                <a:cs typeface="Arial"/>
              </a:rPr>
            </a:br>
            <a:r>
              <a:rPr lang="en-US" sz="1300" smtClean="0">
                <a:solidFill>
                  <a:srgbClr val="4EC5D8"/>
                </a:solidFill>
                <a:latin typeface="Arial"/>
                <a:cs typeface="Arial"/>
              </a:rPr>
              <a:t>excellent results.                                    </a:t>
            </a:r>
          </a:p>
          <a:p>
            <a:pPr algn="r"/>
            <a:r>
              <a:rPr lang="en-US" sz="800" b="1" smtClean="0">
                <a:solidFill>
                  <a:srgbClr val="000000"/>
                </a:solidFill>
                <a:latin typeface="Arial"/>
                <a:cs typeface="Arial"/>
              </a:rPr>
              <a:t>Mark B. Weipers, </a:t>
            </a:r>
            <a:r>
              <a:rPr lang="en-US" sz="800" b="1" i="1" smtClean="0">
                <a:solidFill>
                  <a:srgbClr val="000000"/>
                </a:solidFill>
                <a:latin typeface="Arial"/>
                <a:cs typeface="Arial"/>
              </a:rPr>
              <a:t>Managing Director </a:t>
            </a:r>
            <a:r>
              <a:rPr lang="en-US" sz="800" b="1" dirty="0" smtClean="0">
                <a:latin typeface="Arial"/>
                <a:cs typeface="Arial"/>
              </a:rPr>
              <a:t>–</a:t>
            </a:r>
            <a:r>
              <a:rPr lang="en-US" sz="800" b="1" i="1" smtClean="0">
                <a:solidFill>
                  <a:srgbClr val="000000"/>
                </a:solidFill>
                <a:latin typeface="Arial"/>
                <a:cs typeface="Arial"/>
              </a:rPr>
              <a:t> Location Group.</a:t>
            </a:r>
          </a:p>
        </p:txBody>
      </p:sp>
      <p:pic>
        <p:nvPicPr>
          <p:cNvPr id="19" name="Picture 18"/>
          <p:cNvPicPr>
            <a:picLocks noChangeAspect="1"/>
          </p:cNvPicPr>
          <p:nvPr/>
        </p:nvPicPr>
        <p:blipFill>
          <a:blip r:embed="rId2"/>
          <a:stretch>
            <a:fillRect/>
          </a:stretch>
        </p:blipFill>
        <p:spPr>
          <a:xfrm>
            <a:off x="848351" y="5242911"/>
            <a:ext cx="623532" cy="543364"/>
          </a:xfrm>
          <a:prstGeom prst="rect">
            <a:avLst/>
          </a:prstGeom>
        </p:spPr>
      </p:pic>
      <p:pic>
        <p:nvPicPr>
          <p:cNvPr id="20" name="Picture 19"/>
          <p:cNvPicPr>
            <a:picLocks noChangeAspect="1"/>
          </p:cNvPicPr>
          <p:nvPr/>
        </p:nvPicPr>
        <p:blipFill>
          <a:blip r:embed="rId2"/>
          <a:stretch>
            <a:fillRect/>
          </a:stretch>
        </p:blipFill>
        <p:spPr>
          <a:xfrm rot="10800000">
            <a:off x="9379298" y="5291071"/>
            <a:ext cx="623532" cy="54336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The Power</a:t>
            </a:r>
            <a:r>
              <a:rPr lang="en-US" sz="2400" b="1" dirty="0" smtClean="0">
                <a:solidFill>
                  <a:srgbClr val="4EC5D8"/>
                </a:solidFill>
                <a:latin typeface="Arial"/>
                <a:cs typeface="Arial"/>
              </a:rPr>
              <a:t> of </a:t>
            </a:r>
            <a:r>
              <a:rPr lang="en-US" sz="2400" b="1" dirty="0">
                <a:solidFill>
                  <a:srgbClr val="4EC5D8"/>
                </a:solidFill>
                <a:latin typeface="Arial"/>
                <a:cs typeface="Arial"/>
              </a:rPr>
              <a:t>Marketing</a:t>
            </a:r>
          </a:p>
        </p:txBody>
      </p:sp>
      <p:pic>
        <p:nvPicPr>
          <p:cNvPr id="5" name="Picture 4"/>
          <p:cNvPicPr>
            <a:picLocks noChangeAspect="1"/>
          </p:cNvPicPr>
          <p:nvPr/>
        </p:nvPicPr>
        <p:blipFill>
          <a:blip r:embed="rId2"/>
          <a:stretch>
            <a:fillRect/>
          </a:stretch>
        </p:blipFill>
        <p:spPr>
          <a:xfrm>
            <a:off x="3479093" y="2647111"/>
            <a:ext cx="5781041" cy="4490720"/>
          </a:xfrm>
          <a:prstGeom prst="rect">
            <a:avLst/>
          </a:prstGeom>
        </p:spPr>
      </p:pic>
      <p:sp>
        <p:nvSpPr>
          <p:cNvPr id="6" name="Rectangle 5"/>
          <p:cNvSpPr/>
          <p:nvPr/>
        </p:nvSpPr>
        <p:spPr>
          <a:xfrm>
            <a:off x="7282783" y="2897925"/>
            <a:ext cx="1585190" cy="338532"/>
          </a:xfrm>
          <a:prstGeom prst="rect">
            <a:avLst/>
          </a:prstGeom>
        </p:spPr>
        <p:txBody>
          <a:bodyPr wrap="square" lIns="91417" tIns="45709" rIns="91417" bIns="45709" anchor="ctr">
            <a:spAutoFit/>
          </a:bodyPr>
          <a:lstStyle/>
          <a:p>
            <a:pPr algn="r"/>
            <a:r>
              <a:rPr lang="en-US" sz="1600" b="1" dirty="0">
                <a:solidFill>
                  <a:srgbClr val="00234B"/>
                </a:solidFill>
                <a:latin typeface="Arial"/>
                <a:cs typeface="Arial"/>
              </a:rPr>
              <a:t>Wide reaching</a:t>
            </a:r>
          </a:p>
        </p:txBody>
      </p:sp>
      <p:sp>
        <p:nvSpPr>
          <p:cNvPr id="7" name="Rectangle 6"/>
          <p:cNvSpPr/>
          <p:nvPr/>
        </p:nvSpPr>
        <p:spPr>
          <a:xfrm>
            <a:off x="6081764" y="2723673"/>
            <a:ext cx="745597" cy="646331"/>
          </a:xfrm>
          <a:prstGeom prst="rect">
            <a:avLst/>
          </a:prstGeom>
        </p:spPr>
        <p:txBody>
          <a:bodyPr wrap="square" lIns="91417" tIns="45709" rIns="91417" bIns="45709" anchor="ctr">
            <a:spAutoFit/>
          </a:bodyPr>
          <a:lstStyle/>
          <a:p>
            <a:r>
              <a:rPr lang="en-US" sz="3600" b="1" dirty="0">
                <a:solidFill>
                  <a:schemeClr val="bg1"/>
                </a:solidFill>
                <a:latin typeface="Arial"/>
                <a:cs typeface="Arial"/>
              </a:rPr>
              <a:t>01</a:t>
            </a:r>
          </a:p>
        </p:txBody>
      </p:sp>
      <p:sp>
        <p:nvSpPr>
          <p:cNvPr id="8" name="Rectangle 7"/>
          <p:cNvSpPr/>
          <p:nvPr/>
        </p:nvSpPr>
        <p:spPr>
          <a:xfrm>
            <a:off x="6827360" y="3571855"/>
            <a:ext cx="1585190" cy="338554"/>
          </a:xfrm>
          <a:prstGeom prst="rect">
            <a:avLst/>
          </a:prstGeom>
        </p:spPr>
        <p:txBody>
          <a:bodyPr wrap="square" lIns="91417" tIns="45709" rIns="91417" bIns="45709" anchor="ctr">
            <a:spAutoFit/>
          </a:bodyPr>
          <a:lstStyle/>
          <a:p>
            <a:pPr algn="r"/>
            <a:r>
              <a:rPr lang="en-US" sz="1600" b="1" dirty="0">
                <a:solidFill>
                  <a:srgbClr val="4EC5D8"/>
                </a:solidFill>
                <a:latin typeface="Arial"/>
                <a:cs typeface="Arial"/>
              </a:rPr>
              <a:t>Relevant</a:t>
            </a:r>
          </a:p>
        </p:txBody>
      </p:sp>
      <p:sp>
        <p:nvSpPr>
          <p:cNvPr id="9" name="Rectangle 8"/>
          <p:cNvSpPr/>
          <p:nvPr/>
        </p:nvSpPr>
        <p:spPr>
          <a:xfrm>
            <a:off x="5681556" y="3397610"/>
            <a:ext cx="745597" cy="646331"/>
          </a:xfrm>
          <a:prstGeom prst="rect">
            <a:avLst/>
          </a:prstGeom>
        </p:spPr>
        <p:txBody>
          <a:bodyPr wrap="square" lIns="91417" tIns="45709" rIns="91417" bIns="45709" anchor="ctr">
            <a:spAutoFit/>
          </a:bodyPr>
          <a:lstStyle/>
          <a:p>
            <a:r>
              <a:rPr lang="en-US" sz="3600" b="1" dirty="0">
                <a:solidFill>
                  <a:schemeClr val="bg1"/>
                </a:solidFill>
                <a:latin typeface="Arial"/>
                <a:cs typeface="Arial"/>
              </a:rPr>
              <a:t>02</a:t>
            </a:r>
          </a:p>
        </p:txBody>
      </p:sp>
      <p:sp>
        <p:nvSpPr>
          <p:cNvPr id="10" name="Rectangle 9"/>
          <p:cNvSpPr/>
          <p:nvPr/>
        </p:nvSpPr>
        <p:spPr>
          <a:xfrm>
            <a:off x="6357990" y="4247255"/>
            <a:ext cx="1585190" cy="338554"/>
          </a:xfrm>
          <a:prstGeom prst="rect">
            <a:avLst/>
          </a:prstGeom>
        </p:spPr>
        <p:txBody>
          <a:bodyPr wrap="square" lIns="91417" tIns="45709" rIns="91417" bIns="45709" anchor="ctr">
            <a:spAutoFit/>
          </a:bodyPr>
          <a:lstStyle/>
          <a:p>
            <a:pPr algn="r"/>
            <a:r>
              <a:rPr lang="en-US" sz="1600" b="1" dirty="0">
                <a:solidFill>
                  <a:srgbClr val="00234B"/>
                </a:solidFill>
                <a:latin typeface="Arial"/>
                <a:cs typeface="Arial"/>
              </a:rPr>
              <a:t>Innovative</a:t>
            </a:r>
          </a:p>
        </p:txBody>
      </p:sp>
      <p:sp>
        <p:nvSpPr>
          <p:cNvPr id="11" name="Rectangle 10"/>
          <p:cNvSpPr/>
          <p:nvPr/>
        </p:nvSpPr>
        <p:spPr>
          <a:xfrm>
            <a:off x="5198383" y="4079914"/>
            <a:ext cx="745597" cy="646331"/>
          </a:xfrm>
          <a:prstGeom prst="rect">
            <a:avLst/>
          </a:prstGeom>
        </p:spPr>
        <p:txBody>
          <a:bodyPr wrap="square" lIns="91417" tIns="45709" rIns="91417" bIns="45709" anchor="ctr">
            <a:spAutoFit/>
          </a:bodyPr>
          <a:lstStyle/>
          <a:p>
            <a:r>
              <a:rPr lang="en-US" sz="3600" b="1" dirty="0">
                <a:solidFill>
                  <a:schemeClr val="bg1"/>
                </a:solidFill>
                <a:latin typeface="Arial"/>
                <a:cs typeface="Arial"/>
              </a:rPr>
              <a:t>03</a:t>
            </a:r>
          </a:p>
        </p:txBody>
      </p:sp>
      <p:sp>
        <p:nvSpPr>
          <p:cNvPr id="12" name="Rectangle 11"/>
          <p:cNvSpPr/>
          <p:nvPr/>
        </p:nvSpPr>
        <p:spPr>
          <a:xfrm>
            <a:off x="5543770" y="4928096"/>
            <a:ext cx="1985398" cy="338554"/>
          </a:xfrm>
          <a:prstGeom prst="rect">
            <a:avLst/>
          </a:prstGeom>
        </p:spPr>
        <p:txBody>
          <a:bodyPr wrap="square" lIns="91417" tIns="45709" rIns="91417" bIns="45709" anchor="ctr">
            <a:spAutoFit/>
          </a:bodyPr>
          <a:lstStyle/>
          <a:p>
            <a:pPr algn="r"/>
            <a:r>
              <a:rPr lang="en-US" sz="1600" b="1" dirty="0">
                <a:solidFill>
                  <a:srgbClr val="4EC5D8"/>
                </a:solidFill>
                <a:latin typeface="Arial"/>
                <a:cs typeface="Arial"/>
              </a:rPr>
              <a:t>Market Leading</a:t>
            </a:r>
          </a:p>
        </p:txBody>
      </p:sp>
      <p:sp>
        <p:nvSpPr>
          <p:cNvPr id="13" name="Rectangle 12"/>
          <p:cNvSpPr/>
          <p:nvPr/>
        </p:nvSpPr>
        <p:spPr>
          <a:xfrm>
            <a:off x="4798175" y="4753855"/>
            <a:ext cx="745597" cy="646331"/>
          </a:xfrm>
          <a:prstGeom prst="rect">
            <a:avLst/>
          </a:prstGeom>
        </p:spPr>
        <p:txBody>
          <a:bodyPr wrap="square" lIns="91417" tIns="45709" rIns="91417" bIns="45709" anchor="ctr">
            <a:spAutoFit/>
          </a:bodyPr>
          <a:lstStyle/>
          <a:p>
            <a:r>
              <a:rPr lang="en-US" sz="3600" b="1" dirty="0">
                <a:solidFill>
                  <a:schemeClr val="bg1"/>
                </a:solidFill>
                <a:latin typeface="Arial"/>
                <a:cs typeface="Arial"/>
              </a:rPr>
              <a:t>04</a:t>
            </a:r>
          </a:p>
        </p:txBody>
      </p:sp>
      <p:sp>
        <p:nvSpPr>
          <p:cNvPr id="14" name="Rectangle 13"/>
          <p:cNvSpPr/>
          <p:nvPr/>
        </p:nvSpPr>
        <p:spPr>
          <a:xfrm>
            <a:off x="5095248" y="5622741"/>
            <a:ext cx="1985398" cy="338554"/>
          </a:xfrm>
          <a:prstGeom prst="rect">
            <a:avLst/>
          </a:prstGeom>
        </p:spPr>
        <p:txBody>
          <a:bodyPr wrap="square" lIns="91417" tIns="45709" rIns="91417" bIns="45709" anchor="ctr">
            <a:spAutoFit/>
          </a:bodyPr>
          <a:lstStyle/>
          <a:p>
            <a:pPr algn="r"/>
            <a:r>
              <a:rPr lang="en-US" sz="1600" b="1" dirty="0">
                <a:solidFill>
                  <a:srgbClr val="00234B"/>
                </a:solidFill>
                <a:latin typeface="Arial"/>
                <a:cs typeface="Arial"/>
              </a:rPr>
              <a:t>Results Focused</a:t>
            </a:r>
          </a:p>
        </p:txBody>
      </p:sp>
      <p:sp>
        <p:nvSpPr>
          <p:cNvPr id="15" name="Rectangle 14"/>
          <p:cNvSpPr/>
          <p:nvPr/>
        </p:nvSpPr>
        <p:spPr>
          <a:xfrm>
            <a:off x="4349653" y="5448500"/>
            <a:ext cx="745597" cy="646331"/>
          </a:xfrm>
          <a:prstGeom prst="rect">
            <a:avLst/>
          </a:prstGeom>
        </p:spPr>
        <p:txBody>
          <a:bodyPr wrap="square" lIns="91417" tIns="45709" rIns="91417" bIns="45709" anchor="ctr">
            <a:spAutoFit/>
          </a:bodyPr>
          <a:lstStyle/>
          <a:p>
            <a:r>
              <a:rPr lang="en-US" sz="3600" b="1" dirty="0">
                <a:solidFill>
                  <a:schemeClr val="bg1"/>
                </a:solidFill>
                <a:latin typeface="Arial"/>
                <a:cs typeface="Arial"/>
              </a:rPr>
              <a:t>05</a:t>
            </a:r>
          </a:p>
        </p:txBody>
      </p:sp>
      <p:sp>
        <p:nvSpPr>
          <p:cNvPr id="16" name="Rectangle 15"/>
          <p:cNvSpPr/>
          <p:nvPr/>
        </p:nvSpPr>
        <p:spPr>
          <a:xfrm>
            <a:off x="894913" y="1406887"/>
            <a:ext cx="3972842" cy="369332"/>
          </a:xfrm>
          <a:prstGeom prst="rect">
            <a:avLst/>
          </a:prstGeom>
        </p:spPr>
        <p:txBody>
          <a:bodyPr wrap="none" lIns="0" tIns="0" rIns="0" bIns="0">
            <a:spAutoFit/>
          </a:bodyPr>
          <a:lstStyle/>
          <a:p>
            <a:r>
              <a:rPr lang="en-US" sz="2400" b="1" dirty="0">
                <a:solidFill>
                  <a:srgbClr val="00234B"/>
                </a:solidFill>
                <a:latin typeface="Arial"/>
                <a:cs typeface="Arial"/>
              </a:rPr>
              <a:t>Our Approach to Marketing </a:t>
            </a:r>
          </a:p>
        </p:txBody>
      </p:sp>
      <p:sp>
        <p:nvSpPr>
          <p:cNvPr id="17" name="Rectangle 16"/>
          <p:cNvSpPr/>
          <p:nvPr/>
        </p:nvSpPr>
        <p:spPr>
          <a:xfrm>
            <a:off x="894912" y="1852462"/>
            <a:ext cx="4034275" cy="1415772"/>
          </a:xfrm>
          <a:prstGeom prst="rect">
            <a:avLst/>
          </a:prstGeom>
        </p:spPr>
        <p:txBody>
          <a:bodyPr wrap="square" lIns="0" tIns="0" rIns="0" bIns="0">
            <a:spAutoFit/>
          </a:bodyPr>
          <a:lstStyle/>
          <a:p>
            <a:r>
              <a:rPr lang="en-US" sz="1400" dirty="0">
                <a:solidFill>
                  <a:srgbClr val="4EC5D8"/>
                </a:solidFill>
                <a:latin typeface="Arial"/>
                <a:cs typeface="Arial"/>
              </a:rPr>
              <a:t>Expert marketing has always been a key driver of the results we deliver our vendors. Our ability to bring the right property to the attention of the right buyers is unmatched. We pioneered a number commercial property marketing methodologies that are seen as best practice in the market today.</a:t>
            </a:r>
          </a:p>
          <a:p>
            <a:endParaRPr lang="en-US" sz="800" dirty="0">
              <a:latin typeface="Arial"/>
              <a:cs typeface="Arial"/>
            </a:endParaRPr>
          </a:p>
        </p:txBody>
      </p:sp>
      <p:sp>
        <p:nvSpPr>
          <p:cNvPr id="18" name="Rectangle 17"/>
          <p:cNvSpPr/>
          <p:nvPr/>
        </p:nvSpPr>
        <p:spPr>
          <a:xfrm>
            <a:off x="894913" y="3325450"/>
            <a:ext cx="4034275" cy="553998"/>
          </a:xfrm>
          <a:prstGeom prst="rect">
            <a:avLst/>
          </a:prstGeom>
        </p:spPr>
        <p:txBody>
          <a:bodyPr wrap="square" lIns="0" tIns="0" rIns="0" bIns="0">
            <a:spAutoFit/>
          </a:bodyPr>
          <a:lstStyle/>
          <a:p>
            <a:r>
              <a:rPr lang="en-US" sz="900" dirty="0">
                <a:solidFill>
                  <a:schemeClr val="tx1">
                    <a:lumMod val="50000"/>
                    <a:lumOff val="50000"/>
                  </a:schemeClr>
                </a:solidFill>
                <a:latin typeface="Arial"/>
                <a:cs typeface="Arial"/>
              </a:rPr>
              <a:t>Our marketing team uses a suite of tools to target the market, employing specialists in digital, direct marketing, branding and sponsorship. We use this marketing power to match the ‘right’ buyer with your property and will leave no stone unturned to do so...</a:t>
            </a:r>
          </a:p>
        </p:txBody>
      </p:sp>
      <p:sp>
        <p:nvSpPr>
          <p:cNvPr id="19" name="Rectangle 18"/>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0" name="Right Triangle 19"/>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9" name="Chart 8"/>
          <p:cNvGraphicFramePr/>
          <p:nvPr/>
        </p:nvGraphicFramePr>
        <p:xfrm>
          <a:off x="716916" y="3557454"/>
          <a:ext cx="4108854" cy="2739236"/>
        </p:xfrm>
        <a:graphic>
          <a:graphicData uri="http://schemas.openxmlformats.org/drawingml/2006/chart">
            <c:chart xmlns:c="http://schemas.openxmlformats.org/drawingml/2006/chart" xmlns:r="http://schemas.openxmlformats.org/officeDocument/2006/relationships" r:id="rId2"/>
          </a:graphicData>
        </a:graphic>
      </p:graphicFrame>
      <p:pic>
        <p:nvPicPr>
          <p:cNvPr id="28" name="Picture 27" descr="colliers.jpg"/>
          <p:cNvPicPr>
            <a:picLocks noChangeAspect="1"/>
          </p:cNvPicPr>
          <p:nvPr/>
        </p:nvPicPr>
        <p:blipFill>
          <a:blip r:embed="rId3"/>
          <a:stretch>
            <a:fillRect/>
          </a:stretch>
        </p:blipFill>
        <p:spPr>
          <a:xfrm>
            <a:off x="1286032" y="5850142"/>
            <a:ext cx="397933" cy="267225"/>
          </a:xfrm>
          <a:prstGeom prst="rect">
            <a:avLst/>
          </a:prstGeom>
        </p:spPr>
      </p:pic>
      <p:sp>
        <p:nvSpPr>
          <p:cNvPr id="3" name="Rectangle 2"/>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The Power Of Marketing</a:t>
            </a:r>
          </a:p>
        </p:txBody>
      </p:sp>
      <p:sp>
        <p:nvSpPr>
          <p:cNvPr id="5" name="Rectangle 4"/>
          <p:cNvSpPr/>
          <p:nvPr/>
        </p:nvSpPr>
        <p:spPr>
          <a:xfrm>
            <a:off x="889869" y="1398420"/>
            <a:ext cx="3659055" cy="369332"/>
          </a:xfrm>
          <a:prstGeom prst="rect">
            <a:avLst/>
          </a:prstGeom>
        </p:spPr>
        <p:txBody>
          <a:bodyPr wrap="none" lIns="0" tIns="0" rIns="0" bIns="0">
            <a:spAutoFit/>
          </a:bodyPr>
          <a:lstStyle/>
          <a:p>
            <a:r>
              <a:rPr lang="en-US" sz="2400" b="1" dirty="0">
                <a:solidFill>
                  <a:srgbClr val="00234B"/>
                </a:solidFill>
                <a:latin typeface="Arial"/>
                <a:cs typeface="Arial"/>
              </a:rPr>
              <a:t>Domination of The Media</a:t>
            </a:r>
          </a:p>
        </p:txBody>
      </p:sp>
      <p:sp>
        <p:nvSpPr>
          <p:cNvPr id="6" name="Rectangle 5"/>
          <p:cNvSpPr/>
          <p:nvPr/>
        </p:nvSpPr>
        <p:spPr>
          <a:xfrm>
            <a:off x="906800" y="1843993"/>
            <a:ext cx="8655309" cy="769441"/>
          </a:xfrm>
          <a:prstGeom prst="rect">
            <a:avLst/>
          </a:prstGeom>
        </p:spPr>
        <p:txBody>
          <a:bodyPr wrap="square" lIns="0" tIns="0" rIns="0" bIns="0">
            <a:spAutoFit/>
          </a:bodyPr>
          <a:lstStyle/>
          <a:p>
            <a:r>
              <a:rPr lang="en-US" sz="1400" dirty="0">
                <a:solidFill>
                  <a:srgbClr val="4EC5D8"/>
                </a:solidFill>
                <a:latin typeface="Arial"/>
                <a:cs typeface="Arial"/>
              </a:rPr>
              <a:t>The fact</a:t>
            </a:r>
            <a:r>
              <a:rPr lang="en-US" sz="1400" dirty="0" smtClean="0">
                <a:solidFill>
                  <a:srgbClr val="4EC5D8"/>
                </a:solidFill>
                <a:latin typeface="Arial"/>
                <a:cs typeface="Arial"/>
              </a:rPr>
              <a:t> that </a:t>
            </a:r>
            <a:r>
              <a:rPr lang="en-US" sz="1400" dirty="0" err="1" smtClean="0">
                <a:solidFill>
                  <a:srgbClr val="4EC5D8"/>
                </a:solidFill>
                <a:latin typeface="Arial"/>
                <a:cs typeface="Arial"/>
              </a:rPr>
              <a:t>Bayleys</a:t>
            </a:r>
            <a:r>
              <a:rPr lang="en-US" sz="1400" dirty="0" smtClean="0">
                <a:solidFill>
                  <a:srgbClr val="4EC5D8"/>
                </a:solidFill>
                <a:latin typeface="Arial"/>
                <a:cs typeface="Arial"/>
              </a:rPr>
              <a:t> </a:t>
            </a:r>
            <a:r>
              <a:rPr lang="en-US" sz="1400" dirty="0">
                <a:solidFill>
                  <a:srgbClr val="4EC5D8"/>
                </a:solidFill>
                <a:latin typeface="Arial"/>
                <a:cs typeface="Arial"/>
              </a:rPr>
              <a:t>is New Zealand’s largest full service agency gives us a huge advantage over our competitors in terms of leveraging the most value from key media </a:t>
            </a:r>
            <a:r>
              <a:rPr lang="en-US" sz="1400" dirty="0" smtClean="0">
                <a:solidFill>
                  <a:srgbClr val="4EC5D8"/>
                </a:solidFill>
                <a:latin typeface="Arial"/>
                <a:cs typeface="Arial"/>
              </a:rPr>
              <a:t>outlets. We </a:t>
            </a:r>
            <a:r>
              <a:rPr lang="en-US" sz="1400" dirty="0">
                <a:solidFill>
                  <a:srgbClr val="4EC5D8"/>
                </a:solidFill>
                <a:latin typeface="Arial"/>
                <a:cs typeface="Arial"/>
              </a:rPr>
              <a:t>pride ourselves on the fact that we consistently dominate mass print and online media. </a:t>
            </a:r>
          </a:p>
          <a:p>
            <a:endParaRPr lang="en-US" sz="800" dirty="0">
              <a:solidFill>
                <a:srgbClr val="47B1BC"/>
              </a:solidFill>
              <a:latin typeface="Arial"/>
              <a:cs typeface="Arial"/>
            </a:endParaRPr>
          </a:p>
        </p:txBody>
      </p:sp>
      <p:pic>
        <p:nvPicPr>
          <p:cNvPr id="7" name="Picture 6"/>
          <p:cNvPicPr>
            <a:picLocks noChangeAspect="1"/>
          </p:cNvPicPr>
          <p:nvPr/>
        </p:nvPicPr>
        <p:blipFill>
          <a:blip r:embed="rId4">
            <a:clrChange>
              <a:clrFrom>
                <a:srgbClr val="000000"/>
              </a:clrFrom>
              <a:clrTo>
                <a:srgbClr val="000000">
                  <a:alpha val="0"/>
                </a:srgbClr>
              </a:clrTo>
            </a:clrChange>
          </a:blip>
          <a:stretch>
            <a:fillRect/>
          </a:stretch>
        </p:blipFill>
        <p:spPr>
          <a:xfrm>
            <a:off x="5715231" y="2836572"/>
            <a:ext cx="1993900" cy="241300"/>
          </a:xfrm>
          <a:prstGeom prst="rect">
            <a:avLst/>
          </a:prstGeom>
        </p:spPr>
      </p:pic>
      <p:sp>
        <p:nvSpPr>
          <p:cNvPr id="8" name="Rectangle 7"/>
          <p:cNvSpPr/>
          <p:nvPr/>
        </p:nvSpPr>
        <p:spPr>
          <a:xfrm>
            <a:off x="1166714" y="3106915"/>
            <a:ext cx="2735555" cy="184655"/>
          </a:xfrm>
          <a:prstGeom prst="rect">
            <a:avLst/>
          </a:prstGeom>
        </p:spPr>
        <p:txBody>
          <a:bodyPr wrap="none" lIns="0" tIns="45709" rIns="91417" bIns="0" anchor="t">
            <a:spAutoFit/>
          </a:bodyPr>
          <a:lstStyle/>
          <a:p>
            <a:r>
              <a:rPr lang="en-US" sz="900" dirty="0">
                <a:solidFill>
                  <a:schemeClr val="tx1">
                    <a:lumMod val="50000"/>
                    <a:lumOff val="50000"/>
                  </a:schemeClr>
                </a:solidFill>
                <a:latin typeface="Arial"/>
                <a:cs typeface="Arial"/>
              </a:rPr>
              <a:t>The New Zealand Herald 2012 Advertising Volumes</a:t>
            </a:r>
          </a:p>
        </p:txBody>
      </p:sp>
      <p:pic>
        <p:nvPicPr>
          <p:cNvPr id="10" name="Picture 9"/>
          <p:cNvPicPr>
            <a:picLocks noChangeAspect="1"/>
          </p:cNvPicPr>
          <p:nvPr/>
        </p:nvPicPr>
        <p:blipFill>
          <a:blip r:embed="rId5"/>
          <a:stretch>
            <a:fillRect/>
          </a:stretch>
        </p:blipFill>
        <p:spPr>
          <a:xfrm>
            <a:off x="3940911" y="5188164"/>
            <a:ext cx="723900" cy="190500"/>
          </a:xfrm>
          <a:prstGeom prst="rect">
            <a:avLst/>
          </a:prstGeom>
        </p:spPr>
      </p:pic>
      <p:pic>
        <p:nvPicPr>
          <p:cNvPr id="13" name="Picture 12"/>
          <p:cNvPicPr>
            <a:picLocks noChangeAspect="1"/>
          </p:cNvPicPr>
          <p:nvPr/>
        </p:nvPicPr>
        <p:blipFill>
          <a:blip r:embed="rId6"/>
          <a:stretch>
            <a:fillRect/>
          </a:stretch>
        </p:blipFill>
        <p:spPr>
          <a:xfrm>
            <a:off x="1012503" y="4442943"/>
            <a:ext cx="685801" cy="165100"/>
          </a:xfrm>
          <a:prstGeom prst="rect">
            <a:avLst/>
          </a:prstGeom>
        </p:spPr>
      </p:pic>
      <p:pic>
        <p:nvPicPr>
          <p:cNvPr id="14" name="Picture 13"/>
          <p:cNvPicPr>
            <a:picLocks noChangeAspect="1"/>
          </p:cNvPicPr>
          <p:nvPr/>
        </p:nvPicPr>
        <p:blipFill>
          <a:blip r:embed="rId7"/>
          <a:stretch>
            <a:fillRect/>
          </a:stretch>
        </p:blipFill>
        <p:spPr>
          <a:xfrm>
            <a:off x="1052515" y="3682729"/>
            <a:ext cx="673100" cy="177800"/>
          </a:xfrm>
          <a:prstGeom prst="rect">
            <a:avLst/>
          </a:prstGeom>
        </p:spPr>
      </p:pic>
      <p:pic>
        <p:nvPicPr>
          <p:cNvPr id="15" name="Picture 14"/>
          <p:cNvPicPr>
            <a:picLocks noChangeAspect="1"/>
          </p:cNvPicPr>
          <p:nvPr/>
        </p:nvPicPr>
        <p:blipFill>
          <a:blip r:embed="rId8"/>
          <a:stretch>
            <a:fillRect/>
          </a:stretch>
        </p:blipFill>
        <p:spPr>
          <a:xfrm>
            <a:off x="2072841" y="3487604"/>
            <a:ext cx="698500" cy="139700"/>
          </a:xfrm>
          <a:prstGeom prst="rect">
            <a:avLst/>
          </a:prstGeom>
        </p:spPr>
      </p:pic>
      <p:pic>
        <p:nvPicPr>
          <p:cNvPr id="16" name="Picture 15"/>
          <p:cNvPicPr>
            <a:picLocks noChangeAspect="1"/>
          </p:cNvPicPr>
          <p:nvPr/>
        </p:nvPicPr>
        <p:blipFill>
          <a:blip r:embed="rId9"/>
          <a:stretch>
            <a:fillRect/>
          </a:stretch>
        </p:blipFill>
        <p:spPr>
          <a:xfrm>
            <a:off x="3199958" y="3627304"/>
            <a:ext cx="500655" cy="185428"/>
          </a:xfrm>
          <a:prstGeom prst="rect">
            <a:avLst/>
          </a:prstGeom>
        </p:spPr>
      </p:pic>
      <p:pic>
        <p:nvPicPr>
          <p:cNvPr id="17" name="Picture 16" descr="nzh_logo.psd"/>
          <p:cNvPicPr>
            <a:picLocks noChangeAspect="1"/>
          </p:cNvPicPr>
          <p:nvPr/>
        </p:nvPicPr>
        <p:blipFill>
          <a:blip r:embed="rId10"/>
          <a:srcRect t="25254" b="30097"/>
          <a:stretch>
            <a:fillRect/>
          </a:stretch>
        </p:blipFill>
        <p:spPr>
          <a:xfrm>
            <a:off x="1166718" y="2836572"/>
            <a:ext cx="1911757" cy="322184"/>
          </a:xfrm>
          <a:prstGeom prst="rect">
            <a:avLst/>
          </a:prstGeom>
        </p:spPr>
      </p:pic>
      <p:graphicFrame>
        <p:nvGraphicFramePr>
          <p:cNvPr id="18" name="Chart 17"/>
          <p:cNvGraphicFramePr/>
          <p:nvPr/>
        </p:nvGraphicFramePr>
        <p:xfrm>
          <a:off x="5436212" y="3557454"/>
          <a:ext cx="4125898" cy="2743866"/>
        </p:xfrm>
        <a:graphic>
          <a:graphicData uri="http://schemas.openxmlformats.org/drawingml/2006/chart">
            <c:chart xmlns:c="http://schemas.openxmlformats.org/drawingml/2006/chart" xmlns:r="http://schemas.openxmlformats.org/officeDocument/2006/relationships" r:id="rId11"/>
          </a:graphicData>
        </a:graphic>
      </p:graphicFrame>
      <p:sp>
        <p:nvSpPr>
          <p:cNvPr id="19" name="Rectangle 18"/>
          <p:cNvSpPr/>
          <p:nvPr/>
        </p:nvSpPr>
        <p:spPr>
          <a:xfrm>
            <a:off x="5715231" y="3106915"/>
            <a:ext cx="2970671" cy="184655"/>
          </a:xfrm>
          <a:prstGeom prst="rect">
            <a:avLst/>
          </a:prstGeom>
        </p:spPr>
        <p:txBody>
          <a:bodyPr wrap="none" lIns="0" tIns="45709" rIns="91417" bIns="0" anchor="t">
            <a:spAutoFit/>
          </a:bodyPr>
          <a:lstStyle/>
          <a:p>
            <a:r>
              <a:rPr lang="en-US" sz="900" dirty="0">
                <a:solidFill>
                  <a:srgbClr val="7F7F7F"/>
                </a:solidFill>
                <a:latin typeface="Arial"/>
                <a:cs typeface="Arial"/>
              </a:rPr>
              <a:t>The Dominion Post YE March 2013 Advertising Volumes</a:t>
            </a:r>
          </a:p>
        </p:txBody>
      </p:sp>
      <p:pic>
        <p:nvPicPr>
          <p:cNvPr id="20" name="Picture 19"/>
          <p:cNvPicPr>
            <a:picLocks noChangeAspect="1"/>
          </p:cNvPicPr>
          <p:nvPr/>
        </p:nvPicPr>
        <p:blipFill>
          <a:blip r:embed="rId5"/>
          <a:stretch>
            <a:fillRect/>
          </a:stretch>
        </p:blipFill>
        <p:spPr>
          <a:xfrm>
            <a:off x="8675559" y="5051947"/>
            <a:ext cx="723900" cy="190500"/>
          </a:xfrm>
          <a:prstGeom prst="rect">
            <a:avLst/>
          </a:prstGeom>
        </p:spPr>
      </p:pic>
      <p:pic>
        <p:nvPicPr>
          <p:cNvPr id="22" name="Picture 21"/>
          <p:cNvPicPr>
            <a:picLocks noChangeAspect="1"/>
          </p:cNvPicPr>
          <p:nvPr/>
        </p:nvPicPr>
        <p:blipFill>
          <a:blip r:embed="rId9"/>
          <a:stretch>
            <a:fillRect/>
          </a:stretch>
        </p:blipFill>
        <p:spPr>
          <a:xfrm>
            <a:off x="6622667" y="3516039"/>
            <a:ext cx="500655" cy="185428"/>
          </a:xfrm>
          <a:prstGeom prst="rect">
            <a:avLst/>
          </a:prstGeom>
        </p:spPr>
      </p:pic>
      <p:pic>
        <p:nvPicPr>
          <p:cNvPr id="24" name="Picture 23"/>
          <p:cNvPicPr>
            <a:picLocks noChangeAspect="1"/>
          </p:cNvPicPr>
          <p:nvPr/>
        </p:nvPicPr>
        <p:blipFill>
          <a:blip r:embed="rId12"/>
          <a:stretch>
            <a:fillRect/>
          </a:stretch>
        </p:blipFill>
        <p:spPr>
          <a:xfrm>
            <a:off x="5790337" y="4161860"/>
            <a:ext cx="762000" cy="165100"/>
          </a:xfrm>
          <a:prstGeom prst="rect">
            <a:avLst/>
          </a:prstGeom>
        </p:spPr>
      </p:pic>
      <p:sp>
        <p:nvSpPr>
          <p:cNvPr id="25" name="Rectangle 24"/>
          <p:cNvSpPr/>
          <p:nvPr/>
        </p:nvSpPr>
        <p:spPr>
          <a:xfrm>
            <a:off x="5857363" y="4929387"/>
            <a:ext cx="410369" cy="200055"/>
          </a:xfrm>
          <a:prstGeom prst="rect">
            <a:avLst/>
          </a:prstGeom>
        </p:spPr>
        <p:txBody>
          <a:bodyPr wrap="none" lIns="0" tIns="0" rIns="0" bIns="0" anchor="t">
            <a:spAutoFit/>
          </a:bodyPr>
          <a:lstStyle/>
          <a:p>
            <a:pPr algn="r"/>
            <a:r>
              <a:rPr lang="en-US" sz="1300" b="1" dirty="0">
                <a:solidFill>
                  <a:srgbClr val="4EC5D8"/>
                </a:solidFill>
              </a:rPr>
              <a:t>Other</a:t>
            </a:r>
          </a:p>
        </p:txBody>
      </p:sp>
      <p:sp>
        <p:nvSpPr>
          <p:cNvPr id="26" name="Rectangle 25"/>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27" name="Right Triangle 26"/>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pic>
        <p:nvPicPr>
          <p:cNvPr id="30" name="Picture 29" descr="jones lang lasalle.jpg"/>
          <p:cNvPicPr>
            <a:picLocks noChangeAspect="1"/>
          </p:cNvPicPr>
          <p:nvPr/>
        </p:nvPicPr>
        <p:blipFill>
          <a:blip r:embed="rId13"/>
          <a:stretch>
            <a:fillRect/>
          </a:stretch>
        </p:blipFill>
        <p:spPr>
          <a:xfrm>
            <a:off x="2579529" y="6079016"/>
            <a:ext cx="540000" cy="224385"/>
          </a:xfrm>
          <a:prstGeom prst="rect">
            <a:avLst/>
          </a:prstGeom>
        </p:spPr>
      </p:pic>
      <p:pic>
        <p:nvPicPr>
          <p:cNvPr id="32" name="Picture 31" descr="colliers.jpg"/>
          <p:cNvPicPr>
            <a:picLocks noChangeAspect="1"/>
          </p:cNvPicPr>
          <p:nvPr/>
        </p:nvPicPr>
        <p:blipFill>
          <a:blip r:embed="rId3"/>
          <a:stretch>
            <a:fillRect/>
          </a:stretch>
        </p:blipFill>
        <p:spPr>
          <a:xfrm>
            <a:off x="6336399" y="6023709"/>
            <a:ext cx="397933" cy="267225"/>
          </a:xfrm>
          <a:prstGeom prst="rect">
            <a:avLst/>
          </a:prstGeom>
        </p:spPr>
      </p:pic>
      <p:pic>
        <p:nvPicPr>
          <p:cNvPr id="33" name="Picture 32" descr="jones lang lasalle.jpg"/>
          <p:cNvPicPr>
            <a:picLocks noChangeAspect="1"/>
          </p:cNvPicPr>
          <p:nvPr/>
        </p:nvPicPr>
        <p:blipFill>
          <a:blip r:embed="rId13"/>
          <a:stretch>
            <a:fillRect/>
          </a:stretch>
        </p:blipFill>
        <p:spPr>
          <a:xfrm>
            <a:off x="7894479" y="3589816"/>
            <a:ext cx="540000" cy="22438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2"/>
          <p:cNvSpPr/>
          <p:nvPr/>
        </p:nvSpPr>
        <p:spPr>
          <a:xfrm>
            <a:off x="255389" y="431400"/>
            <a:ext cx="9356130" cy="645312"/>
          </a:xfrm>
          <a:prstGeom prst="rect">
            <a:avLst/>
          </a:prstGeom>
          <a:solidFill>
            <a:srgbClr val="00234B"/>
          </a:solidFill>
          <a:ln>
            <a:noFill/>
          </a:ln>
          <a:effectLst/>
        </p:spPr>
        <p:style>
          <a:lnRef idx="1">
            <a:schemeClr val="accent1"/>
          </a:lnRef>
          <a:fillRef idx="3">
            <a:schemeClr val="accent1"/>
          </a:fillRef>
          <a:effectRef idx="2">
            <a:schemeClr val="accent1"/>
          </a:effectRef>
          <a:fontRef idx="minor">
            <a:schemeClr val="lt1"/>
          </a:fontRef>
        </p:style>
        <p:txBody>
          <a:bodyPr lIns="431893" tIns="45709" rIns="91417" bIns="45709" rtlCol="0" anchor="ctr"/>
          <a:lstStyle/>
          <a:p>
            <a:pPr marL="90466"/>
            <a:r>
              <a:rPr lang="en-US" sz="2400" b="1" dirty="0">
                <a:solidFill>
                  <a:srgbClr val="4EC5D8"/>
                </a:solidFill>
                <a:latin typeface="Arial"/>
                <a:cs typeface="Arial"/>
              </a:rPr>
              <a:t> The Power</a:t>
            </a:r>
            <a:r>
              <a:rPr lang="en-US" sz="2400" b="1" dirty="0" smtClean="0">
                <a:solidFill>
                  <a:srgbClr val="4EC5D8"/>
                </a:solidFill>
                <a:latin typeface="Arial"/>
                <a:cs typeface="Arial"/>
              </a:rPr>
              <a:t> of </a:t>
            </a:r>
            <a:r>
              <a:rPr lang="en-US" sz="2400" b="1" dirty="0">
                <a:solidFill>
                  <a:srgbClr val="4EC5D8"/>
                </a:solidFill>
                <a:latin typeface="Arial"/>
                <a:cs typeface="Arial"/>
              </a:rPr>
              <a:t>Marketing</a:t>
            </a:r>
          </a:p>
        </p:txBody>
      </p:sp>
      <p:sp>
        <p:nvSpPr>
          <p:cNvPr id="5" name="Rectangle 4"/>
          <p:cNvSpPr/>
          <p:nvPr/>
        </p:nvSpPr>
        <p:spPr>
          <a:xfrm>
            <a:off x="889867" y="1398420"/>
            <a:ext cx="4719592" cy="369332"/>
          </a:xfrm>
          <a:prstGeom prst="rect">
            <a:avLst/>
          </a:prstGeom>
        </p:spPr>
        <p:txBody>
          <a:bodyPr wrap="none" lIns="0" tIns="0" rIns="0" bIns="0">
            <a:spAutoFit/>
          </a:bodyPr>
          <a:lstStyle/>
          <a:p>
            <a:r>
              <a:rPr lang="en-US" sz="2400" b="1" dirty="0">
                <a:solidFill>
                  <a:srgbClr val="00234B"/>
                </a:solidFill>
                <a:latin typeface="Arial"/>
                <a:cs typeface="Arial"/>
              </a:rPr>
              <a:t>Domination of The Digital Space </a:t>
            </a:r>
          </a:p>
        </p:txBody>
      </p:sp>
      <p:sp>
        <p:nvSpPr>
          <p:cNvPr id="6" name="Rectangle 5"/>
          <p:cNvSpPr/>
          <p:nvPr/>
        </p:nvSpPr>
        <p:spPr>
          <a:xfrm>
            <a:off x="906800" y="1843993"/>
            <a:ext cx="7717402" cy="846386"/>
          </a:xfrm>
          <a:prstGeom prst="rect">
            <a:avLst/>
          </a:prstGeom>
        </p:spPr>
        <p:txBody>
          <a:bodyPr wrap="square" lIns="0" tIns="0" rIns="0" bIns="0">
            <a:spAutoFit/>
          </a:bodyPr>
          <a:lstStyle/>
          <a:p>
            <a:r>
              <a:rPr lang="en-US" sz="1400" dirty="0">
                <a:solidFill>
                  <a:srgbClr val="4EC5D8"/>
                </a:solidFill>
                <a:latin typeface="Arial"/>
                <a:cs typeface="Arial"/>
              </a:rPr>
              <a:t>We currently </a:t>
            </a:r>
            <a:r>
              <a:rPr lang="en-US" sz="1400" dirty="0" err="1">
                <a:solidFill>
                  <a:srgbClr val="4EC5D8"/>
                </a:solidFill>
                <a:latin typeface="Arial"/>
                <a:cs typeface="Arial"/>
              </a:rPr>
              <a:t>utilise</a:t>
            </a:r>
            <a:r>
              <a:rPr lang="en-US" sz="1400" dirty="0">
                <a:solidFill>
                  <a:srgbClr val="4EC5D8"/>
                </a:solidFill>
                <a:latin typeface="Arial"/>
                <a:cs typeface="Arial"/>
              </a:rPr>
              <a:t> the widest range of digital marketing tools in the industry.  In 2012 we were the number one commercial real estate agency in terms of online advertising with media giant APN. </a:t>
            </a:r>
          </a:p>
          <a:p>
            <a:pPr>
              <a:spcBef>
                <a:spcPts val="600"/>
              </a:spcBef>
            </a:pPr>
            <a:r>
              <a:rPr lang="en-US" sz="900" dirty="0">
                <a:solidFill>
                  <a:schemeClr val="tx1">
                    <a:lumMod val="50000"/>
                    <a:lumOff val="50000"/>
                  </a:schemeClr>
                </a:solidFill>
                <a:latin typeface="Arial"/>
                <a:cs typeface="Arial"/>
              </a:rPr>
              <a:t>Over the last 12 months we have advertised properties, tenancies and businesses across a wide range of highly effective online channels.  </a:t>
            </a:r>
          </a:p>
          <a:p>
            <a:endParaRPr lang="en-US" sz="800" dirty="0">
              <a:solidFill>
                <a:srgbClr val="47B1BC"/>
              </a:solidFill>
              <a:latin typeface="Arial"/>
              <a:cs typeface="Arial"/>
            </a:endParaRPr>
          </a:p>
        </p:txBody>
      </p:sp>
      <p:pic>
        <p:nvPicPr>
          <p:cNvPr id="11" name="Picture 10"/>
          <p:cNvPicPr>
            <a:picLocks noChangeAspect="1"/>
          </p:cNvPicPr>
          <p:nvPr/>
        </p:nvPicPr>
        <p:blipFill>
          <a:blip r:embed="rId2"/>
          <a:stretch>
            <a:fillRect/>
          </a:stretch>
        </p:blipFill>
        <p:spPr>
          <a:xfrm>
            <a:off x="6647420" y="2826170"/>
            <a:ext cx="1310024" cy="771322"/>
          </a:xfrm>
          <a:prstGeom prst="rect">
            <a:avLst/>
          </a:prstGeom>
          <a:effectLst>
            <a:reflection stA="47000" endPos="31000" dir="5400000" sy="-100000" algn="bl" rotWithShape="0"/>
          </a:effectLst>
        </p:spPr>
      </p:pic>
      <p:sp>
        <p:nvSpPr>
          <p:cNvPr id="13" name="Rectangle 12"/>
          <p:cNvSpPr/>
          <p:nvPr/>
        </p:nvSpPr>
        <p:spPr>
          <a:xfrm>
            <a:off x="926033" y="2660014"/>
            <a:ext cx="763882"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nzherald.co.nz</a:t>
            </a:r>
            <a:endParaRPr lang="en-US" sz="700" dirty="0">
              <a:latin typeface="Arial"/>
              <a:cs typeface="Arial"/>
            </a:endParaRPr>
          </a:p>
        </p:txBody>
      </p:sp>
      <p:sp>
        <p:nvSpPr>
          <p:cNvPr id="14" name="Rectangle 13"/>
          <p:cNvSpPr/>
          <p:nvPr/>
        </p:nvSpPr>
        <p:spPr>
          <a:xfrm>
            <a:off x="2363664" y="2660014"/>
            <a:ext cx="573410"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stuff.co.nz</a:t>
            </a:r>
            <a:endParaRPr lang="en-US" sz="700" dirty="0">
              <a:latin typeface="Arial"/>
              <a:cs typeface="Arial"/>
            </a:endParaRPr>
          </a:p>
        </p:txBody>
      </p:sp>
      <p:sp>
        <p:nvSpPr>
          <p:cNvPr id="15" name="Rectangle 14"/>
          <p:cNvSpPr/>
          <p:nvPr/>
        </p:nvSpPr>
        <p:spPr>
          <a:xfrm>
            <a:off x="3791585" y="2660014"/>
            <a:ext cx="785981"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trademe.co.nz</a:t>
            </a:r>
            <a:endParaRPr lang="en-US" sz="700" dirty="0">
              <a:latin typeface="Arial"/>
              <a:cs typeface="Arial"/>
            </a:endParaRPr>
          </a:p>
        </p:txBody>
      </p:sp>
      <p:sp>
        <p:nvSpPr>
          <p:cNvPr id="16" name="Rectangle 15"/>
          <p:cNvSpPr/>
          <p:nvPr/>
        </p:nvSpPr>
        <p:spPr>
          <a:xfrm>
            <a:off x="5207260" y="2660014"/>
            <a:ext cx="1178683"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primecommercial.co.nz</a:t>
            </a:r>
            <a:endParaRPr lang="en-US" sz="700" dirty="0">
              <a:latin typeface="Arial"/>
              <a:cs typeface="Arial"/>
            </a:endParaRPr>
          </a:p>
        </p:txBody>
      </p:sp>
      <p:sp>
        <p:nvSpPr>
          <p:cNvPr id="17" name="Rectangle 16"/>
          <p:cNvSpPr/>
          <p:nvPr/>
        </p:nvSpPr>
        <p:spPr>
          <a:xfrm>
            <a:off x="6647422" y="2660014"/>
            <a:ext cx="789008"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facebook.co.nz</a:t>
            </a:r>
            <a:endParaRPr lang="en-US" sz="700" dirty="0">
              <a:latin typeface="Arial"/>
              <a:cs typeface="Arial"/>
            </a:endParaRPr>
          </a:p>
        </p:txBody>
      </p:sp>
      <p:sp>
        <p:nvSpPr>
          <p:cNvPr id="18" name="Rectangle 17"/>
          <p:cNvSpPr/>
          <p:nvPr/>
        </p:nvSpPr>
        <p:spPr>
          <a:xfrm>
            <a:off x="8063098" y="2660014"/>
            <a:ext cx="721221"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linkedin.co.nz</a:t>
            </a:r>
            <a:endParaRPr lang="en-US" sz="700" dirty="0">
              <a:latin typeface="Arial"/>
              <a:cs typeface="Arial"/>
            </a:endParaRPr>
          </a:p>
        </p:txBody>
      </p:sp>
      <p:sp>
        <p:nvSpPr>
          <p:cNvPr id="25" name="Rectangle 24"/>
          <p:cNvSpPr/>
          <p:nvPr/>
        </p:nvSpPr>
        <p:spPr>
          <a:xfrm>
            <a:off x="926033" y="3949273"/>
            <a:ext cx="763882"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dompost.co.nz</a:t>
            </a:r>
            <a:endParaRPr lang="en-US" sz="700" dirty="0">
              <a:latin typeface="Arial"/>
              <a:cs typeface="Arial"/>
            </a:endParaRPr>
          </a:p>
        </p:txBody>
      </p:sp>
      <p:sp>
        <p:nvSpPr>
          <p:cNvPr id="26" name="Rectangle 25"/>
          <p:cNvSpPr/>
          <p:nvPr/>
        </p:nvSpPr>
        <p:spPr>
          <a:xfrm>
            <a:off x="2363660" y="3949273"/>
            <a:ext cx="755688"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thepress.co.nz</a:t>
            </a:r>
            <a:endParaRPr lang="en-US" sz="700" dirty="0">
              <a:latin typeface="Arial"/>
              <a:cs typeface="Arial"/>
            </a:endParaRPr>
          </a:p>
        </p:txBody>
      </p:sp>
      <p:sp>
        <p:nvSpPr>
          <p:cNvPr id="27" name="Rectangle 26"/>
          <p:cNvSpPr/>
          <p:nvPr/>
        </p:nvSpPr>
        <p:spPr>
          <a:xfrm>
            <a:off x="3791585" y="3949273"/>
            <a:ext cx="512565"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nbr.co.nz</a:t>
            </a:r>
            <a:endParaRPr lang="en-US" sz="700" dirty="0">
              <a:latin typeface="Arial"/>
              <a:cs typeface="Arial"/>
            </a:endParaRPr>
          </a:p>
        </p:txBody>
      </p:sp>
      <p:sp>
        <p:nvSpPr>
          <p:cNvPr id="28" name="Rectangle 27"/>
          <p:cNvSpPr/>
          <p:nvPr/>
        </p:nvSpPr>
        <p:spPr>
          <a:xfrm>
            <a:off x="5207260" y="3949273"/>
            <a:ext cx="694209"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interest.co.nz</a:t>
            </a:r>
            <a:endParaRPr lang="en-US" sz="700" dirty="0">
              <a:latin typeface="Arial"/>
              <a:cs typeface="Arial"/>
            </a:endParaRPr>
          </a:p>
        </p:txBody>
      </p:sp>
      <p:sp>
        <p:nvSpPr>
          <p:cNvPr id="29" name="Rectangle 28"/>
          <p:cNvSpPr/>
          <p:nvPr/>
        </p:nvSpPr>
        <p:spPr>
          <a:xfrm>
            <a:off x="6647424" y="3949273"/>
            <a:ext cx="995267"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primebusiness.co.nz</a:t>
            </a:r>
            <a:endParaRPr lang="en-US" sz="700" dirty="0">
              <a:latin typeface="Arial"/>
              <a:cs typeface="Arial"/>
            </a:endParaRPr>
          </a:p>
        </p:txBody>
      </p:sp>
      <p:sp>
        <p:nvSpPr>
          <p:cNvPr id="30" name="Rectangle 29"/>
          <p:cNvSpPr/>
          <p:nvPr/>
        </p:nvSpPr>
        <p:spPr>
          <a:xfrm>
            <a:off x="8063096" y="3949273"/>
            <a:ext cx="797970" cy="166156"/>
          </a:xfrm>
          <a:prstGeom prst="rect">
            <a:avLst/>
          </a:prstGeom>
          <a:solidFill>
            <a:srgbClr val="4EC5D8"/>
          </a:solidFill>
          <a:ln>
            <a:noFill/>
          </a:ln>
          <a:effectLst/>
        </p:spPr>
        <p:style>
          <a:lnRef idx="1">
            <a:schemeClr val="accent1"/>
          </a:lnRef>
          <a:fillRef idx="3">
            <a:schemeClr val="accent1"/>
          </a:fillRef>
          <a:effectRef idx="2">
            <a:schemeClr val="accent1"/>
          </a:effectRef>
          <a:fontRef idx="minor">
            <a:schemeClr val="lt1"/>
          </a:fontRef>
        </p:style>
        <p:txBody>
          <a:bodyPr wrap="none" lIns="35991" tIns="17996" rIns="0" bIns="0" rtlCol="0" anchor="t"/>
          <a:lstStyle/>
          <a:p>
            <a:r>
              <a:rPr lang="en-US" sz="700" dirty="0" err="1">
                <a:latin typeface="Arial"/>
                <a:cs typeface="Arial"/>
              </a:rPr>
              <a:t>rightmove.co.nz</a:t>
            </a:r>
            <a:endParaRPr lang="en-US" sz="700" dirty="0">
              <a:latin typeface="Arial"/>
              <a:cs typeface="Arial"/>
            </a:endParaRPr>
          </a:p>
        </p:txBody>
      </p:sp>
      <p:sp>
        <p:nvSpPr>
          <p:cNvPr id="31" name="TextBox 30"/>
          <p:cNvSpPr txBox="1"/>
          <p:nvPr/>
        </p:nvSpPr>
        <p:spPr>
          <a:xfrm>
            <a:off x="900463" y="5224055"/>
            <a:ext cx="2175414" cy="677108"/>
          </a:xfrm>
          <a:prstGeom prst="rect">
            <a:avLst/>
          </a:prstGeom>
          <a:noFill/>
        </p:spPr>
        <p:txBody>
          <a:bodyPr wrap="square" lIns="0" tIns="0" rIns="0" bIns="0" rtlCol="0">
            <a:spAutoFit/>
          </a:bodyPr>
          <a:lstStyle/>
          <a:p>
            <a:r>
              <a:rPr lang="en-US" sz="4400" b="1" spc="-100" dirty="0" err="1">
                <a:solidFill>
                  <a:srgbClr val="4EC5D8"/>
                </a:solidFill>
                <a:latin typeface="Arial"/>
                <a:cs typeface="Arial"/>
              </a:rPr>
              <a:t>Bayleys</a:t>
            </a:r>
            <a:endParaRPr lang="en-US" sz="4400" b="1" spc="-100" dirty="0">
              <a:solidFill>
                <a:srgbClr val="4EC5D8"/>
              </a:solidFill>
              <a:latin typeface="Arial"/>
              <a:cs typeface="Arial"/>
            </a:endParaRPr>
          </a:p>
        </p:txBody>
      </p:sp>
      <p:sp>
        <p:nvSpPr>
          <p:cNvPr id="32" name="TextBox 31"/>
          <p:cNvSpPr txBox="1"/>
          <p:nvPr/>
        </p:nvSpPr>
        <p:spPr>
          <a:xfrm>
            <a:off x="3075877" y="5935017"/>
            <a:ext cx="2052543" cy="677108"/>
          </a:xfrm>
          <a:prstGeom prst="rect">
            <a:avLst/>
          </a:prstGeom>
          <a:noFill/>
        </p:spPr>
        <p:txBody>
          <a:bodyPr wrap="square" lIns="0" tIns="0" rIns="0" bIns="0" rtlCol="0">
            <a:spAutoFit/>
          </a:bodyPr>
          <a:lstStyle/>
          <a:p>
            <a:r>
              <a:rPr lang="en-US" sz="4400" b="1" spc="-100" dirty="0">
                <a:solidFill>
                  <a:srgbClr val="4EC5D8"/>
                </a:solidFill>
                <a:latin typeface="Arial"/>
                <a:cs typeface="Arial"/>
              </a:rPr>
              <a:t>4 years.</a:t>
            </a:r>
          </a:p>
        </p:txBody>
      </p:sp>
      <p:sp>
        <p:nvSpPr>
          <p:cNvPr id="33" name="TextBox 32"/>
          <p:cNvSpPr txBox="1"/>
          <p:nvPr/>
        </p:nvSpPr>
        <p:spPr>
          <a:xfrm>
            <a:off x="914120" y="5962327"/>
            <a:ext cx="1202485" cy="677108"/>
          </a:xfrm>
          <a:prstGeom prst="rect">
            <a:avLst/>
          </a:prstGeom>
          <a:noFill/>
        </p:spPr>
        <p:txBody>
          <a:bodyPr wrap="square" lIns="0" tIns="0" rIns="0" bIns="0" rtlCol="0">
            <a:spAutoFit/>
          </a:bodyPr>
          <a:lstStyle/>
          <a:p>
            <a:r>
              <a:rPr lang="en-US" sz="4400" b="1" spc="-100" dirty="0">
                <a:solidFill>
                  <a:srgbClr val="4EC5D8"/>
                </a:solidFill>
                <a:latin typeface="Arial"/>
                <a:cs typeface="Arial"/>
              </a:rPr>
              <a:t>50%</a:t>
            </a:r>
          </a:p>
        </p:txBody>
      </p:sp>
      <p:sp>
        <p:nvSpPr>
          <p:cNvPr id="34" name="TextBox 33"/>
          <p:cNvSpPr txBox="1"/>
          <p:nvPr/>
        </p:nvSpPr>
        <p:spPr>
          <a:xfrm>
            <a:off x="2987145" y="5572904"/>
            <a:ext cx="2175414" cy="246221"/>
          </a:xfrm>
          <a:prstGeom prst="rect">
            <a:avLst/>
          </a:prstGeom>
          <a:noFill/>
        </p:spPr>
        <p:txBody>
          <a:bodyPr wrap="square" lIns="0" tIns="0" rIns="0" bIns="0" rtlCol="0">
            <a:spAutoFit/>
          </a:bodyPr>
          <a:lstStyle/>
          <a:p>
            <a:r>
              <a:rPr lang="en-US" sz="1600" b="1" dirty="0">
                <a:solidFill>
                  <a:srgbClr val="00234B"/>
                </a:solidFill>
                <a:latin typeface="Arial"/>
                <a:cs typeface="Arial"/>
              </a:rPr>
              <a:t>enquiry from digital</a:t>
            </a:r>
          </a:p>
        </p:txBody>
      </p:sp>
      <p:sp>
        <p:nvSpPr>
          <p:cNvPr id="35" name="TextBox 34"/>
          <p:cNvSpPr txBox="1"/>
          <p:nvPr/>
        </p:nvSpPr>
        <p:spPr>
          <a:xfrm>
            <a:off x="934603" y="5853369"/>
            <a:ext cx="3907302" cy="246221"/>
          </a:xfrm>
          <a:prstGeom prst="rect">
            <a:avLst/>
          </a:prstGeom>
          <a:noFill/>
        </p:spPr>
        <p:txBody>
          <a:bodyPr wrap="square" lIns="0" tIns="0" rIns="0" bIns="0" rtlCol="0">
            <a:spAutoFit/>
          </a:bodyPr>
          <a:lstStyle/>
          <a:p>
            <a:r>
              <a:rPr lang="en-US" sz="1600" b="1" dirty="0">
                <a:solidFill>
                  <a:srgbClr val="00234B"/>
                </a:solidFill>
                <a:latin typeface="Arial"/>
                <a:cs typeface="Arial"/>
              </a:rPr>
              <a:t>mediums has increased by a whopping</a:t>
            </a:r>
          </a:p>
        </p:txBody>
      </p:sp>
      <p:sp>
        <p:nvSpPr>
          <p:cNvPr id="36" name="TextBox 35"/>
          <p:cNvSpPr txBox="1"/>
          <p:nvPr/>
        </p:nvSpPr>
        <p:spPr>
          <a:xfrm>
            <a:off x="2076611" y="6136804"/>
            <a:ext cx="999266" cy="246221"/>
          </a:xfrm>
          <a:prstGeom prst="rect">
            <a:avLst/>
          </a:prstGeom>
          <a:noFill/>
        </p:spPr>
        <p:txBody>
          <a:bodyPr wrap="square" lIns="0" tIns="0" rIns="0" bIns="0" rtlCol="0">
            <a:spAutoFit/>
          </a:bodyPr>
          <a:lstStyle/>
          <a:p>
            <a:r>
              <a:rPr lang="en-US" sz="1600" b="1" dirty="0">
                <a:solidFill>
                  <a:srgbClr val="00234B"/>
                </a:solidFill>
                <a:latin typeface="Arial"/>
                <a:cs typeface="Arial"/>
              </a:rPr>
              <a:t>in the last</a:t>
            </a:r>
          </a:p>
        </p:txBody>
      </p:sp>
      <p:sp>
        <p:nvSpPr>
          <p:cNvPr id="38" name="Rectangle 37"/>
          <p:cNvSpPr/>
          <p:nvPr/>
        </p:nvSpPr>
        <p:spPr>
          <a:xfrm>
            <a:off x="9572128" y="243377"/>
            <a:ext cx="911121" cy="8195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a:p>
        </p:txBody>
      </p:sp>
      <p:sp>
        <p:nvSpPr>
          <p:cNvPr id="39" name="Right Triangle 38"/>
          <p:cNvSpPr/>
          <p:nvPr/>
        </p:nvSpPr>
        <p:spPr>
          <a:xfrm>
            <a:off x="9572128" y="257181"/>
            <a:ext cx="819534" cy="819533"/>
          </a:xfrm>
          <a:prstGeom prst="rtTriangle">
            <a:avLst/>
          </a:prstGeom>
          <a:solidFill>
            <a:srgbClr val="4EC5D8"/>
          </a:solidFill>
          <a:ln>
            <a:noFill/>
          </a:ln>
          <a:effectLst>
            <a:outerShdw blurRad="40000" dist="48387" dir="81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lIns="91417" tIns="45709" rIns="91417" bIns="45709" rtlCol="0" anchor="ctr"/>
          <a:lstStyle/>
          <a:p>
            <a:pPr algn="ctr"/>
            <a:endParaRPr lang="en-US" dirty="0"/>
          </a:p>
        </p:txBody>
      </p:sp>
      <p:pic>
        <p:nvPicPr>
          <p:cNvPr id="37" name="Picture 36"/>
          <p:cNvPicPr>
            <a:picLocks noChangeAspect="1"/>
          </p:cNvPicPr>
          <p:nvPr/>
        </p:nvPicPr>
        <p:blipFill>
          <a:blip r:embed="rId3"/>
          <a:stretch>
            <a:fillRect/>
          </a:stretch>
        </p:blipFill>
        <p:spPr>
          <a:xfrm>
            <a:off x="8063096" y="2826170"/>
            <a:ext cx="1310024" cy="771323"/>
          </a:xfrm>
          <a:prstGeom prst="rect">
            <a:avLst/>
          </a:prstGeom>
        </p:spPr>
      </p:pic>
      <p:pic>
        <p:nvPicPr>
          <p:cNvPr id="40" name="Picture 39"/>
          <p:cNvPicPr>
            <a:picLocks noChangeAspect="1"/>
          </p:cNvPicPr>
          <p:nvPr/>
        </p:nvPicPr>
        <p:blipFill>
          <a:blip r:embed="rId4"/>
          <a:stretch>
            <a:fillRect/>
          </a:stretch>
        </p:blipFill>
        <p:spPr>
          <a:xfrm>
            <a:off x="6638995" y="2826170"/>
            <a:ext cx="1318449" cy="776283"/>
          </a:xfrm>
          <a:prstGeom prst="rect">
            <a:avLst/>
          </a:prstGeom>
        </p:spPr>
      </p:pic>
      <p:pic>
        <p:nvPicPr>
          <p:cNvPr id="41" name="Picture 40"/>
          <p:cNvPicPr>
            <a:picLocks noChangeAspect="1"/>
          </p:cNvPicPr>
          <p:nvPr/>
        </p:nvPicPr>
        <p:blipFill>
          <a:blip r:embed="rId5"/>
          <a:stretch>
            <a:fillRect/>
          </a:stretch>
        </p:blipFill>
        <p:spPr>
          <a:xfrm>
            <a:off x="5188151" y="2833226"/>
            <a:ext cx="1334509" cy="771322"/>
          </a:xfrm>
          <a:prstGeom prst="rect">
            <a:avLst/>
          </a:prstGeom>
        </p:spPr>
      </p:pic>
      <p:pic>
        <p:nvPicPr>
          <p:cNvPr id="42" name="Picture 41"/>
          <p:cNvPicPr>
            <a:picLocks noChangeAspect="1"/>
          </p:cNvPicPr>
          <p:nvPr/>
        </p:nvPicPr>
        <p:blipFill>
          <a:blip r:embed="rId6"/>
          <a:stretch>
            <a:fillRect/>
          </a:stretch>
        </p:blipFill>
        <p:spPr>
          <a:xfrm>
            <a:off x="3791585" y="2833226"/>
            <a:ext cx="1298039" cy="764266"/>
          </a:xfrm>
          <a:prstGeom prst="rect">
            <a:avLst/>
          </a:prstGeom>
        </p:spPr>
      </p:pic>
      <p:pic>
        <p:nvPicPr>
          <p:cNvPr id="43" name="Picture 42"/>
          <p:cNvPicPr>
            <a:picLocks noChangeAspect="1"/>
          </p:cNvPicPr>
          <p:nvPr/>
        </p:nvPicPr>
        <p:blipFill>
          <a:blip r:embed="rId7"/>
          <a:stretch>
            <a:fillRect/>
          </a:stretch>
        </p:blipFill>
        <p:spPr>
          <a:xfrm>
            <a:off x="2363660" y="2833226"/>
            <a:ext cx="1310170" cy="764266"/>
          </a:xfrm>
          <a:prstGeom prst="rect">
            <a:avLst/>
          </a:prstGeom>
        </p:spPr>
      </p:pic>
      <p:pic>
        <p:nvPicPr>
          <p:cNvPr id="44" name="Picture 43"/>
          <p:cNvPicPr>
            <a:picLocks noChangeAspect="1"/>
          </p:cNvPicPr>
          <p:nvPr/>
        </p:nvPicPr>
        <p:blipFill>
          <a:blip r:embed="rId8"/>
          <a:stretch>
            <a:fillRect/>
          </a:stretch>
        </p:blipFill>
        <p:spPr>
          <a:xfrm>
            <a:off x="890753" y="2826170"/>
            <a:ext cx="1322266" cy="771322"/>
          </a:xfrm>
          <a:prstGeom prst="rect">
            <a:avLst/>
          </a:prstGeom>
        </p:spPr>
      </p:pic>
      <p:pic>
        <p:nvPicPr>
          <p:cNvPr id="45" name="Picture 44"/>
          <p:cNvPicPr>
            <a:picLocks noChangeAspect="1"/>
          </p:cNvPicPr>
          <p:nvPr/>
        </p:nvPicPr>
        <p:blipFill>
          <a:blip r:embed="rId9"/>
          <a:stretch>
            <a:fillRect/>
          </a:stretch>
        </p:blipFill>
        <p:spPr>
          <a:xfrm>
            <a:off x="926033" y="4115429"/>
            <a:ext cx="1277038" cy="744939"/>
          </a:xfrm>
          <a:prstGeom prst="rect">
            <a:avLst/>
          </a:prstGeom>
        </p:spPr>
      </p:pic>
      <p:pic>
        <p:nvPicPr>
          <p:cNvPr id="46" name="Picture 45"/>
          <p:cNvPicPr>
            <a:picLocks noChangeAspect="1"/>
          </p:cNvPicPr>
          <p:nvPr/>
        </p:nvPicPr>
        <p:blipFill>
          <a:blip r:embed="rId10"/>
          <a:stretch>
            <a:fillRect/>
          </a:stretch>
        </p:blipFill>
        <p:spPr>
          <a:xfrm>
            <a:off x="2363661" y="4115429"/>
            <a:ext cx="1297635" cy="744939"/>
          </a:xfrm>
          <a:prstGeom prst="rect">
            <a:avLst/>
          </a:prstGeom>
        </p:spPr>
      </p:pic>
      <p:pic>
        <p:nvPicPr>
          <p:cNvPr id="47" name="Picture 46"/>
          <p:cNvPicPr>
            <a:picLocks noChangeAspect="1"/>
          </p:cNvPicPr>
          <p:nvPr/>
        </p:nvPicPr>
        <p:blipFill>
          <a:blip r:embed="rId11"/>
          <a:stretch>
            <a:fillRect/>
          </a:stretch>
        </p:blipFill>
        <p:spPr>
          <a:xfrm>
            <a:off x="3778259" y="4115429"/>
            <a:ext cx="1288863" cy="744939"/>
          </a:xfrm>
          <a:prstGeom prst="rect">
            <a:avLst/>
          </a:prstGeom>
        </p:spPr>
      </p:pic>
      <p:pic>
        <p:nvPicPr>
          <p:cNvPr id="48" name="Picture 47"/>
          <p:cNvPicPr>
            <a:picLocks noChangeAspect="1"/>
          </p:cNvPicPr>
          <p:nvPr/>
        </p:nvPicPr>
        <p:blipFill>
          <a:blip r:embed="rId12"/>
          <a:stretch>
            <a:fillRect/>
          </a:stretch>
        </p:blipFill>
        <p:spPr>
          <a:xfrm>
            <a:off x="5207260" y="4115429"/>
            <a:ext cx="1288863" cy="744939"/>
          </a:xfrm>
          <a:prstGeom prst="rect">
            <a:avLst/>
          </a:prstGeom>
        </p:spPr>
      </p:pic>
      <p:pic>
        <p:nvPicPr>
          <p:cNvPr id="49" name="Picture 48"/>
          <p:cNvPicPr>
            <a:picLocks noChangeAspect="1"/>
          </p:cNvPicPr>
          <p:nvPr/>
        </p:nvPicPr>
        <p:blipFill>
          <a:blip r:embed="rId13"/>
          <a:stretch>
            <a:fillRect/>
          </a:stretch>
        </p:blipFill>
        <p:spPr>
          <a:xfrm>
            <a:off x="6638995" y="4115429"/>
            <a:ext cx="1265214" cy="744939"/>
          </a:xfrm>
          <a:prstGeom prst="rect">
            <a:avLst/>
          </a:prstGeom>
        </p:spPr>
      </p:pic>
      <p:pic>
        <p:nvPicPr>
          <p:cNvPr id="50" name="Picture 49"/>
          <p:cNvPicPr>
            <a:picLocks noChangeAspect="1"/>
          </p:cNvPicPr>
          <p:nvPr/>
        </p:nvPicPr>
        <p:blipFill>
          <a:blip r:embed="rId14"/>
          <a:stretch>
            <a:fillRect/>
          </a:stretch>
        </p:blipFill>
        <p:spPr>
          <a:xfrm>
            <a:off x="8063096" y="4115429"/>
            <a:ext cx="1265214" cy="74493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1227</TotalTime>
  <Words>1987</Words>
  <Application>Microsoft Macintosh PowerPoint</Application>
  <PresentationFormat>Custom</PresentationFormat>
  <Paragraphs>188</Paragraphs>
  <Slides>13</Slides>
  <Notes>1</Notes>
  <HiddenSlides>0</HiddenSlides>
  <MMClips>0</MMClips>
  <ScaleCrop>false</ScaleCrop>
  <HeadingPairs>
    <vt:vector size="4" baseType="variant">
      <vt:variant>
        <vt:lpstr>Design Template</vt:lpstr>
      </vt:variant>
      <vt:variant>
        <vt:i4>1</vt:i4>
      </vt:variant>
      <vt:variant>
        <vt:lpstr>Slide Titles</vt:lpstr>
      </vt:variant>
      <vt:variant>
        <vt:i4>13</vt:i4>
      </vt:variant>
    </vt:vector>
  </HeadingPairs>
  <TitlesOfParts>
    <vt:vector size="1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studio</dc:creator>
  <cp:lastModifiedBy>studio</cp:lastModifiedBy>
  <cp:revision>92</cp:revision>
  <cp:lastPrinted>2014-02-27T02:29:00Z</cp:lastPrinted>
  <dcterms:created xsi:type="dcterms:W3CDTF">2014-04-04T00:27:45Z</dcterms:created>
  <dcterms:modified xsi:type="dcterms:W3CDTF">2014-04-04T00:31:14Z</dcterms:modified>
</cp:coreProperties>
</file>