
<file path=[Content_Types].xml><?xml version="1.0" encoding="utf-8"?>
<Types xmlns="http://schemas.openxmlformats.org/package/2006/content-types">
  <Override PartName="/ppt/slideMasters/slideMaster1.xml" ContentType="application/vnd.openxmlformats-officedocument.presentationml.slideMaster+xml"/>
  <Override PartName="/docProps/core.xml" ContentType="application/vnd.openxmlformats-package.core-properties+xml"/>
  <Override PartName="/ppt/theme/theme2.xml" ContentType="application/vnd.openxmlformats-officedocument.theme+xml"/>
  <Override PartName="/docProps/app.xml" ContentType="application/vnd.openxmlformats-officedocument.extended-properties+xml"/>
  <Default Extension="emf" ContentType="image/x-emf"/>
  <Override PartName="/ppt/notesMasters/notesMaster1.xml" ContentType="application/vnd.openxmlformats-officedocument.presentationml.notesMaster+xml"/>
  <Default Extension="jpeg" ContentType="image/jpeg"/>
  <Default Extension="xml" ContentType="application/xml"/>
  <Default Extension="bin" ContentType="application/vnd.openxmlformats-officedocument.presentationml.printerSettings"/>
  <Override PartName="/ppt/slides/slide1.xml" ContentType="application/vnd.openxmlformats-officedocument.presentationml.slide+xml"/>
  <Default Extension="rels" ContentType="application/vnd.openxmlformats-package.relationshi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Lst>
  <p:notesMasterIdLst>
    <p:notesMasterId r:id="rId5"/>
  </p:notesMasterIdLst>
  <p:sldIdLst>
    <p:sldId id="323" r:id="rId2"/>
    <p:sldId id="325" r:id="rId3"/>
    <p:sldId id="324" r:id="rId4"/>
  </p:sldIdLst>
  <p:sldSz cx="10688638" cy="7562850"/>
  <p:notesSz cx="6858000" cy="9144000"/>
  <p:defaultTextStyle>
    <a:defPPr>
      <a:defRPr lang="en-US"/>
    </a:defPPr>
    <a:lvl1pPr marL="0" algn="l" defTabSz="521245" rtl="0" eaLnBrk="1" latinLnBrk="0" hangingPunct="1">
      <a:defRPr sz="2100" kern="1200">
        <a:solidFill>
          <a:schemeClr val="tx1"/>
        </a:solidFill>
        <a:latin typeface="+mn-lt"/>
        <a:ea typeface="+mn-ea"/>
        <a:cs typeface="+mn-cs"/>
      </a:defRPr>
    </a:lvl1pPr>
    <a:lvl2pPr marL="521245" algn="l" defTabSz="521245" rtl="0" eaLnBrk="1" latinLnBrk="0" hangingPunct="1">
      <a:defRPr sz="2100" kern="1200">
        <a:solidFill>
          <a:schemeClr val="tx1"/>
        </a:solidFill>
        <a:latin typeface="+mn-lt"/>
        <a:ea typeface="+mn-ea"/>
        <a:cs typeface="+mn-cs"/>
      </a:defRPr>
    </a:lvl2pPr>
    <a:lvl3pPr marL="1042487" algn="l" defTabSz="521245" rtl="0" eaLnBrk="1" latinLnBrk="0" hangingPunct="1">
      <a:defRPr sz="2100" kern="1200">
        <a:solidFill>
          <a:schemeClr val="tx1"/>
        </a:solidFill>
        <a:latin typeface="+mn-lt"/>
        <a:ea typeface="+mn-ea"/>
        <a:cs typeface="+mn-cs"/>
      </a:defRPr>
    </a:lvl3pPr>
    <a:lvl4pPr marL="1563729" algn="l" defTabSz="521245" rtl="0" eaLnBrk="1" latinLnBrk="0" hangingPunct="1">
      <a:defRPr sz="2100" kern="1200">
        <a:solidFill>
          <a:schemeClr val="tx1"/>
        </a:solidFill>
        <a:latin typeface="+mn-lt"/>
        <a:ea typeface="+mn-ea"/>
        <a:cs typeface="+mn-cs"/>
      </a:defRPr>
    </a:lvl4pPr>
    <a:lvl5pPr marL="2084973" algn="l" defTabSz="521245" rtl="0" eaLnBrk="1" latinLnBrk="0" hangingPunct="1">
      <a:defRPr sz="2100" kern="1200">
        <a:solidFill>
          <a:schemeClr val="tx1"/>
        </a:solidFill>
        <a:latin typeface="+mn-lt"/>
        <a:ea typeface="+mn-ea"/>
        <a:cs typeface="+mn-cs"/>
      </a:defRPr>
    </a:lvl5pPr>
    <a:lvl6pPr marL="2606215" algn="l" defTabSz="521245" rtl="0" eaLnBrk="1" latinLnBrk="0" hangingPunct="1">
      <a:defRPr sz="2100" kern="1200">
        <a:solidFill>
          <a:schemeClr val="tx1"/>
        </a:solidFill>
        <a:latin typeface="+mn-lt"/>
        <a:ea typeface="+mn-ea"/>
        <a:cs typeface="+mn-cs"/>
      </a:defRPr>
    </a:lvl6pPr>
    <a:lvl7pPr marL="3127460" algn="l" defTabSz="521245" rtl="0" eaLnBrk="1" latinLnBrk="0" hangingPunct="1">
      <a:defRPr sz="2100" kern="1200">
        <a:solidFill>
          <a:schemeClr val="tx1"/>
        </a:solidFill>
        <a:latin typeface="+mn-lt"/>
        <a:ea typeface="+mn-ea"/>
        <a:cs typeface="+mn-cs"/>
      </a:defRPr>
    </a:lvl7pPr>
    <a:lvl8pPr marL="3648702" algn="l" defTabSz="521245" rtl="0" eaLnBrk="1" latinLnBrk="0" hangingPunct="1">
      <a:defRPr sz="2100" kern="1200">
        <a:solidFill>
          <a:schemeClr val="tx1"/>
        </a:solidFill>
        <a:latin typeface="+mn-lt"/>
        <a:ea typeface="+mn-ea"/>
        <a:cs typeface="+mn-cs"/>
      </a:defRPr>
    </a:lvl8pPr>
    <a:lvl9pPr marL="4169946" algn="l" defTabSz="521245"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234B"/>
    <a:srgbClr val="142547"/>
    <a:srgbClr val="A4D7DC"/>
    <a:srgbClr val="000000"/>
    <a:srgbClr val="4EC5D8"/>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7218" autoAdjust="0"/>
    <p:restoredTop sz="99547" autoAdjust="0"/>
  </p:normalViewPr>
  <p:slideViewPr>
    <p:cSldViewPr snapToGrid="0" snapToObjects="1" showGuides="1">
      <p:cViewPr varScale="1">
        <p:scale>
          <a:sx n="129" d="100"/>
          <a:sy n="129" d="100"/>
        </p:scale>
        <p:origin x="-1688" y="-104"/>
      </p:cViewPr>
      <p:guideLst>
        <p:guide orient="horz" pos="1161"/>
        <p:guide orient="horz" pos="3700"/>
        <p:guide orient="horz" pos="703"/>
        <p:guide pos="3105"/>
        <p:guide pos="610"/>
        <p:guide pos="5597"/>
        <p:guide pos="22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51D31-C076-B448-BBED-C6FB8AE29622}" type="datetimeFigureOut">
              <a:rPr lang="en-US" smtClean="0"/>
              <a:pPr/>
              <a:t>4/4/14</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B4FA6-26F3-994D-B4E0-B2565B4D48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8416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light-blue-halftone-pattern SML.jpg"/>
          <p:cNvPicPr>
            <a:picLocks noChangeAspect="1"/>
          </p:cNvPicPr>
          <p:nvPr userDrawn="1"/>
        </p:nvPicPr>
        <p:blipFill>
          <a:blip r:embed="rId3"/>
          <a:srcRect l="2425"/>
          <a:stretch>
            <a:fillRect/>
          </a:stretch>
        </p:blipFill>
        <p:spPr>
          <a:xfrm>
            <a:off x="251999" y="436281"/>
            <a:ext cx="10141448" cy="6808879"/>
          </a:xfrm>
          <a:prstGeom prst="rect">
            <a:avLst/>
          </a:prstGeom>
        </p:spPr>
      </p:pic>
      <p:sp>
        <p:nvSpPr>
          <p:cNvPr id="2" name="Title Placeholder 1"/>
          <p:cNvSpPr>
            <a:spLocks noGrp="1"/>
          </p:cNvSpPr>
          <p:nvPr>
            <p:ph type="title"/>
          </p:nvPr>
        </p:nvSpPr>
        <p:spPr>
          <a:xfrm>
            <a:off x="534432" y="302866"/>
            <a:ext cx="9619774" cy="1260475"/>
          </a:xfrm>
          <a:prstGeom prst="rect">
            <a:avLst/>
          </a:prstGeom>
        </p:spPr>
        <p:txBody>
          <a:bodyPr vert="horz" lIns="104274" tIns="52138" rIns="104274" bIns="52138"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534432" y="1764667"/>
            <a:ext cx="9619774" cy="4991131"/>
          </a:xfrm>
          <a:prstGeom prst="rect">
            <a:avLst/>
          </a:prstGeom>
        </p:spPr>
        <p:txBody>
          <a:bodyPr vert="horz" lIns="104274" tIns="52138" rIns="104274" bIns="52138"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4274" tIns="52138" rIns="104274" bIns="52138" rtlCol="0" anchor="ctr"/>
          <a:lstStyle>
            <a:lvl1pPr algn="l">
              <a:defRPr sz="1400">
                <a:solidFill>
                  <a:schemeClr val="tx1">
                    <a:tint val="75000"/>
                  </a:schemeClr>
                </a:solidFill>
              </a:defRPr>
            </a:lvl1pPr>
          </a:lstStyle>
          <a:p>
            <a:fld id="{73EA59F1-12F2-214D-AA80-65346CB9CC88}" type="datetimeFigureOut">
              <a:rPr lang="en-US" smtClean="0"/>
              <a:pPr/>
              <a:t>4/4/14</a:t>
            </a:fld>
            <a:endParaRPr lang="en-US"/>
          </a:p>
        </p:txBody>
      </p:sp>
      <p:sp>
        <p:nvSpPr>
          <p:cNvPr id="5" name="Footer Placeholder 4"/>
          <p:cNvSpPr>
            <a:spLocks noGrp="1"/>
          </p:cNvSpPr>
          <p:nvPr>
            <p:ph type="ftr" sz="quarter" idx="3"/>
          </p:nvPr>
        </p:nvSpPr>
        <p:spPr>
          <a:xfrm>
            <a:off x="3651953" y="7009643"/>
            <a:ext cx="3384735" cy="402652"/>
          </a:xfrm>
          <a:prstGeom prst="rect">
            <a:avLst/>
          </a:prstGeom>
        </p:spPr>
        <p:txBody>
          <a:bodyPr vert="horz" lIns="104274" tIns="52138" rIns="104274" bIns="52138"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4274" tIns="52138" rIns="104274" bIns="52138" rtlCol="0" anchor="ctr"/>
          <a:lstStyle>
            <a:lvl1pPr algn="r">
              <a:defRPr sz="1400">
                <a:solidFill>
                  <a:schemeClr val="tx1">
                    <a:tint val="75000"/>
                  </a:schemeClr>
                </a:solidFill>
              </a:defRPr>
            </a:lvl1pPr>
          </a:lstStyle>
          <a:p>
            <a:fld id="{39EFDA76-3784-3448-9F66-C30C725FBB9C}" type="slidenum">
              <a:rPr lang="en-US" smtClean="0"/>
              <a:pPr/>
              <a:t>‹#›</a:t>
            </a:fld>
            <a:endParaRPr lang="en-US"/>
          </a:p>
        </p:txBody>
      </p:sp>
      <p:sp>
        <p:nvSpPr>
          <p:cNvPr id="8" name="Rectangle 7"/>
          <p:cNvSpPr/>
          <p:nvPr userDrawn="1"/>
        </p:nvSpPr>
        <p:spPr>
          <a:xfrm>
            <a:off x="251999" y="252003"/>
            <a:ext cx="10141448" cy="200155"/>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lIns="91405" tIns="45703" rIns="91405" bIns="45703" rtlCol="0" anchor="ctr"/>
          <a:lstStyle/>
          <a:p>
            <a:pPr algn="ctr"/>
            <a:endParaRPr lang="en-US"/>
          </a:p>
        </p:txBody>
      </p:sp>
      <p:pic>
        <p:nvPicPr>
          <p:cNvPr id="9" name="Picture 8"/>
          <p:cNvPicPr>
            <a:picLocks noChangeAspect="1"/>
          </p:cNvPicPr>
          <p:nvPr userDrawn="1"/>
        </p:nvPicPr>
        <p:blipFill>
          <a:blip r:embed="rId4"/>
          <a:stretch>
            <a:fillRect/>
          </a:stretch>
        </p:blipFill>
        <p:spPr>
          <a:xfrm>
            <a:off x="9250731" y="6770959"/>
            <a:ext cx="949343" cy="240878"/>
          </a:xfrm>
          <a:prstGeom prst="rect">
            <a:avLst/>
          </a:prstGeom>
        </p:spPr>
      </p:pic>
      <p:sp>
        <p:nvSpPr>
          <p:cNvPr id="10" name="Rectangle 9"/>
          <p:cNvSpPr/>
          <p:nvPr userDrawn="1"/>
        </p:nvSpPr>
        <p:spPr>
          <a:xfrm>
            <a:off x="251999" y="7135651"/>
            <a:ext cx="10141448" cy="200155"/>
          </a:xfrm>
          <a:prstGeom prst="rect">
            <a:avLst/>
          </a:prstGeom>
          <a:solidFill>
            <a:srgbClr val="4EC5D8"/>
          </a:solidFill>
          <a:ln>
            <a:noFill/>
          </a:ln>
          <a:effectLst/>
        </p:spPr>
        <p:style>
          <a:lnRef idx="1">
            <a:schemeClr val="accent1"/>
          </a:lnRef>
          <a:fillRef idx="3">
            <a:schemeClr val="accent1"/>
          </a:fillRef>
          <a:effectRef idx="2">
            <a:schemeClr val="accent1"/>
          </a:effectRef>
          <a:fontRef idx="minor">
            <a:schemeClr val="lt1"/>
          </a:fontRef>
        </p:style>
        <p:txBody>
          <a:bodyPr lIns="91405" tIns="45703" rIns="91405" bIns="45703"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0077480"/>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521373" rtl="0" eaLnBrk="1" latinLnBrk="0" hangingPunct="1">
        <a:spcBef>
          <a:spcPct val="0"/>
        </a:spcBef>
        <a:buNone/>
        <a:defRPr sz="5000" kern="1200">
          <a:solidFill>
            <a:schemeClr val="tx1"/>
          </a:solidFill>
          <a:latin typeface="+mj-lt"/>
          <a:ea typeface="+mj-ea"/>
          <a:cs typeface="+mj-cs"/>
        </a:defRPr>
      </a:lvl1pPr>
    </p:titleStyle>
    <p:bodyStyle>
      <a:lvl1pPr marL="391028" indent="-391028" algn="l" defTabSz="521373" rtl="0" eaLnBrk="1" latinLnBrk="0" hangingPunct="1">
        <a:spcBef>
          <a:spcPct val="20000"/>
        </a:spcBef>
        <a:buFont typeface="Arial"/>
        <a:buChar char="•"/>
        <a:defRPr sz="3600" kern="1200">
          <a:solidFill>
            <a:schemeClr val="tx1"/>
          </a:solidFill>
          <a:latin typeface="+mn-lt"/>
          <a:ea typeface="+mn-ea"/>
          <a:cs typeface="+mn-cs"/>
        </a:defRPr>
      </a:lvl1pPr>
      <a:lvl2pPr marL="847230" indent="-325858" algn="l" defTabSz="521373" rtl="0" eaLnBrk="1" latinLnBrk="0" hangingPunct="1">
        <a:spcBef>
          <a:spcPct val="20000"/>
        </a:spcBef>
        <a:buFont typeface="Arial"/>
        <a:buChar char="–"/>
        <a:defRPr sz="3200" kern="1200">
          <a:solidFill>
            <a:schemeClr val="tx1"/>
          </a:solidFill>
          <a:latin typeface="+mn-lt"/>
          <a:ea typeface="+mn-ea"/>
          <a:cs typeface="+mn-cs"/>
        </a:defRPr>
      </a:lvl2pPr>
      <a:lvl3pPr marL="1303431" indent="-260685" algn="l" defTabSz="521373" rtl="0" eaLnBrk="1" latinLnBrk="0" hangingPunct="1">
        <a:spcBef>
          <a:spcPct val="20000"/>
        </a:spcBef>
        <a:buFont typeface="Arial"/>
        <a:buChar char="•"/>
        <a:defRPr sz="2700" kern="1200">
          <a:solidFill>
            <a:schemeClr val="tx1"/>
          </a:solidFill>
          <a:latin typeface="+mn-lt"/>
          <a:ea typeface="+mn-ea"/>
          <a:cs typeface="+mn-cs"/>
        </a:defRPr>
      </a:lvl3pPr>
      <a:lvl4pPr marL="1824802" indent="-260685" algn="l" defTabSz="521373" rtl="0" eaLnBrk="1" latinLnBrk="0" hangingPunct="1">
        <a:spcBef>
          <a:spcPct val="20000"/>
        </a:spcBef>
        <a:buFont typeface="Arial"/>
        <a:buChar char="–"/>
        <a:defRPr sz="2300" kern="1200">
          <a:solidFill>
            <a:schemeClr val="tx1"/>
          </a:solidFill>
          <a:latin typeface="+mn-lt"/>
          <a:ea typeface="+mn-ea"/>
          <a:cs typeface="+mn-cs"/>
        </a:defRPr>
      </a:lvl4pPr>
      <a:lvl5pPr marL="2346175" indent="-260685" algn="l" defTabSz="521373" rtl="0" eaLnBrk="1" latinLnBrk="0" hangingPunct="1">
        <a:spcBef>
          <a:spcPct val="20000"/>
        </a:spcBef>
        <a:buFont typeface="Arial"/>
        <a:buChar char="»"/>
        <a:defRPr sz="2300" kern="1200">
          <a:solidFill>
            <a:schemeClr val="tx1"/>
          </a:solidFill>
          <a:latin typeface="+mn-lt"/>
          <a:ea typeface="+mn-ea"/>
          <a:cs typeface="+mn-cs"/>
        </a:defRPr>
      </a:lvl5pPr>
      <a:lvl6pPr marL="2867547" indent="-260685" algn="l" defTabSz="521373" rtl="0" eaLnBrk="1" latinLnBrk="0" hangingPunct="1">
        <a:spcBef>
          <a:spcPct val="20000"/>
        </a:spcBef>
        <a:buFont typeface="Arial"/>
        <a:buChar char="•"/>
        <a:defRPr sz="2300" kern="1200">
          <a:solidFill>
            <a:schemeClr val="tx1"/>
          </a:solidFill>
          <a:latin typeface="+mn-lt"/>
          <a:ea typeface="+mn-ea"/>
          <a:cs typeface="+mn-cs"/>
        </a:defRPr>
      </a:lvl6pPr>
      <a:lvl7pPr marL="3388919" indent="-260685" algn="l" defTabSz="521373" rtl="0" eaLnBrk="1" latinLnBrk="0" hangingPunct="1">
        <a:spcBef>
          <a:spcPct val="20000"/>
        </a:spcBef>
        <a:buFont typeface="Arial"/>
        <a:buChar char="•"/>
        <a:defRPr sz="2300" kern="1200">
          <a:solidFill>
            <a:schemeClr val="tx1"/>
          </a:solidFill>
          <a:latin typeface="+mn-lt"/>
          <a:ea typeface="+mn-ea"/>
          <a:cs typeface="+mn-cs"/>
        </a:defRPr>
      </a:lvl7pPr>
      <a:lvl8pPr marL="3910291" indent="-260685" algn="l" defTabSz="521373" rtl="0" eaLnBrk="1" latinLnBrk="0" hangingPunct="1">
        <a:spcBef>
          <a:spcPct val="20000"/>
        </a:spcBef>
        <a:buFont typeface="Arial"/>
        <a:buChar char="•"/>
        <a:defRPr sz="2300" kern="1200">
          <a:solidFill>
            <a:schemeClr val="tx1"/>
          </a:solidFill>
          <a:latin typeface="+mn-lt"/>
          <a:ea typeface="+mn-ea"/>
          <a:cs typeface="+mn-cs"/>
        </a:defRPr>
      </a:lvl8pPr>
      <a:lvl9pPr marL="4431663" indent="-260685" algn="l" defTabSz="52137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373" rtl="0" eaLnBrk="1" latinLnBrk="0" hangingPunct="1">
        <a:defRPr sz="2100" kern="1200">
          <a:solidFill>
            <a:schemeClr val="tx1"/>
          </a:solidFill>
          <a:latin typeface="+mn-lt"/>
          <a:ea typeface="+mn-ea"/>
          <a:cs typeface="+mn-cs"/>
        </a:defRPr>
      </a:lvl1pPr>
      <a:lvl2pPr marL="521373" algn="l" defTabSz="521373" rtl="0" eaLnBrk="1" latinLnBrk="0" hangingPunct="1">
        <a:defRPr sz="2100" kern="1200">
          <a:solidFill>
            <a:schemeClr val="tx1"/>
          </a:solidFill>
          <a:latin typeface="+mn-lt"/>
          <a:ea typeface="+mn-ea"/>
          <a:cs typeface="+mn-cs"/>
        </a:defRPr>
      </a:lvl2pPr>
      <a:lvl3pPr marL="1042744" algn="l" defTabSz="521373" rtl="0" eaLnBrk="1" latinLnBrk="0" hangingPunct="1">
        <a:defRPr sz="2100" kern="1200">
          <a:solidFill>
            <a:schemeClr val="tx1"/>
          </a:solidFill>
          <a:latin typeface="+mn-lt"/>
          <a:ea typeface="+mn-ea"/>
          <a:cs typeface="+mn-cs"/>
        </a:defRPr>
      </a:lvl3pPr>
      <a:lvl4pPr marL="1564117" algn="l" defTabSz="521373" rtl="0" eaLnBrk="1" latinLnBrk="0" hangingPunct="1">
        <a:defRPr sz="2100" kern="1200">
          <a:solidFill>
            <a:schemeClr val="tx1"/>
          </a:solidFill>
          <a:latin typeface="+mn-lt"/>
          <a:ea typeface="+mn-ea"/>
          <a:cs typeface="+mn-cs"/>
        </a:defRPr>
      </a:lvl4pPr>
      <a:lvl5pPr marL="2085489" algn="l" defTabSz="521373" rtl="0" eaLnBrk="1" latinLnBrk="0" hangingPunct="1">
        <a:defRPr sz="2100" kern="1200">
          <a:solidFill>
            <a:schemeClr val="tx1"/>
          </a:solidFill>
          <a:latin typeface="+mn-lt"/>
          <a:ea typeface="+mn-ea"/>
          <a:cs typeface="+mn-cs"/>
        </a:defRPr>
      </a:lvl5pPr>
      <a:lvl6pPr marL="2606860" algn="l" defTabSz="521373" rtl="0" eaLnBrk="1" latinLnBrk="0" hangingPunct="1">
        <a:defRPr sz="2100" kern="1200">
          <a:solidFill>
            <a:schemeClr val="tx1"/>
          </a:solidFill>
          <a:latin typeface="+mn-lt"/>
          <a:ea typeface="+mn-ea"/>
          <a:cs typeface="+mn-cs"/>
        </a:defRPr>
      </a:lvl6pPr>
      <a:lvl7pPr marL="3128233" algn="l" defTabSz="521373" rtl="0" eaLnBrk="1" latinLnBrk="0" hangingPunct="1">
        <a:defRPr sz="2100" kern="1200">
          <a:solidFill>
            <a:schemeClr val="tx1"/>
          </a:solidFill>
          <a:latin typeface="+mn-lt"/>
          <a:ea typeface="+mn-ea"/>
          <a:cs typeface="+mn-cs"/>
        </a:defRPr>
      </a:lvl7pPr>
      <a:lvl8pPr marL="3649605" algn="l" defTabSz="521373" rtl="0" eaLnBrk="1" latinLnBrk="0" hangingPunct="1">
        <a:defRPr sz="2100" kern="1200">
          <a:solidFill>
            <a:schemeClr val="tx1"/>
          </a:solidFill>
          <a:latin typeface="+mn-lt"/>
          <a:ea typeface="+mn-ea"/>
          <a:cs typeface="+mn-cs"/>
        </a:defRPr>
      </a:lvl8pPr>
      <a:lvl9pPr marL="4170977" algn="l" defTabSz="5213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968375" y="1116013"/>
            <a:ext cx="4469573" cy="492443"/>
          </a:xfrm>
          <a:prstGeom prst="rect">
            <a:avLst/>
          </a:prstGeom>
        </p:spPr>
        <p:txBody>
          <a:bodyPr wrap="none" lIns="0" tIns="0" rIns="0" bIns="0">
            <a:spAutoFit/>
          </a:bodyPr>
          <a:lstStyle/>
          <a:p>
            <a:r>
              <a:rPr lang="en-US" sz="3200" b="1" dirty="0" smtClean="0">
                <a:solidFill>
                  <a:srgbClr val="00234B"/>
                </a:solidFill>
                <a:latin typeface="Arial"/>
                <a:cs typeface="Arial"/>
              </a:rPr>
              <a:t>New Zealand Economy </a:t>
            </a:r>
            <a:endParaRPr lang="en-US" sz="3200" b="1" dirty="0">
              <a:solidFill>
                <a:srgbClr val="00234B"/>
              </a:solidFill>
              <a:latin typeface="Arial"/>
              <a:cs typeface="Arial"/>
            </a:endParaRPr>
          </a:p>
        </p:txBody>
      </p:sp>
      <p:sp>
        <p:nvSpPr>
          <p:cNvPr id="12" name="TextBox 11"/>
          <p:cNvSpPr txBox="1"/>
          <p:nvPr/>
        </p:nvSpPr>
        <p:spPr>
          <a:xfrm>
            <a:off x="976025" y="1843088"/>
            <a:ext cx="3953163" cy="3354765"/>
          </a:xfrm>
          <a:prstGeom prst="rect">
            <a:avLst/>
          </a:prstGeom>
          <a:noFill/>
        </p:spPr>
        <p:txBody>
          <a:bodyPr wrap="square" lIns="0" numCol="1" spcCol="540000" rtlCol="0">
            <a:spAutoFit/>
          </a:bodyPr>
          <a:lstStyle/>
          <a:p>
            <a:pPr>
              <a:spcAft>
                <a:spcPts val="600"/>
              </a:spcAft>
            </a:pPr>
            <a:r>
              <a:rPr lang="en-US" sz="900" dirty="0" smtClean="0">
                <a:solidFill>
                  <a:schemeClr val="tx1">
                    <a:lumMod val="50000"/>
                    <a:lumOff val="50000"/>
                  </a:schemeClr>
                </a:solidFill>
                <a:latin typeface="Arial"/>
                <a:cs typeface="Arial"/>
              </a:rPr>
              <a:t>The New Zealand economy is recovering from a long and deep recession that started in 2007. After nearly seven years of economic stagnation, the recovery is now under way. The economy will grow by 3% in 2014 with consensus forecasts of growth remaining in a 2% to 3% bracket for the next four years.</a:t>
            </a:r>
          </a:p>
          <a:p>
            <a:pPr>
              <a:spcAft>
                <a:spcPts val="600"/>
              </a:spcAft>
            </a:pPr>
            <a:r>
              <a:rPr lang="en-US" sz="900" dirty="0" smtClean="0">
                <a:solidFill>
                  <a:schemeClr val="tx1">
                    <a:lumMod val="50000"/>
                    <a:lumOff val="50000"/>
                  </a:schemeClr>
                </a:solidFill>
                <a:latin typeface="Arial"/>
                <a:cs typeface="Arial"/>
              </a:rPr>
              <a:t>The recovery is in two parts. One is the Canterbury rebuild, which is kicking into a high gear and will contribute around 1% to GDP growth in 2014. It is anticipated that the peak pace of activity in Canterbury will be reached in mid-2015.</a:t>
            </a: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a:p>
            <a:pPr>
              <a:spcAft>
                <a:spcPts val="600"/>
              </a:spcAft>
            </a:pPr>
            <a:endParaRPr lang="en-US" sz="900" dirty="0" smtClean="0">
              <a:solidFill>
                <a:schemeClr val="tx1">
                  <a:lumMod val="50000"/>
                  <a:lumOff val="50000"/>
                </a:schemeClr>
              </a:solidFill>
              <a:latin typeface="Arial"/>
              <a:cs typeface="Arial"/>
            </a:endParaRPr>
          </a:p>
        </p:txBody>
      </p:sp>
      <p:pic>
        <p:nvPicPr>
          <p:cNvPr id="17" name="Picture 16" descr="Graph expenditure on GDP.eps"/>
          <p:cNvPicPr>
            <a:picLocks noChangeAspect="1"/>
          </p:cNvPicPr>
          <p:nvPr/>
        </p:nvPicPr>
        <p:blipFill rotWithShape="1">
          <a:blip r:embed="rId2"/>
          <a:srcRect l="2726" b="18752"/>
          <a:stretch/>
        </p:blipFill>
        <p:spPr>
          <a:xfrm>
            <a:off x="968375" y="3450496"/>
            <a:ext cx="3811866" cy="2411495"/>
          </a:xfrm>
          <a:prstGeom prst="rect">
            <a:avLst/>
          </a:prstGeom>
        </p:spPr>
      </p:pic>
      <p:sp>
        <p:nvSpPr>
          <p:cNvPr id="2" name="Rectangle 1"/>
          <p:cNvSpPr/>
          <p:nvPr/>
        </p:nvSpPr>
        <p:spPr>
          <a:xfrm>
            <a:off x="5217608" y="1845482"/>
            <a:ext cx="3765563" cy="2139047"/>
          </a:xfrm>
          <a:prstGeom prst="rect">
            <a:avLst/>
          </a:prstGeom>
        </p:spPr>
        <p:txBody>
          <a:bodyPr wrap="square">
            <a:spAutoFit/>
          </a:bodyPr>
          <a:lstStyle/>
          <a:p>
            <a:pPr marL="17462">
              <a:spcAft>
                <a:spcPts val="600"/>
              </a:spcAft>
            </a:pPr>
            <a:r>
              <a:rPr lang="en-US" sz="900" dirty="0">
                <a:solidFill>
                  <a:schemeClr val="tx1">
                    <a:lumMod val="50000"/>
                    <a:lumOff val="50000"/>
                  </a:schemeClr>
                </a:solidFill>
                <a:latin typeface="Arial"/>
                <a:cs typeface="Arial"/>
              </a:rPr>
              <a:t>The confidence levels being reported for businesses and consumers are at levels not seen for many years.  ANZ Bank reports their business confidence survey readings are the strongest since 1994. Key readings include:</a:t>
            </a:r>
          </a:p>
          <a:p>
            <a:pPr marL="95250" indent="-77788">
              <a:spcAft>
                <a:spcPts val="600"/>
              </a:spcAft>
              <a:buFont typeface="Arial"/>
              <a:buChar char="•"/>
            </a:pPr>
            <a:r>
              <a:rPr lang="en-US" sz="900" b="1" dirty="0" smtClean="0">
                <a:solidFill>
                  <a:schemeClr val="tx1">
                    <a:lumMod val="50000"/>
                    <a:lumOff val="50000"/>
                  </a:schemeClr>
                </a:solidFill>
                <a:latin typeface="Arial"/>
                <a:cs typeface="Arial"/>
              </a:rPr>
              <a:t>A </a:t>
            </a:r>
            <a:r>
              <a:rPr lang="en-US" sz="900" b="1" dirty="0">
                <a:solidFill>
                  <a:schemeClr val="tx1">
                    <a:lumMod val="50000"/>
                    <a:lumOff val="50000"/>
                  </a:schemeClr>
                </a:solidFill>
                <a:latin typeface="Arial"/>
                <a:cs typeface="Arial"/>
              </a:rPr>
              <a:t>net 71% of firms are optimistic about general prospects – the highest reading since March 1994.</a:t>
            </a:r>
          </a:p>
          <a:p>
            <a:pPr marL="95250" indent="-77788">
              <a:spcAft>
                <a:spcPts val="600"/>
              </a:spcAft>
              <a:buFont typeface="Arial"/>
              <a:buChar char="•"/>
            </a:pPr>
            <a:r>
              <a:rPr lang="en-US" sz="900" b="1" dirty="0">
                <a:solidFill>
                  <a:schemeClr val="tx1">
                    <a:lumMod val="50000"/>
                    <a:lumOff val="50000"/>
                  </a:schemeClr>
                </a:solidFill>
                <a:latin typeface="Arial"/>
                <a:cs typeface="Arial"/>
              </a:rPr>
              <a:t>Firms’ activity expectations regarding their own business (+59) rose to the highest reading since June 1994.</a:t>
            </a:r>
          </a:p>
          <a:p>
            <a:pPr marL="95250" indent="-77788">
              <a:spcAft>
                <a:spcPts val="600"/>
              </a:spcAft>
              <a:buFont typeface="Arial"/>
              <a:buChar char="•"/>
            </a:pPr>
            <a:r>
              <a:rPr lang="en-US" sz="900" b="1" dirty="0">
                <a:solidFill>
                  <a:schemeClr val="tx1">
                    <a:lumMod val="50000"/>
                    <a:lumOff val="50000"/>
                  </a:schemeClr>
                </a:solidFill>
                <a:latin typeface="Arial"/>
                <a:cs typeface="Arial"/>
              </a:rPr>
              <a:t>Expected profitability (+45) is the highest since April 1994.</a:t>
            </a:r>
          </a:p>
          <a:p>
            <a:pPr marL="95250" indent="-77788">
              <a:spcAft>
                <a:spcPts val="600"/>
              </a:spcAft>
              <a:buFont typeface="Arial"/>
              <a:buChar char="•"/>
            </a:pPr>
            <a:r>
              <a:rPr lang="en-US" sz="900" b="1" dirty="0">
                <a:solidFill>
                  <a:schemeClr val="tx1">
                    <a:lumMod val="50000"/>
                    <a:lumOff val="50000"/>
                  </a:schemeClr>
                </a:solidFill>
                <a:latin typeface="Arial"/>
                <a:cs typeface="Arial"/>
              </a:rPr>
              <a:t>A net 32% of businesses expect to be hiring more staff – the highest reading since December 1992.</a:t>
            </a:r>
          </a:p>
          <a:p>
            <a:pPr marL="95250" indent="-77788">
              <a:spcAft>
                <a:spcPts val="600"/>
              </a:spcAft>
              <a:buFont typeface="Arial"/>
              <a:buChar char="•"/>
            </a:pPr>
            <a:r>
              <a:rPr lang="en-US" sz="900" b="1" dirty="0">
                <a:solidFill>
                  <a:schemeClr val="tx1">
                    <a:lumMod val="50000"/>
                    <a:lumOff val="50000"/>
                  </a:schemeClr>
                </a:solidFill>
                <a:latin typeface="Arial"/>
                <a:cs typeface="Arial"/>
              </a:rPr>
              <a:t>Investment intentions (+35) are the strongest since March 1994.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968375" y="1116013"/>
            <a:ext cx="8105062" cy="2285240"/>
          </a:xfrm>
          <a:prstGeom prst="rect">
            <a:avLst/>
          </a:prstGeom>
          <a:noFill/>
        </p:spPr>
        <p:txBody>
          <a:bodyPr wrap="square" lIns="0" numCol="2" spcCol="540000" rtlCol="0">
            <a:spAutoFit/>
          </a:bodyPr>
          <a:lstStyle/>
          <a:p>
            <a:pPr>
              <a:spcAft>
                <a:spcPts val="600"/>
              </a:spcAft>
            </a:pPr>
            <a:r>
              <a:rPr lang="en-US" sz="850" dirty="0" smtClean="0">
                <a:solidFill>
                  <a:schemeClr val="tx1">
                    <a:lumMod val="50000"/>
                    <a:lumOff val="50000"/>
                  </a:schemeClr>
                </a:solidFill>
                <a:latin typeface="Arial"/>
                <a:cs typeface="Arial"/>
              </a:rPr>
              <a:t>The latest Westpac McDermott Miller consumer confidence survey reports consumers’ economic optimism, their assessment of their financial situation, and their reported attitudes to spending have all continued to pick up to reach the highest level since 2005. That said, while consumers’ optimism for near-term economic prospects is now almost as high as it was at its peak during the mid-1990s and mid-2000s boom periods, their attitudes towards their own finances and towards spending remain relatively cautious.  Until this changes Westpac continue to be of the view that in the next couple of years consumer spending will be a passenger as other sectors of the economy sit in the </a:t>
            </a:r>
            <a:br>
              <a:rPr lang="en-US" sz="850" dirty="0" smtClean="0">
                <a:solidFill>
                  <a:schemeClr val="tx1">
                    <a:lumMod val="50000"/>
                    <a:lumOff val="50000"/>
                  </a:schemeClr>
                </a:solidFill>
                <a:latin typeface="Arial"/>
                <a:cs typeface="Arial"/>
              </a:rPr>
            </a:br>
            <a:r>
              <a:rPr lang="en-US" sz="850" dirty="0" smtClean="0">
                <a:solidFill>
                  <a:schemeClr val="tx1">
                    <a:lumMod val="50000"/>
                    <a:lumOff val="50000"/>
                  </a:schemeClr>
                </a:solidFill>
                <a:latin typeface="Arial"/>
                <a:cs typeface="Arial"/>
              </a:rPr>
              <a:t>driver’s seat.</a:t>
            </a:r>
          </a:p>
          <a:p>
            <a:pPr>
              <a:spcAft>
                <a:spcPts val="600"/>
              </a:spcAft>
            </a:pPr>
            <a:r>
              <a:rPr lang="en-US" sz="850" dirty="0" smtClean="0">
                <a:solidFill>
                  <a:schemeClr val="tx1">
                    <a:lumMod val="50000"/>
                    <a:lumOff val="50000"/>
                  </a:schemeClr>
                </a:solidFill>
                <a:latin typeface="Arial"/>
                <a:cs typeface="Arial"/>
              </a:rPr>
              <a:t>While there remains some air of caution, households and firms look to be acting out their optimism through increased spending, hiring and investment. This is a change from the recession, when there was plenty of optimism that things would get better but there was no corresponding action.  </a:t>
            </a:r>
          </a:p>
          <a:p>
            <a:pPr>
              <a:spcAft>
                <a:spcPts val="600"/>
              </a:spcAft>
            </a:pPr>
            <a:endParaRPr lang="en-US" sz="850" dirty="0" smtClean="0">
              <a:solidFill>
                <a:schemeClr val="tx1">
                  <a:lumMod val="50000"/>
                  <a:lumOff val="50000"/>
                </a:schemeClr>
              </a:solidFill>
              <a:latin typeface="Arial"/>
              <a:cs typeface="Arial"/>
            </a:endParaRPr>
          </a:p>
          <a:p>
            <a:pPr>
              <a:spcAft>
                <a:spcPts val="600"/>
              </a:spcAft>
            </a:pPr>
            <a:r>
              <a:rPr lang="en-US" sz="850" dirty="0" smtClean="0">
                <a:solidFill>
                  <a:schemeClr val="tx1">
                    <a:lumMod val="50000"/>
                    <a:lumOff val="50000"/>
                  </a:schemeClr>
                </a:solidFill>
                <a:latin typeface="Arial"/>
                <a:cs typeface="Arial"/>
              </a:rPr>
              <a:t>Business profitability has been slow to recover following the recession but the forecasts are very positive according to NZIER. Margins have remained depressed and firms have been slow to take on debt to invest and grow. What little profit growth there has been has come off the back of sales growth. But the outlook is brightening, with more sales and fatter margins in 2014. From 2015, increasing gearing will also add zing to profits.</a:t>
            </a:r>
          </a:p>
          <a:p>
            <a:pPr>
              <a:spcAft>
                <a:spcPts val="600"/>
              </a:spcAft>
            </a:pPr>
            <a:r>
              <a:rPr lang="en-US" sz="850" dirty="0" smtClean="0">
                <a:solidFill>
                  <a:schemeClr val="tx1">
                    <a:lumMod val="50000"/>
                    <a:lumOff val="50000"/>
                  </a:schemeClr>
                </a:solidFill>
                <a:latin typeface="Arial"/>
                <a:cs typeface="Arial"/>
              </a:rPr>
              <a:t>The economy is growing, meaning sales will continue to grow. As slack in the economy is used up, firms will be able to fatten margins lost during the recession. There are tentative signs of growing margins and NZIER expect them to flourish in 2014. The final leg of boosting profitability is from more gearing. Typically, firms borrow and invest to increase future sales. This is still a missing ingredient. It is partly because many firms are bloated with excess investment from before the recession and associated debt. But as the economy continues to recover, soaking up excess capacity, the need to invest will return. NZIER expect that to happen in 2015.</a:t>
            </a:r>
            <a:endParaRPr lang="en-US" sz="850" dirty="0">
              <a:solidFill>
                <a:schemeClr val="tx1">
                  <a:lumMod val="50000"/>
                  <a:lumOff val="50000"/>
                </a:schemeClr>
              </a:solidFill>
              <a:latin typeface="Arial"/>
              <a:cs typeface="Arial"/>
            </a:endParaRPr>
          </a:p>
        </p:txBody>
      </p:sp>
      <p:pic>
        <p:nvPicPr>
          <p:cNvPr id="18" name="Picture 17" descr="Graph Profitability.eps"/>
          <p:cNvPicPr>
            <a:picLocks noChangeAspect="1"/>
          </p:cNvPicPr>
          <p:nvPr/>
        </p:nvPicPr>
        <p:blipFill>
          <a:blip r:embed="rId2"/>
          <a:stretch>
            <a:fillRect/>
          </a:stretch>
        </p:blipFill>
        <p:spPr>
          <a:xfrm>
            <a:off x="968375" y="3551533"/>
            <a:ext cx="5884203" cy="23778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598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63252550"/>
              </p:ext>
            </p:extLst>
          </p:nvPr>
        </p:nvGraphicFramePr>
        <p:xfrm>
          <a:off x="968375" y="1132946"/>
          <a:ext cx="9086796" cy="5550534"/>
        </p:xfrm>
        <a:graphic>
          <a:graphicData uri="http://schemas.openxmlformats.org/drawingml/2006/table">
            <a:tbl>
              <a:tblPr/>
              <a:tblGrid>
                <a:gridCol w="2123904"/>
                <a:gridCol w="580241"/>
                <a:gridCol w="580241"/>
                <a:gridCol w="580241"/>
                <a:gridCol w="580241"/>
                <a:gridCol w="580241"/>
                <a:gridCol w="580241"/>
                <a:gridCol w="580241"/>
                <a:gridCol w="580241"/>
                <a:gridCol w="580241"/>
                <a:gridCol w="580241"/>
                <a:gridCol w="580241"/>
                <a:gridCol w="580241"/>
              </a:tblGrid>
              <a:tr h="314854">
                <a:tc gridSpan="13">
                  <a:txBody>
                    <a:bodyPr/>
                    <a:lstStyle/>
                    <a:p>
                      <a:pPr algn="l" fontAlgn="b"/>
                      <a:r>
                        <a:rPr lang="en-US" sz="1300" b="1" i="0" u="none" strike="noStrike" dirty="0">
                          <a:solidFill>
                            <a:srgbClr val="FFFFFF"/>
                          </a:solidFill>
                          <a:latin typeface="Arial"/>
                          <a:cs typeface="Arial"/>
                        </a:rPr>
                        <a:t>Summary of medium-term prospects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4EC5D8"/>
                    </a:solidFill>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r" fontAlgn="b"/>
                      <a:endParaRPr lang="en-US" sz="800" b="0" i="0" u="none" strike="noStrike">
                        <a:solidFill>
                          <a:srgbClr val="000000"/>
                        </a:solidFill>
                        <a:latin typeface="Arial"/>
                        <a:cs typeface="Arial"/>
                      </a:endParaRPr>
                    </a:p>
                  </a:txBody>
                  <a:tcPr marL="8585" marR="8585" marT="858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7066">
                <a:tc>
                  <a:txBody>
                    <a:bodyPr/>
                    <a:lstStyle/>
                    <a:p>
                      <a:pPr algn="l" fontAlgn="b"/>
                      <a:r>
                        <a:rPr lang="en-US" sz="800" b="1" i="0" u="none" strike="noStrike">
                          <a:solidFill>
                            <a:srgbClr val="00234B"/>
                          </a:solidFill>
                          <a:latin typeface="Arial"/>
                          <a:cs typeface="Arial"/>
                        </a:rPr>
                        <a:t>March year</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2007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2008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2009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2014 f</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2015 f</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2016 f</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a:solidFill>
                            <a:srgbClr val="00234B"/>
                          </a:solidFill>
                          <a:latin typeface="Arial"/>
                          <a:cs typeface="Arial"/>
                        </a:rPr>
                        <a:t>2017 f</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1" i="0" u="none" strike="noStrike" dirty="0">
                          <a:solidFill>
                            <a:srgbClr val="00234B"/>
                          </a:solidFill>
                          <a:latin typeface="Arial"/>
                          <a:cs typeface="Arial"/>
                        </a:rPr>
                        <a:t>2018 f</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r>
              <a:tr h="151662">
                <a:tc>
                  <a:txBody>
                    <a:bodyPr/>
                    <a:lstStyle/>
                    <a:p>
                      <a:pPr algn="l" fontAlgn="b"/>
                      <a:r>
                        <a:rPr lang="en-US" sz="800" b="1" i="0" u="none" strike="noStrike" dirty="0">
                          <a:solidFill>
                            <a:schemeClr val="tx1">
                              <a:lumMod val="50000"/>
                              <a:lumOff val="50000"/>
                            </a:schemeClr>
                          </a:solidFill>
                          <a:latin typeface="Arial"/>
                          <a:cs typeface="Arial"/>
                        </a:rPr>
                        <a:t>Economic activity</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85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151662">
                <a:tc>
                  <a:txBody>
                    <a:bodyPr/>
                    <a:lstStyle/>
                    <a:p>
                      <a:pPr algn="l" fontAlgn="b"/>
                      <a:r>
                        <a:rPr lang="en-US" sz="800" b="1" i="0" u="none" strike="noStrike" dirty="0">
                          <a:solidFill>
                            <a:schemeClr val="tx1">
                              <a:lumMod val="50000"/>
                              <a:lumOff val="50000"/>
                            </a:schemeClr>
                          </a:solidFill>
                          <a:latin typeface="Arial"/>
                          <a:cs typeface="Arial"/>
                        </a:rPr>
                        <a:t>Expenditure on GDP, real, </a:t>
                      </a:r>
                      <a:r>
                        <a:rPr lang="en-US" sz="800" b="1" i="0" u="none" strike="noStrike" dirty="0" err="1">
                          <a:solidFill>
                            <a:schemeClr val="tx1">
                              <a:lumMod val="50000"/>
                              <a:lumOff val="50000"/>
                            </a:schemeClr>
                          </a:solidFill>
                          <a:latin typeface="Arial"/>
                          <a:cs typeface="Arial"/>
                        </a:rPr>
                        <a:t>aapc</a:t>
                      </a:r>
                      <a:endParaRPr lang="en-US" sz="800" b="1" i="0" u="none" strike="noStrike" dirty="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0.7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151662">
                <a:tc>
                  <a:txBody>
                    <a:bodyPr/>
                    <a:lstStyle/>
                    <a:p>
                      <a:pPr algn="l" fontAlgn="b"/>
                      <a:r>
                        <a:rPr lang="en-US" sz="800" b="1" i="0" u="none" strike="noStrike" dirty="0">
                          <a:solidFill>
                            <a:schemeClr val="tx1">
                              <a:lumMod val="50000"/>
                              <a:lumOff val="50000"/>
                            </a:schemeClr>
                          </a:solidFill>
                          <a:latin typeface="Arial"/>
                          <a:cs typeface="Arial"/>
                        </a:rPr>
                        <a:t>Real GDP per person, </a:t>
                      </a:r>
                      <a:r>
                        <a:rPr lang="en-US" sz="800" b="1" i="0" u="none" strike="noStrike" dirty="0" err="1">
                          <a:solidFill>
                            <a:schemeClr val="tx1">
                              <a:lumMod val="50000"/>
                              <a:lumOff val="50000"/>
                            </a:schemeClr>
                          </a:solidFill>
                          <a:latin typeface="Arial"/>
                          <a:cs typeface="Arial"/>
                        </a:rPr>
                        <a:t>aapc</a:t>
                      </a:r>
                      <a:endParaRPr lang="en-US" sz="800" b="1" i="0" u="none" strike="noStrike" dirty="0">
                        <a:solidFill>
                          <a:schemeClr val="tx1">
                            <a:lumMod val="50000"/>
                            <a:lumOff val="50000"/>
                          </a:schemeClr>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-2.8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0.7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151662">
                <a:tc>
                  <a:txBody>
                    <a:bodyPr/>
                    <a:lstStyle/>
                    <a:p>
                      <a:pPr algn="l" fontAlgn="b"/>
                      <a:r>
                        <a:rPr lang="en-US" sz="800" b="1" i="0" u="none" strike="noStrike">
                          <a:solidFill>
                            <a:schemeClr val="tx1">
                              <a:lumMod val="50000"/>
                              <a:lumOff val="50000"/>
                            </a:schemeClr>
                          </a:solidFill>
                          <a:latin typeface="Arial"/>
                          <a:cs typeface="Arial"/>
                        </a:rPr>
                        <a:t>Retail sales, real aapc</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5.8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-3.4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151662">
                <a:tc>
                  <a:txBody>
                    <a:bodyPr/>
                    <a:lstStyle/>
                    <a:p>
                      <a:pPr algn="l" fontAlgn="b"/>
                      <a:r>
                        <a:rPr lang="en-US" sz="800" b="1" i="0" u="none" strike="noStrike">
                          <a:solidFill>
                            <a:schemeClr val="tx1">
                              <a:lumMod val="50000"/>
                              <a:lumOff val="50000"/>
                            </a:schemeClr>
                          </a:solidFill>
                          <a:latin typeface="Arial"/>
                          <a:cs typeface="Arial"/>
                        </a:rPr>
                        <a:t>Housing investment, real, aapc</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-21.3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-8.6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0.3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-0.5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19.2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17.5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16.0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9.0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-10.8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151662">
                <a:tc>
                  <a:txBody>
                    <a:bodyPr/>
                    <a:lstStyle/>
                    <a:p>
                      <a:pPr algn="l" fontAlgn="b"/>
                      <a:r>
                        <a:rPr lang="en-US" sz="800" b="1" i="0" u="none" strike="noStrike">
                          <a:solidFill>
                            <a:schemeClr val="tx1">
                              <a:lumMod val="50000"/>
                              <a:lumOff val="50000"/>
                            </a:schemeClr>
                          </a:solidFill>
                          <a:latin typeface="Arial"/>
                          <a:cs typeface="Arial"/>
                        </a:rPr>
                        <a:t>Other investment, real, aapc</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8.8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-4.6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-9.7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5.2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5.0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12.1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9.2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5.5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5.0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4.3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151662">
                <a:tc>
                  <a:txBody>
                    <a:bodyPr/>
                    <a:lstStyle/>
                    <a:p>
                      <a:pPr algn="l" fontAlgn="b"/>
                      <a:r>
                        <a:rPr lang="en-US" sz="800" b="1" i="0" u="none" strike="noStrike">
                          <a:solidFill>
                            <a:schemeClr val="tx1">
                              <a:lumMod val="50000"/>
                              <a:lumOff val="50000"/>
                            </a:schemeClr>
                          </a:solidFill>
                          <a:latin typeface="Arial"/>
                          <a:cs typeface="Arial"/>
                        </a:rPr>
                        <a:t>Exports, real aapc</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3.7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4.0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2.8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2.6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-0.4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0.2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2.9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151662">
                <a:tc>
                  <a:txBody>
                    <a:bodyPr/>
                    <a:lstStyle/>
                    <a:p>
                      <a:pPr algn="l" fontAlgn="b"/>
                      <a:r>
                        <a:rPr lang="en-US" sz="800" b="1" i="0" u="none" strike="noStrike">
                          <a:solidFill>
                            <a:schemeClr val="tx1">
                              <a:lumMod val="50000"/>
                              <a:lumOff val="50000"/>
                            </a:schemeClr>
                          </a:solidFill>
                          <a:latin typeface="Arial"/>
                          <a:cs typeface="Arial"/>
                        </a:rPr>
                        <a:t>Imports, real, aapc</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10.8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-4.0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-8.9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11.4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6.6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1.2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9.0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6.3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a:solidFill>
                            <a:schemeClr val="tx1">
                              <a:lumMod val="50000"/>
                              <a:lumOff val="50000"/>
                            </a:schemeClr>
                          </a:solidFill>
                          <a:latin typeface="Arial"/>
                          <a:cs typeface="Arial"/>
                        </a:rPr>
                        <a:t>4.4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2.0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c>
                  <a:txBody>
                    <a:bodyPr/>
                    <a:lstStyle/>
                    <a:p>
                      <a:pPr algn="ctr" fontAlgn="b"/>
                      <a:r>
                        <a:rPr lang="en-US" sz="800" b="0" i="0" u="none" strike="noStrike" dirty="0">
                          <a:solidFill>
                            <a:schemeClr val="tx1">
                              <a:lumMod val="50000"/>
                              <a:lumOff val="50000"/>
                            </a:schemeClr>
                          </a:solidFill>
                          <a:latin typeface="Arial"/>
                          <a:cs typeface="Arial"/>
                        </a:rPr>
                        <a:t>1.1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chemeClr val="bg1"/>
                    </a:solidFill>
                  </a:tcPr>
                </a:tc>
              </a:tr>
              <a:tr h="201167">
                <a:tc>
                  <a:txBody>
                    <a:bodyPr/>
                    <a:lstStyle/>
                    <a:p>
                      <a:pPr algn="l" fontAlgn="b"/>
                      <a:r>
                        <a:rPr lang="en-US" sz="800" b="1" i="0" u="none" strike="noStrike" dirty="0">
                          <a:solidFill>
                            <a:srgbClr val="00234B"/>
                          </a:solidFill>
                          <a:latin typeface="Arial"/>
                          <a:cs typeface="Arial"/>
                        </a:rPr>
                        <a:t>Prices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0" i="0" u="none" strike="noStrike">
                          <a:solidFill>
                            <a:srgbClr val="FFFFFF"/>
                          </a:solidFill>
                          <a:latin typeface="Arial"/>
                          <a:cs typeface="Arial"/>
                        </a:rPr>
                        <a:t> </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r>
              <a:tr h="151662">
                <a:tc>
                  <a:txBody>
                    <a:bodyPr/>
                    <a:lstStyle/>
                    <a:p>
                      <a:pPr algn="l" fontAlgn="b"/>
                      <a:r>
                        <a:rPr lang="en-US" sz="800" b="1" i="0" u="none" strike="noStrike" dirty="0">
                          <a:solidFill>
                            <a:srgbClr val="7F7F7F"/>
                          </a:solidFill>
                          <a:latin typeface="Arial"/>
                          <a:cs typeface="Arial"/>
                        </a:rPr>
                        <a:t>Consumers price index, </a:t>
                      </a:r>
                      <a:r>
                        <a:rPr lang="en-US" sz="800" b="1" i="0" u="none" strike="noStrike" dirty="0" err="1">
                          <a:solidFill>
                            <a:srgbClr val="7F7F7F"/>
                          </a:solidFill>
                          <a:latin typeface="Arial"/>
                          <a:cs typeface="Arial"/>
                        </a:rPr>
                        <a:t>apc</a:t>
                      </a:r>
                      <a:endParaRPr lang="en-US" sz="800" b="1" i="0" u="none" strike="noStrike" dirty="0">
                        <a:solidFill>
                          <a:srgbClr val="7F7F7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0.9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51662">
                <a:tc>
                  <a:txBody>
                    <a:bodyPr/>
                    <a:lstStyle/>
                    <a:p>
                      <a:pPr algn="l" fontAlgn="b"/>
                      <a:r>
                        <a:rPr lang="en-US" sz="800" b="1" i="0" u="none" strike="noStrike" dirty="0">
                          <a:solidFill>
                            <a:srgbClr val="7F7F7F"/>
                          </a:solidFill>
                          <a:latin typeface="Arial"/>
                          <a:cs typeface="Arial"/>
                        </a:rPr>
                        <a:t>Producers output price index, </a:t>
                      </a:r>
                      <a:r>
                        <a:rPr lang="en-US" sz="800" b="1" i="0" u="none" strike="noStrike" dirty="0" err="1">
                          <a:solidFill>
                            <a:srgbClr val="7F7F7F"/>
                          </a:solidFill>
                          <a:latin typeface="Arial"/>
                          <a:cs typeface="Arial"/>
                        </a:rPr>
                        <a:t>apc</a:t>
                      </a:r>
                      <a:endParaRPr lang="en-US" sz="800" b="1" i="0" u="none" strike="noStrike" dirty="0">
                        <a:solidFill>
                          <a:srgbClr val="7F7F7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6.1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6.5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-0.5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4.2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211847">
                <a:tc>
                  <a:txBody>
                    <a:bodyPr/>
                    <a:lstStyle/>
                    <a:p>
                      <a:pPr algn="l" fontAlgn="b"/>
                      <a:r>
                        <a:rPr lang="en-US" sz="800" b="1" i="0" u="none" strike="noStrike" dirty="0" err="1">
                          <a:solidFill>
                            <a:srgbClr val="00234B"/>
                          </a:solidFill>
                          <a:latin typeface="Arial"/>
                          <a:cs typeface="Arial"/>
                        </a:rPr>
                        <a:t>Labour</a:t>
                      </a:r>
                      <a:r>
                        <a:rPr lang="en-US" sz="800" b="1" i="0" u="none" strike="noStrike" dirty="0">
                          <a:solidFill>
                            <a:srgbClr val="00234B"/>
                          </a:solidFill>
                          <a:latin typeface="Arial"/>
                          <a:cs typeface="Arial"/>
                        </a:rPr>
                        <a:t> market</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0" i="0" u="none" strike="noStrike">
                          <a:solidFill>
                            <a:srgbClr val="FFFFFF"/>
                          </a:solidFill>
                          <a:latin typeface="Arial"/>
                          <a:cs typeface="Arial"/>
                        </a:rPr>
                        <a:t> </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r>
              <a:tr h="187083">
                <a:tc>
                  <a:txBody>
                    <a:bodyPr/>
                    <a:lstStyle/>
                    <a:p>
                      <a:pPr algn="l" fontAlgn="b"/>
                      <a:r>
                        <a:rPr lang="en-US" sz="800" b="1" i="0" u="none" strike="noStrike" dirty="0">
                          <a:solidFill>
                            <a:srgbClr val="7F7F7F"/>
                          </a:solidFill>
                          <a:latin typeface="Arial"/>
                          <a:cs typeface="Arial"/>
                        </a:rPr>
                        <a:t>Persons employed, 000s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2163.0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2192.0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2,172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2,168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2,207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2,227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2,235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2,318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2,389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2,412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2,412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2,430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87083">
                <a:tc>
                  <a:txBody>
                    <a:bodyPr/>
                    <a:lstStyle/>
                    <a:p>
                      <a:pPr algn="l" fontAlgn="b"/>
                      <a:r>
                        <a:rPr lang="en-US" sz="800" b="1" i="0" u="none" strike="noStrike" dirty="0">
                          <a:solidFill>
                            <a:srgbClr val="7F7F7F"/>
                          </a:solidFill>
                          <a:latin typeface="Arial"/>
                          <a:cs typeface="Arial"/>
                        </a:rPr>
                        <a:t>Persons employed, </a:t>
                      </a:r>
                      <a:r>
                        <a:rPr lang="en-US" sz="800" b="1" i="0" u="none" strike="noStrike" dirty="0" err="1">
                          <a:solidFill>
                            <a:srgbClr val="7F7F7F"/>
                          </a:solidFill>
                          <a:latin typeface="Arial"/>
                          <a:cs typeface="Arial"/>
                        </a:rPr>
                        <a:t>apc</a:t>
                      </a:r>
                      <a:endParaRPr lang="en-US" sz="800" b="1" i="0" u="none" strike="noStrike" dirty="0">
                        <a:solidFill>
                          <a:srgbClr val="7F7F7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87083">
                <a:tc>
                  <a:txBody>
                    <a:bodyPr/>
                    <a:lstStyle/>
                    <a:p>
                      <a:pPr algn="l" fontAlgn="b"/>
                      <a:r>
                        <a:rPr lang="en-US" sz="800" b="1" i="0" u="none" strike="noStrike" dirty="0">
                          <a:solidFill>
                            <a:srgbClr val="7F7F7F"/>
                          </a:solidFill>
                          <a:latin typeface="Arial"/>
                          <a:cs typeface="Arial"/>
                        </a:rPr>
                        <a:t>Persons unemployed, 000s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87.0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87.0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119.0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143.0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157.0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163.0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148.0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143.4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130.2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127.9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139.8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133.6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87083">
                <a:tc>
                  <a:txBody>
                    <a:bodyPr/>
                    <a:lstStyle/>
                    <a:p>
                      <a:pPr algn="l" fontAlgn="b"/>
                      <a:r>
                        <a:rPr lang="en-US" sz="800" b="1" i="0" u="none" strike="noStrike">
                          <a:solidFill>
                            <a:srgbClr val="7F7F7F"/>
                          </a:solidFill>
                          <a:latin typeface="Arial"/>
                          <a:cs typeface="Arial"/>
                        </a:rPr>
                        <a:t>Unemployment rate, % of labour force, sa</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6.2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6.7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6.8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6.2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5.8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5.2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5.5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200853">
                <a:tc>
                  <a:txBody>
                    <a:bodyPr/>
                    <a:lstStyle/>
                    <a:p>
                      <a:pPr algn="l" fontAlgn="b"/>
                      <a:r>
                        <a:rPr lang="en-US" sz="800" b="1" i="0" u="none" strike="noStrike" dirty="0">
                          <a:solidFill>
                            <a:srgbClr val="00234B"/>
                          </a:solidFill>
                          <a:latin typeface="Arial"/>
                          <a:cs typeface="Arial"/>
                        </a:rPr>
                        <a:t>Government</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0" i="0" u="none" strike="noStrike">
                          <a:solidFill>
                            <a:srgbClr val="FFFFFF"/>
                          </a:solidFill>
                          <a:latin typeface="Arial"/>
                          <a:cs typeface="Arial"/>
                        </a:rPr>
                        <a:t> </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r>
              <a:tr h="151662">
                <a:tc>
                  <a:txBody>
                    <a:bodyPr/>
                    <a:lstStyle/>
                    <a:p>
                      <a:pPr algn="l" fontAlgn="b"/>
                      <a:r>
                        <a:rPr lang="en-US" sz="800" b="1" i="0" u="none" strike="noStrike" dirty="0">
                          <a:solidFill>
                            <a:srgbClr val="7F7F7F"/>
                          </a:solidFill>
                          <a:latin typeface="Arial"/>
                          <a:cs typeface="Arial"/>
                        </a:rPr>
                        <a:t>Operating balance, $ billions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-7.8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-12.9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-6.2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5.9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51662">
                <a:tc>
                  <a:txBody>
                    <a:bodyPr/>
                    <a:lstStyle/>
                    <a:p>
                      <a:pPr algn="l" fontAlgn="b"/>
                      <a:r>
                        <a:rPr lang="en-US" sz="800" b="1" i="0" u="none" strike="noStrike">
                          <a:solidFill>
                            <a:srgbClr val="7F7F7F"/>
                          </a:solidFill>
                          <a:latin typeface="Arial"/>
                          <a:cs typeface="Arial"/>
                        </a:rPr>
                        <a:t>Operating balance (core), % of GDP</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2.5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-6.5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0.5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1.2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51662">
                <a:tc>
                  <a:txBody>
                    <a:bodyPr/>
                    <a:lstStyle/>
                    <a:p>
                      <a:pPr algn="l" fontAlgn="b"/>
                      <a:r>
                        <a:rPr lang="en-US" sz="800" b="1" i="0" u="none" strike="noStrike">
                          <a:solidFill>
                            <a:srgbClr val="7F7F7F"/>
                          </a:solidFill>
                          <a:latin typeface="Arial"/>
                          <a:cs typeface="Arial"/>
                        </a:rPr>
                        <a:t>Gross core Crown debt, $ billions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36.8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37.7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51.0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58.9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77.3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84.2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84.3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87.1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85.1</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89.6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95.4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89.6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51662">
                <a:tc>
                  <a:txBody>
                    <a:bodyPr/>
                    <a:lstStyle/>
                    <a:p>
                      <a:pPr algn="l" fontAlgn="b"/>
                      <a:r>
                        <a:rPr lang="en-US" sz="800" b="1" i="0" u="none" strike="noStrike">
                          <a:solidFill>
                            <a:srgbClr val="7F7F7F"/>
                          </a:solidFill>
                          <a:latin typeface="Arial"/>
                          <a:cs typeface="Arial"/>
                        </a:rPr>
                        <a:t>Gross core Crown debt, % of GDP</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21.7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20.5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27.5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30.9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38.8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40.6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39.8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39.0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36.3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36.7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37.4</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33.8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204543">
                <a:tc>
                  <a:txBody>
                    <a:bodyPr/>
                    <a:lstStyle/>
                    <a:p>
                      <a:pPr algn="l" fontAlgn="b"/>
                      <a:r>
                        <a:rPr lang="en-US" sz="800" b="1" i="0" u="none" strike="noStrike" dirty="0">
                          <a:solidFill>
                            <a:srgbClr val="00234B"/>
                          </a:solidFill>
                          <a:latin typeface="Arial"/>
                          <a:cs typeface="Arial"/>
                        </a:rPr>
                        <a:t>Financial indicators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r>
                        <a:rPr lang="en-US" sz="800" b="0" i="0" u="none" strike="noStrike" dirty="0">
                          <a:solidFill>
                            <a:srgbClr val="FFFFFF"/>
                          </a:solidFill>
                          <a:latin typeface="Arial"/>
                          <a:cs typeface="Arial"/>
                        </a:rPr>
                        <a:t> </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c>
                  <a:txBody>
                    <a:bodyPr/>
                    <a:lstStyle/>
                    <a:p>
                      <a:pPr algn="ctr" fontAlgn="b"/>
                      <a:endParaRPr lang="en-US" sz="800" b="0" i="0" u="none" strike="noStrike" dirty="0">
                        <a:solidFill>
                          <a:srgbClr val="FFFFF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CDEBF0"/>
                    </a:solidFill>
                  </a:tcPr>
                </a:tc>
              </a:tr>
              <a:tr h="151662">
                <a:tc>
                  <a:txBody>
                    <a:bodyPr/>
                    <a:lstStyle/>
                    <a:p>
                      <a:pPr algn="l" fontAlgn="b"/>
                      <a:r>
                        <a:rPr lang="en-US" sz="800" b="1" i="0" u="none" strike="noStrike" dirty="0">
                          <a:solidFill>
                            <a:srgbClr val="7F7F7F"/>
                          </a:solidFill>
                          <a:latin typeface="Arial"/>
                          <a:cs typeface="Arial"/>
                        </a:rPr>
                        <a:t>90 day bank bill yield</a:t>
                      </a:r>
                      <a:r>
                        <a:rPr lang="en-US" sz="800" b="1" i="0" u="none" strike="noStrike" baseline="30000" dirty="0">
                          <a:solidFill>
                            <a:srgbClr val="7F7F7F"/>
                          </a:solidFill>
                          <a:latin typeface="Arial"/>
                          <a:cs typeface="Arial"/>
                        </a:rPr>
                        <a:t>(4)</a:t>
                      </a:r>
                      <a:endParaRPr lang="en-US" sz="800" b="1" i="0" u="none" strike="noStrike" dirty="0">
                        <a:solidFill>
                          <a:srgbClr val="7F7F7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7.8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8.8</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2.7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3.5</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4.2</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51662">
                <a:tc>
                  <a:txBody>
                    <a:bodyPr/>
                    <a:lstStyle/>
                    <a:p>
                      <a:pPr algn="l" fontAlgn="b"/>
                      <a:r>
                        <a:rPr lang="en-US" sz="800" b="1" i="0" u="none" strike="noStrike" dirty="0">
                          <a:solidFill>
                            <a:srgbClr val="7F7F7F"/>
                          </a:solidFill>
                          <a:latin typeface="Arial"/>
                          <a:cs typeface="Arial"/>
                        </a:rPr>
                        <a:t>10 year gov't stock yield</a:t>
                      </a:r>
                      <a:r>
                        <a:rPr lang="en-US" sz="800" b="1" i="0" u="none" strike="noStrike" baseline="30000" dirty="0">
                          <a:solidFill>
                            <a:srgbClr val="7F7F7F"/>
                          </a:solidFill>
                          <a:latin typeface="Arial"/>
                          <a:cs typeface="Arial"/>
                        </a:rPr>
                        <a:t>(4)</a:t>
                      </a:r>
                      <a:endParaRPr lang="en-US" sz="800" b="1" i="0" u="none" strike="noStrike" dirty="0">
                        <a:solidFill>
                          <a:srgbClr val="7F7F7F"/>
                        </a:solidFill>
                        <a:latin typeface="Arial"/>
                        <a:cs typeface="Arial"/>
                      </a:endParaRP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6.3</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5.9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4.0</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3.7</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4.6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7F7F7F"/>
                          </a:solidFill>
                          <a:latin typeface="Arial"/>
                          <a:cs typeface="Arial"/>
                        </a:rPr>
                        <a:t>4.9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5.6</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7F7F7F"/>
                          </a:solidFill>
                          <a:latin typeface="Arial"/>
                          <a:cs typeface="Arial"/>
                        </a:rPr>
                        <a:t>5.9</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r>
              <a:tr h="185273">
                <a:tc rowSpan="5">
                  <a:txBody>
                    <a:bodyPr/>
                    <a:lstStyle/>
                    <a:p>
                      <a:pPr algn="l" fontAlgn="b"/>
                      <a:r>
                        <a:rPr lang="en-US" sz="800" b="1" i="0" u="none" strike="noStrike">
                          <a:solidFill>
                            <a:srgbClr val="7F7F7F"/>
                          </a:solidFill>
                          <a:latin typeface="Arial"/>
                          <a:cs typeface="Arial"/>
                        </a:rPr>
                        <a:t>Notes:</a:t>
                      </a:r>
                    </a:p>
                  </a:txBody>
                  <a:tcPr marL="72000" marR="0" marT="0" marB="0">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gridSpan="12">
                  <a:txBody>
                    <a:bodyPr/>
                    <a:lstStyle/>
                    <a:p>
                      <a:pPr algn="l" fontAlgn="b"/>
                      <a:r>
                        <a:rPr lang="en-US" sz="700" b="0" i="0" u="none" strike="noStrike" dirty="0">
                          <a:solidFill>
                            <a:srgbClr val="7F7F7F"/>
                          </a:solidFill>
                          <a:latin typeface="Arial"/>
                          <a:cs typeface="Arial"/>
                        </a:rPr>
                        <a:t>(1) The forecasts and estimates presented above should be regarded as indicative. Data may have been rounded and therefore may not sum precisely. All annual totals are based on seasonally adjusted data.</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85273">
                <a:tc vMerge="1">
                  <a:txBody>
                    <a:bodyPr/>
                    <a:lstStyle/>
                    <a:p>
                      <a:pPr algn="l" fontAlgn="b"/>
                      <a:endParaRPr lang="en-US" sz="800" b="1"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12">
                  <a:txBody>
                    <a:bodyPr/>
                    <a:lstStyle/>
                    <a:p>
                      <a:pPr marL="0" marR="0" indent="0" algn="l" defTabSz="521373" rtl="0" eaLnBrk="1" fontAlgn="b" latinLnBrk="0" hangingPunct="1">
                        <a:lnSpc>
                          <a:spcPct val="100000"/>
                        </a:lnSpc>
                        <a:spcBef>
                          <a:spcPts val="0"/>
                        </a:spcBef>
                        <a:spcAft>
                          <a:spcPts val="0"/>
                        </a:spcAft>
                        <a:buClrTx/>
                        <a:buSzTx/>
                        <a:buFontTx/>
                        <a:buNone/>
                        <a:tabLst/>
                        <a:defRPr/>
                      </a:pPr>
                      <a:r>
                        <a:rPr lang="en-US" sz="700" kern="1200" baseline="0" dirty="0" smtClean="0">
                          <a:solidFill>
                            <a:srgbClr val="7F7F7F"/>
                          </a:solidFill>
                          <a:latin typeface="Arial"/>
                          <a:ea typeface="+mn-ea"/>
                          <a:cs typeface="Arial"/>
                        </a:rPr>
                        <a:t>(2) For government balances, using generally accepted accounting practice (GAAP) based measure of the difference between current revenue and expenditure.</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1662">
                <a:tc vMerge="1">
                  <a:txBody>
                    <a:bodyPr/>
                    <a:lstStyle/>
                    <a:p>
                      <a:pPr algn="l" fontAlgn="b"/>
                      <a:endParaRPr lang="en-US" sz="800" b="1"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12">
                  <a:txBody>
                    <a:bodyPr/>
                    <a:lstStyle/>
                    <a:p>
                      <a:pPr marL="0" marR="0" indent="0" algn="l" defTabSz="521373" rtl="0" eaLnBrk="1" fontAlgn="b" latinLnBrk="0" hangingPunct="1">
                        <a:lnSpc>
                          <a:spcPct val="100000"/>
                        </a:lnSpc>
                        <a:spcBef>
                          <a:spcPts val="0"/>
                        </a:spcBef>
                        <a:spcAft>
                          <a:spcPts val="0"/>
                        </a:spcAft>
                        <a:buClrTx/>
                        <a:buSzTx/>
                        <a:buFontTx/>
                        <a:buNone/>
                        <a:tabLst/>
                        <a:defRPr/>
                      </a:pPr>
                      <a:r>
                        <a:rPr lang="en-US" sz="700" kern="1200" baseline="0" dirty="0" smtClean="0">
                          <a:solidFill>
                            <a:srgbClr val="7F7F7F"/>
                          </a:solidFill>
                          <a:latin typeface="Arial"/>
                          <a:ea typeface="+mn-ea"/>
                          <a:cs typeface="Arial"/>
                        </a:rPr>
                        <a:t>(3) Exchange rate index is the average level for the year to March.</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1662">
                <a:tc vMerge="1">
                  <a:txBody>
                    <a:bodyPr/>
                    <a:lstStyle/>
                    <a:p>
                      <a:pPr algn="l" fontAlgn="b"/>
                      <a:endParaRPr lang="en-US" sz="800" b="1"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12">
                  <a:txBody>
                    <a:bodyPr/>
                    <a:lstStyle/>
                    <a:p>
                      <a:pPr marL="0" marR="0" indent="0" algn="l" defTabSz="521373" rtl="0" eaLnBrk="1" fontAlgn="b" latinLnBrk="0" hangingPunct="1">
                        <a:lnSpc>
                          <a:spcPct val="100000"/>
                        </a:lnSpc>
                        <a:spcBef>
                          <a:spcPts val="0"/>
                        </a:spcBef>
                        <a:spcAft>
                          <a:spcPts val="0"/>
                        </a:spcAft>
                        <a:buClrTx/>
                        <a:buSzTx/>
                        <a:buFontTx/>
                        <a:buNone/>
                        <a:tabLst/>
                        <a:defRPr/>
                      </a:pPr>
                      <a:r>
                        <a:rPr lang="en-US" sz="700" kern="1200" baseline="0" dirty="0" smtClean="0">
                          <a:solidFill>
                            <a:srgbClr val="7F7F7F"/>
                          </a:solidFill>
                          <a:latin typeface="Arial"/>
                          <a:ea typeface="+mn-ea"/>
                          <a:cs typeface="Arial"/>
                        </a:rPr>
                        <a:t>(4) New Zealand dollar exchange rates and interest rates are the average level for the March quarter.</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1662">
                <a:tc vMerge="1">
                  <a:txBody>
                    <a:bodyPr/>
                    <a:lstStyle/>
                    <a:p>
                      <a:pPr algn="l" fontAlgn="b"/>
                      <a:endParaRPr lang="en-US" sz="800" b="1"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12">
                  <a:txBody>
                    <a:bodyPr/>
                    <a:lstStyle/>
                    <a:p>
                      <a:pPr marL="0" marR="0" indent="0" algn="l" defTabSz="521373" rtl="0" eaLnBrk="1" fontAlgn="b" latinLnBrk="0" hangingPunct="1">
                        <a:lnSpc>
                          <a:spcPct val="100000"/>
                        </a:lnSpc>
                        <a:spcBef>
                          <a:spcPts val="0"/>
                        </a:spcBef>
                        <a:spcAft>
                          <a:spcPts val="0"/>
                        </a:spcAft>
                        <a:buClrTx/>
                        <a:buSzTx/>
                        <a:buFontTx/>
                        <a:buNone/>
                        <a:tabLst/>
                        <a:defRPr/>
                      </a:pPr>
                      <a:r>
                        <a:rPr lang="en-US" sz="700" kern="1200" baseline="0" dirty="0" smtClean="0">
                          <a:solidFill>
                            <a:srgbClr val="7F7F7F"/>
                          </a:solidFill>
                          <a:latin typeface="Arial"/>
                          <a:ea typeface="+mn-ea"/>
                          <a:cs typeface="Arial"/>
                        </a:rPr>
                        <a:t>(5) </a:t>
                      </a:r>
                      <a:r>
                        <a:rPr lang="en-US" sz="700" kern="1200" baseline="0" dirty="0" err="1" smtClean="0">
                          <a:solidFill>
                            <a:srgbClr val="7F7F7F"/>
                          </a:solidFill>
                          <a:latin typeface="Arial"/>
                          <a:ea typeface="+mn-ea"/>
                          <a:cs typeface="Arial"/>
                        </a:rPr>
                        <a:t>apc</a:t>
                      </a:r>
                      <a:r>
                        <a:rPr lang="en-US" sz="700" kern="1200" baseline="0" dirty="0" smtClean="0">
                          <a:solidFill>
                            <a:srgbClr val="7F7F7F"/>
                          </a:solidFill>
                          <a:latin typeface="Arial"/>
                          <a:ea typeface="+mn-ea"/>
                          <a:cs typeface="Arial"/>
                        </a:rPr>
                        <a:t> = annual percent change, </a:t>
                      </a:r>
                      <a:r>
                        <a:rPr lang="en-US" sz="700" kern="1200" baseline="0" dirty="0" err="1" smtClean="0">
                          <a:solidFill>
                            <a:srgbClr val="7F7F7F"/>
                          </a:solidFill>
                          <a:latin typeface="Arial"/>
                          <a:ea typeface="+mn-ea"/>
                          <a:cs typeface="Arial"/>
                        </a:rPr>
                        <a:t>aapc</a:t>
                      </a:r>
                      <a:r>
                        <a:rPr lang="en-US" sz="700" kern="1200" baseline="0" dirty="0" smtClean="0">
                          <a:solidFill>
                            <a:srgbClr val="7F7F7F"/>
                          </a:solidFill>
                          <a:latin typeface="Arial"/>
                          <a:ea typeface="+mn-ea"/>
                          <a:cs typeface="Arial"/>
                        </a:rPr>
                        <a:t> = annual average percent change, </a:t>
                      </a:r>
                      <a:r>
                        <a:rPr lang="en-US" sz="700" kern="1200" baseline="0" dirty="0" err="1" smtClean="0">
                          <a:solidFill>
                            <a:srgbClr val="7F7F7F"/>
                          </a:solidFill>
                          <a:latin typeface="Arial"/>
                          <a:ea typeface="+mn-ea"/>
                          <a:cs typeface="Arial"/>
                        </a:rPr>
                        <a:t>sa</a:t>
                      </a:r>
                      <a:r>
                        <a:rPr lang="en-US" sz="700" kern="1200" baseline="0" dirty="0" smtClean="0">
                          <a:solidFill>
                            <a:srgbClr val="7F7F7F"/>
                          </a:solidFill>
                          <a:latin typeface="Arial"/>
                          <a:ea typeface="+mn-ea"/>
                          <a:cs typeface="Arial"/>
                        </a:rPr>
                        <a:t> = seasonally adjusted</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fontAlgn="b"/>
                      <a:endParaRPr lang="en-US" sz="800" b="0" i="0" u="none" strike="noStrike">
                        <a:solidFill>
                          <a:srgbClr val="000000"/>
                        </a:solidFill>
                        <a:latin typeface="Arial"/>
                        <a:cs typeface="Arial"/>
                      </a:endParaRPr>
                    </a:p>
                  </a:txBody>
                  <a:tcPr marL="7200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1662">
                <a:tc>
                  <a:txBody>
                    <a:bodyPr/>
                    <a:lstStyle/>
                    <a:p>
                      <a:pPr marL="0" marR="0" indent="0" algn="l" defTabSz="521373" rtl="0" eaLnBrk="1" fontAlgn="b" latinLnBrk="0" hangingPunct="1">
                        <a:lnSpc>
                          <a:spcPct val="100000"/>
                        </a:lnSpc>
                        <a:spcBef>
                          <a:spcPts val="0"/>
                        </a:spcBef>
                        <a:spcAft>
                          <a:spcPts val="0"/>
                        </a:spcAft>
                        <a:buClrTx/>
                        <a:buSzTx/>
                        <a:buFontTx/>
                        <a:buNone/>
                        <a:tabLst/>
                        <a:defRPr/>
                      </a:pPr>
                      <a:r>
                        <a:rPr lang="en-US" sz="800" b="1" i="0" u="none" strike="noStrike" dirty="0">
                          <a:solidFill>
                            <a:srgbClr val="7F7F7F"/>
                          </a:solidFill>
                          <a:latin typeface="Arial"/>
                          <a:cs typeface="Arial"/>
                        </a:rPr>
                        <a:t>Source:</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gridSpan="12">
                  <a:txBody>
                    <a:bodyPr/>
                    <a:lstStyle/>
                    <a:p>
                      <a:pPr marL="0" marR="0" indent="0" algn="l" defTabSz="521373" rtl="0" eaLnBrk="1" fontAlgn="b" latinLnBrk="0" hangingPunct="1">
                        <a:lnSpc>
                          <a:spcPct val="100000"/>
                        </a:lnSpc>
                        <a:spcBef>
                          <a:spcPts val="0"/>
                        </a:spcBef>
                        <a:spcAft>
                          <a:spcPts val="0"/>
                        </a:spcAft>
                        <a:buClrTx/>
                        <a:buSzTx/>
                        <a:buFontTx/>
                        <a:buNone/>
                        <a:tabLst/>
                        <a:defRPr/>
                      </a:pPr>
                      <a:r>
                        <a:rPr lang="en-US" sz="700" kern="1200" baseline="0" dirty="0" smtClean="0">
                          <a:solidFill>
                            <a:srgbClr val="7F7F7F"/>
                          </a:solidFill>
                          <a:latin typeface="Arial"/>
                          <a:ea typeface="+mn-ea"/>
                          <a:cs typeface="Arial"/>
                        </a:rPr>
                        <a:t>Reserve Bank of New Zealand, Statistics New Zealand, New Zealand Treasury, NZIER estimates and forecasts</a:t>
                      </a:r>
                    </a:p>
                  </a:txBody>
                  <a:tcPr marL="72000" marR="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1002</TotalTime>
  <Words>1179</Words>
  <Application>Microsoft Macintosh PowerPoint</Application>
  <PresentationFormat>Custom</PresentationFormat>
  <Paragraphs>299</Paragraphs>
  <Slides>3</Slides>
  <Notes>0</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dc:creator>
  <cp:lastModifiedBy>studio</cp:lastModifiedBy>
  <cp:revision>88</cp:revision>
  <cp:lastPrinted>2014-01-24T01:37:10Z</cp:lastPrinted>
  <dcterms:created xsi:type="dcterms:W3CDTF">2014-04-04T01:28:12Z</dcterms:created>
  <dcterms:modified xsi:type="dcterms:W3CDTF">2014-04-04T01:28:20Z</dcterms:modified>
</cp:coreProperties>
</file>