
<file path=[Content_Types].xml><?xml version="1.0" encoding="utf-8"?>
<Types xmlns="http://schemas.openxmlformats.org/package/2006/content-types">
  <Override PartName="/ppt/theme/theme1.xml" ContentType="application/vnd.openxmlformats-officedocument.them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Default Extension="jpeg" ContentType="image/j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rels" ContentType="application/vnd.openxmlformats-package.relationships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emf" ContentType="image/x-emf"/>
  <Override PartName="/docProps/core.xml" ContentType="application/vnd.openxmlformats-package.core-properties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2" r:id="rId1"/>
  </p:sldMasterIdLst>
  <p:notesMasterIdLst>
    <p:notesMasterId r:id="rId6"/>
  </p:notesMasterIdLst>
  <p:sldIdLst>
    <p:sldId id="288" r:id="rId2"/>
    <p:sldId id="321" r:id="rId3"/>
    <p:sldId id="323" r:id="rId4"/>
    <p:sldId id="324" r:id="rId5"/>
  </p:sldIdLst>
  <p:sldSz cx="10688638" cy="7562850"/>
  <p:notesSz cx="7099300" cy="10234613"/>
  <p:defaultTextStyle>
    <a:defPPr>
      <a:defRPr lang="en-US"/>
    </a:defPPr>
    <a:lvl1pPr marL="0" algn="l" defTabSz="5212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245" algn="l" defTabSz="5212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487" algn="l" defTabSz="5212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729" algn="l" defTabSz="5212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4973" algn="l" defTabSz="5212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215" algn="l" defTabSz="5212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460" algn="l" defTabSz="5212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702" algn="l" defTabSz="5212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9946" algn="l" defTabSz="5212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9875" autoAdjust="0"/>
    <p:restoredTop sz="94627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-1784" y="-120"/>
      </p:cViewPr>
      <p:guideLst>
        <p:guide orient="horz" pos="4108"/>
        <p:guide pos="3545"/>
        <p:guide pos="514"/>
        <p:guide pos="6237"/>
        <p:guide pos="22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5C51D31-C076-B448-BBED-C6FB8AE29622}" type="datetimeFigureOut">
              <a:rPr lang="en-US" smtClean="0"/>
              <a:pPr/>
              <a:t>4/4/14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9788" y="768350"/>
            <a:ext cx="5419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E8B4FA6-26F3-994D-B4E0-B2565B4D4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586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ight-blue-halftone-pattern SML.jpg"/>
          <p:cNvPicPr>
            <a:picLocks noChangeAspect="1"/>
          </p:cNvPicPr>
          <p:nvPr userDrawn="1"/>
        </p:nvPicPr>
        <p:blipFill>
          <a:blip r:embed="rId3"/>
          <a:srcRect l="2425"/>
          <a:stretch>
            <a:fillRect/>
          </a:stretch>
        </p:blipFill>
        <p:spPr>
          <a:xfrm>
            <a:off x="251999" y="436281"/>
            <a:ext cx="10141448" cy="68088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  <a:prstGeom prst="rect">
            <a:avLst/>
          </a:prstGeom>
        </p:spPr>
        <p:txBody>
          <a:bodyPr vert="horz" lIns="104274" tIns="52138" rIns="104274" bIns="52138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104274" tIns="52138" rIns="104274" bIns="52138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104274" tIns="52138" rIns="104274" bIns="5213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A59F1-12F2-214D-AA80-65346CB9CC88}" type="datetimeFigureOut">
              <a:rPr lang="en-US" smtClean="0"/>
              <a:pPr/>
              <a:t>4/4/14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3" y="7009643"/>
            <a:ext cx="3384735" cy="402652"/>
          </a:xfrm>
          <a:prstGeom prst="rect">
            <a:avLst/>
          </a:prstGeom>
        </p:spPr>
        <p:txBody>
          <a:bodyPr vert="horz" lIns="104274" tIns="52138" rIns="104274" bIns="5213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104274" tIns="52138" rIns="104274" bIns="5213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FDA76-3784-3448-9F66-C30C725FBB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51999" y="252003"/>
            <a:ext cx="10141448" cy="200155"/>
          </a:xfrm>
          <a:prstGeom prst="rect">
            <a:avLst/>
          </a:prstGeom>
          <a:solidFill>
            <a:srgbClr val="4EC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50731" y="6770959"/>
            <a:ext cx="949343" cy="24087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51999" y="7135651"/>
            <a:ext cx="10141448" cy="200155"/>
          </a:xfrm>
          <a:prstGeom prst="rect">
            <a:avLst/>
          </a:prstGeom>
          <a:solidFill>
            <a:srgbClr val="4EC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007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ctr" defTabSz="5213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28" indent="-391028" algn="l" defTabSz="521373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30" indent="-325858" algn="l" defTabSz="521373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431" indent="-260685" algn="l" defTabSz="52137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802" indent="-260685" algn="l" defTabSz="521373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175" indent="-260685" algn="l" defTabSz="521373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547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919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291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663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9.emf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11.emf"/><Relationship Id="rId6" Type="http://schemas.openxmlformats.org/officeDocument/2006/relationships/image" Target="../media/image12.png"/><Relationship Id="rId7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6.emf"/><Relationship Id="rId5" Type="http://schemas.openxmlformats.org/officeDocument/2006/relationships/image" Target="../media/image9.emf"/><Relationship Id="rId6" Type="http://schemas.openxmlformats.org/officeDocument/2006/relationships/image" Target="../media/image12.png"/><Relationship Id="rId7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521" y="4881549"/>
            <a:ext cx="739158" cy="4782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8434" y="1121977"/>
            <a:ext cx="759050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spc="-100" dirty="0">
                <a:solidFill>
                  <a:srgbClr val="00234B"/>
                </a:solidFill>
                <a:latin typeface="Arial"/>
                <a:cs typeface="Arial"/>
              </a:rPr>
              <a:t>Recommended Process of Sale</a:t>
            </a:r>
          </a:p>
        </p:txBody>
      </p:sp>
      <p:sp>
        <p:nvSpPr>
          <p:cNvPr id="3" name="Rectangle 2"/>
          <p:cNvSpPr/>
          <p:nvPr/>
        </p:nvSpPr>
        <p:spPr>
          <a:xfrm>
            <a:off x="908430" y="1706359"/>
            <a:ext cx="774373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rgbClr val="4EC5D8"/>
                </a:solidFill>
                <a:latin typeface="Arial"/>
                <a:cs typeface="Arial"/>
              </a:rPr>
              <a:t>Having </a:t>
            </a:r>
            <a:r>
              <a:rPr lang="en-US" sz="1400" dirty="0" err="1" smtClean="0">
                <a:solidFill>
                  <a:srgbClr val="4EC5D8"/>
                </a:solidFill>
                <a:latin typeface="Arial"/>
                <a:cs typeface="Arial"/>
              </a:rPr>
              <a:t>analysed</a:t>
            </a:r>
            <a:r>
              <a:rPr lang="en-US" sz="1400" dirty="0" smtClean="0">
                <a:solidFill>
                  <a:srgbClr val="4EC5D8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4EC5D8"/>
                </a:solidFill>
                <a:latin typeface="Arial"/>
                <a:cs typeface="Arial"/>
              </a:rPr>
              <a:t>the nature of your property, the likely target market and the current market situation, we recommend sale by way of Auction.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921026" y="2301561"/>
            <a:ext cx="3424922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300" b="1" dirty="0">
                <a:solidFill>
                  <a:srgbClr val="00234B"/>
                </a:solidFill>
                <a:latin typeface="Arial"/>
                <a:cs typeface="Arial"/>
              </a:rPr>
              <a:t>The benefits of sale by this process are –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320" y="2433482"/>
            <a:ext cx="3332144" cy="3544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272" y="3199115"/>
            <a:ext cx="603811" cy="447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817" y="4865128"/>
            <a:ext cx="570266" cy="503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102" y="3183923"/>
            <a:ext cx="514358" cy="4472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70657" y="3115556"/>
            <a:ext cx="2254749" cy="72360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Auction is a highly effective way of creating buyer competition to ensure that the best possible price is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achieved.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2678" y="2632433"/>
            <a:ext cx="448154" cy="55397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US" sz="3000" b="1" dirty="0">
                <a:solidFill>
                  <a:srgbClr val="00234B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91623" y="4865128"/>
            <a:ext cx="2254749" cy="1169551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The auction process places a time frame (usually a 4–5 week period) on the sale. This in turn instills an urgency into the minds of prospective purchasers and allows the vendor to determine the terms and conditions.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53642" y="4382003"/>
            <a:ext cx="2254749" cy="55397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US" sz="3000" b="1" dirty="0">
                <a:solidFill>
                  <a:srgbClr val="00234B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3158" y="4865127"/>
            <a:ext cx="1853558" cy="1323417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lvl="0" algn="r"/>
            <a:r>
              <a:rPr lang="en-NZ" sz="1000" dirty="0">
                <a:solidFill>
                  <a:srgbClr val="7F7F7F"/>
                </a:solidFill>
                <a:latin typeface="Arial"/>
                <a:cs typeface="Arial"/>
              </a:rPr>
              <a:t>Auction is a highly transparent </a:t>
            </a:r>
            <a:r>
              <a:rPr lang="en-NZ" sz="1000" dirty="0" smtClean="0">
                <a:solidFill>
                  <a:srgbClr val="7F7F7F"/>
                </a:solidFill>
                <a:latin typeface="Arial"/>
                <a:cs typeface="Arial"/>
              </a:rPr>
              <a:t>process.. </a:t>
            </a:r>
            <a:r>
              <a:rPr lang="en-NZ" sz="1000" dirty="0">
                <a:solidFill>
                  <a:srgbClr val="7F7F7F"/>
                </a:solidFill>
                <a:latin typeface="Arial"/>
                <a:cs typeface="Arial"/>
              </a:rPr>
              <a:t>All interested parties are provided with the relevant property information allowing them to undertake their due diligence well in advance of  the auction </a:t>
            </a:r>
            <a:r>
              <a:rPr lang="en-NZ" sz="1000" dirty="0" smtClean="0">
                <a:solidFill>
                  <a:srgbClr val="7F7F7F"/>
                </a:solidFill>
                <a:latin typeface="Arial"/>
                <a:cs typeface="Arial"/>
              </a:rPr>
              <a:t>day.</a:t>
            </a:r>
            <a:endParaRPr lang="en-NZ" sz="1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73755" y="4382003"/>
            <a:ext cx="478153" cy="55397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r"/>
            <a:r>
              <a:rPr lang="en-US" sz="3000" b="1" dirty="0">
                <a:solidFill>
                  <a:srgbClr val="00234B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42690" y="3115558"/>
            <a:ext cx="1694026" cy="1038219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r"/>
            <a:r>
              <a:rPr lang="en-US" sz="1000" dirty="0">
                <a:solidFill>
                  <a:srgbClr val="7F7F7F"/>
                </a:solidFill>
                <a:latin typeface="Arial"/>
                <a:cs typeface="Arial"/>
              </a:rPr>
              <a:t>When a property is sold at auction the sale is unconditional, a 10% deposit is paid and the settlement date is pre-determined.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73755" y="2632433"/>
            <a:ext cx="478153" cy="55397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r"/>
            <a:r>
              <a:rPr lang="en-US" sz="3000" b="1" dirty="0">
                <a:solidFill>
                  <a:srgbClr val="00234B"/>
                </a:solidFill>
                <a:latin typeface="Arial"/>
                <a:cs typeface="Arial"/>
              </a:rPr>
              <a:t>4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5401" y="3590786"/>
            <a:ext cx="1475984" cy="1229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8434" y="1121977"/>
            <a:ext cx="759050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spc="-100" dirty="0">
                <a:solidFill>
                  <a:srgbClr val="00234B"/>
                </a:solidFill>
                <a:latin typeface="Arial"/>
                <a:cs typeface="Arial"/>
              </a:rPr>
              <a:t>Recommended Process of Sale</a:t>
            </a:r>
          </a:p>
        </p:txBody>
      </p:sp>
      <p:sp>
        <p:nvSpPr>
          <p:cNvPr id="3" name="Rectangle 2"/>
          <p:cNvSpPr/>
          <p:nvPr/>
        </p:nvSpPr>
        <p:spPr>
          <a:xfrm>
            <a:off x="908430" y="1706359"/>
            <a:ext cx="774373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rgbClr val="4EC5D8"/>
                </a:solidFill>
                <a:latin typeface="Arial"/>
                <a:cs typeface="Arial"/>
              </a:rPr>
              <a:t>Having </a:t>
            </a:r>
            <a:r>
              <a:rPr lang="en-US" sz="1400" dirty="0" err="1" smtClean="0">
                <a:solidFill>
                  <a:srgbClr val="4EC5D8"/>
                </a:solidFill>
                <a:latin typeface="Arial"/>
                <a:cs typeface="Arial"/>
              </a:rPr>
              <a:t>analysed</a:t>
            </a:r>
            <a:r>
              <a:rPr lang="en-US" sz="1400" dirty="0" smtClean="0">
                <a:solidFill>
                  <a:srgbClr val="4EC5D8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4EC5D8"/>
                </a:solidFill>
                <a:latin typeface="Arial"/>
                <a:cs typeface="Arial"/>
              </a:rPr>
              <a:t>the nature of your property, the likely target market and the current market situation, we recommend sale by way of </a:t>
            </a:r>
            <a:r>
              <a:rPr lang="en-US" sz="1400" dirty="0" smtClean="0">
                <a:solidFill>
                  <a:srgbClr val="4EC5D8"/>
                </a:solidFill>
                <a:latin typeface="Arial"/>
                <a:cs typeface="Arial"/>
              </a:rPr>
              <a:t>Tender.</a:t>
            </a:r>
            <a:endParaRPr lang="en-US" sz="1400" dirty="0">
              <a:solidFill>
                <a:srgbClr val="4EC5D8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1026" y="2301561"/>
            <a:ext cx="3424922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300" b="1" dirty="0">
                <a:solidFill>
                  <a:srgbClr val="00234B"/>
                </a:solidFill>
                <a:latin typeface="Arial"/>
                <a:cs typeface="Arial"/>
              </a:rPr>
              <a:t>The benefits of sale by this process are –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320" y="2433482"/>
            <a:ext cx="3332144" cy="3544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272" y="3199115"/>
            <a:ext cx="603811" cy="447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817" y="4865128"/>
            <a:ext cx="570266" cy="503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102" y="3183923"/>
            <a:ext cx="514358" cy="4472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70657" y="3115556"/>
            <a:ext cx="2254749" cy="101564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Tenderers are encouraged to complete due diligence and have their finance in place prior to submitting a tender, reducing the time delay between acceptance and settlement.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2678" y="2632433"/>
            <a:ext cx="448154" cy="55397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US" sz="3000" b="1" dirty="0">
                <a:solidFill>
                  <a:srgbClr val="00234B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91623" y="4865128"/>
            <a:ext cx="2254749" cy="861752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Tender sets a specific timeframe within a formal offer must be made, usually a 4 to 5 week period to allow purchasers to carry out their due diligence.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53642" y="4382003"/>
            <a:ext cx="2254749" cy="55397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US" sz="3000" b="1" dirty="0">
                <a:solidFill>
                  <a:srgbClr val="00234B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3158" y="4865127"/>
            <a:ext cx="1853558" cy="55397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r"/>
            <a:r>
              <a:rPr lang="en-US" sz="1000" dirty="0">
                <a:solidFill>
                  <a:srgbClr val="7F7F7F"/>
                </a:solidFill>
                <a:latin typeface="Arial"/>
                <a:cs typeface="Arial"/>
              </a:rPr>
              <a:t>Purchasers are required to submit on the vendor’s pre determined conditions</a:t>
            </a:r>
            <a:r>
              <a:rPr lang="en-US" sz="1000" dirty="0" smtClean="0">
                <a:solidFill>
                  <a:srgbClr val="7F7F7F"/>
                </a:solidFill>
                <a:latin typeface="Arial"/>
                <a:cs typeface="Arial"/>
              </a:rPr>
              <a:t>.</a:t>
            </a:r>
            <a:endParaRPr lang="en-US" sz="1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73755" y="4382003"/>
            <a:ext cx="478153" cy="55397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r"/>
            <a:r>
              <a:rPr lang="en-US" sz="3000" b="1" dirty="0">
                <a:solidFill>
                  <a:srgbClr val="00234B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42690" y="3115558"/>
            <a:ext cx="1694026" cy="861752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r"/>
            <a:r>
              <a:rPr lang="en-US" sz="1000" dirty="0">
                <a:solidFill>
                  <a:srgbClr val="7F7F7F"/>
                </a:solidFill>
                <a:latin typeface="Arial"/>
                <a:cs typeface="Arial"/>
              </a:rPr>
              <a:t>Tender allows the vendor to deal with the preferred party and there is flexibility for the vendor to counter sign the preferred </a:t>
            </a:r>
            <a:r>
              <a:rPr lang="en-US" sz="1000" dirty="0" smtClean="0">
                <a:solidFill>
                  <a:srgbClr val="7F7F7F"/>
                </a:solidFill>
                <a:latin typeface="Arial"/>
                <a:cs typeface="Arial"/>
              </a:rPr>
              <a:t>offer</a:t>
            </a:r>
            <a:r>
              <a:rPr lang="en-US" sz="1000" dirty="0">
                <a:solidFill>
                  <a:srgbClr val="7F7F7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73755" y="2632433"/>
            <a:ext cx="478153" cy="55397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r"/>
            <a:r>
              <a:rPr lang="en-US" sz="3000" b="1" dirty="0">
                <a:solidFill>
                  <a:srgbClr val="00234B"/>
                </a:solidFill>
                <a:latin typeface="Arial"/>
                <a:cs typeface="Arial"/>
              </a:rPr>
              <a:t>4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5948" y="3704779"/>
            <a:ext cx="1231200" cy="1231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14388" y="4884905"/>
            <a:ext cx="72293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884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8434" y="1121977"/>
            <a:ext cx="759050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spc="-100" dirty="0">
                <a:solidFill>
                  <a:srgbClr val="00234B"/>
                </a:solidFill>
                <a:latin typeface="Arial"/>
                <a:cs typeface="Arial"/>
              </a:rPr>
              <a:t>Recommended Process of Sale</a:t>
            </a:r>
          </a:p>
        </p:txBody>
      </p:sp>
      <p:sp>
        <p:nvSpPr>
          <p:cNvPr id="3" name="Rectangle 2"/>
          <p:cNvSpPr/>
          <p:nvPr/>
        </p:nvSpPr>
        <p:spPr>
          <a:xfrm>
            <a:off x="908430" y="1706359"/>
            <a:ext cx="774373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rgbClr val="4EC5D8"/>
                </a:solidFill>
                <a:latin typeface="Arial"/>
                <a:cs typeface="Arial"/>
              </a:rPr>
              <a:t>Having </a:t>
            </a:r>
            <a:r>
              <a:rPr lang="en-US" sz="1400" dirty="0" err="1" smtClean="0">
                <a:solidFill>
                  <a:srgbClr val="4EC5D8"/>
                </a:solidFill>
                <a:latin typeface="Arial"/>
                <a:cs typeface="Arial"/>
              </a:rPr>
              <a:t>analysed</a:t>
            </a:r>
            <a:r>
              <a:rPr lang="en-US" sz="1400" dirty="0" smtClean="0">
                <a:solidFill>
                  <a:srgbClr val="4EC5D8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4EC5D8"/>
                </a:solidFill>
                <a:latin typeface="Arial"/>
                <a:cs typeface="Arial"/>
              </a:rPr>
              <a:t>the nature of your property, the likely target market and the current market situation, we recommend sale by way of </a:t>
            </a:r>
            <a:r>
              <a:rPr lang="en-US" sz="1400" dirty="0" smtClean="0">
                <a:solidFill>
                  <a:srgbClr val="4EC5D8"/>
                </a:solidFill>
                <a:latin typeface="Arial"/>
                <a:cs typeface="Arial"/>
              </a:rPr>
              <a:t>Expressions of Interest.</a:t>
            </a:r>
            <a:endParaRPr lang="en-US" sz="1400" dirty="0">
              <a:solidFill>
                <a:srgbClr val="4EC5D8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1026" y="2301561"/>
            <a:ext cx="3424922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300" b="1" dirty="0">
                <a:solidFill>
                  <a:srgbClr val="00234B"/>
                </a:solidFill>
                <a:latin typeface="Arial"/>
                <a:cs typeface="Arial"/>
              </a:rPr>
              <a:t>The benefits of sale by this process are –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320" y="2433482"/>
            <a:ext cx="3332144" cy="3544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817" y="4865128"/>
            <a:ext cx="570266" cy="503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102" y="3183923"/>
            <a:ext cx="514358" cy="4472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70657" y="3115556"/>
            <a:ext cx="2254749" cy="707864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Expressions of Interest is most commonly used when there are multiple possibilities for the sale or lease of a property.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2678" y="2632433"/>
            <a:ext cx="448154" cy="55397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US" sz="3000" b="1" dirty="0">
                <a:solidFill>
                  <a:srgbClr val="00234B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91623" y="4865128"/>
            <a:ext cx="2254749" cy="55397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Parties are required to register their interest in the property within a certain period of time.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53642" y="4382003"/>
            <a:ext cx="2254749" cy="55397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US" sz="3000" b="1" dirty="0">
                <a:solidFill>
                  <a:srgbClr val="00234B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3158" y="4865127"/>
            <a:ext cx="1853558" cy="400087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r"/>
            <a:r>
              <a:rPr lang="en-US" sz="1000" dirty="0" smtClean="0">
                <a:solidFill>
                  <a:srgbClr val="7F7F7F"/>
                </a:solidFill>
                <a:latin typeface="Arial"/>
                <a:cs typeface="Arial"/>
              </a:rPr>
              <a:t>There is no set price so price is not an objection.</a:t>
            </a:r>
            <a:endParaRPr lang="en-US" sz="1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73755" y="4382003"/>
            <a:ext cx="478153" cy="55397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r"/>
            <a:r>
              <a:rPr lang="en-US" sz="3000" b="1" dirty="0">
                <a:solidFill>
                  <a:srgbClr val="00234B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42690" y="3115558"/>
            <a:ext cx="1694026" cy="101564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r"/>
            <a:r>
              <a:rPr lang="en-US" sz="1000" dirty="0" smtClean="0">
                <a:solidFill>
                  <a:srgbClr val="7F7F7F"/>
                </a:solidFill>
                <a:latin typeface="Arial"/>
                <a:cs typeface="Arial"/>
              </a:rPr>
              <a:t>The process invites both conditional and unconditional offers, upon close of the offer period it is up to the vendor who they negotiate with.</a:t>
            </a:r>
            <a:endParaRPr lang="en-US" sz="1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73755" y="2632433"/>
            <a:ext cx="478153" cy="55397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r"/>
            <a:r>
              <a:rPr lang="en-US" sz="3000" b="1" dirty="0">
                <a:solidFill>
                  <a:srgbClr val="00234B"/>
                </a:solidFill>
                <a:latin typeface="Arial"/>
                <a:cs typeface="Arial"/>
              </a:rPr>
              <a:t>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817" y="3127300"/>
            <a:ext cx="544645" cy="50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20382" y="3633928"/>
            <a:ext cx="1766020" cy="1231200"/>
          </a:xfrm>
          <a:prstGeom prst="rect">
            <a:avLst/>
          </a:prstGeom>
        </p:spPr>
      </p:pic>
      <p:pic>
        <p:nvPicPr>
          <p:cNvPr id="22" name="Picture 21" descr="Sold Building.ep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1102" y="4842558"/>
            <a:ext cx="486878" cy="5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62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8759" y="1121977"/>
            <a:ext cx="759050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spc="-100" dirty="0">
                <a:solidFill>
                  <a:srgbClr val="00234B"/>
                </a:solidFill>
                <a:latin typeface="Arial"/>
                <a:cs typeface="Arial"/>
              </a:rPr>
              <a:t>Recommended Process of Sale</a:t>
            </a:r>
          </a:p>
        </p:txBody>
      </p:sp>
      <p:sp>
        <p:nvSpPr>
          <p:cNvPr id="3" name="Rectangle 2"/>
          <p:cNvSpPr/>
          <p:nvPr/>
        </p:nvSpPr>
        <p:spPr>
          <a:xfrm>
            <a:off x="918755" y="1706359"/>
            <a:ext cx="774373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rgbClr val="4EC5D8"/>
                </a:solidFill>
                <a:latin typeface="Arial"/>
                <a:cs typeface="Arial"/>
              </a:rPr>
              <a:t>Having </a:t>
            </a:r>
            <a:r>
              <a:rPr lang="en-US" sz="1400" dirty="0" err="1" smtClean="0">
                <a:solidFill>
                  <a:srgbClr val="4EC5D8"/>
                </a:solidFill>
                <a:latin typeface="Arial"/>
                <a:cs typeface="Arial"/>
              </a:rPr>
              <a:t>analysed</a:t>
            </a:r>
            <a:r>
              <a:rPr lang="en-US" sz="1400" dirty="0" smtClean="0">
                <a:solidFill>
                  <a:srgbClr val="4EC5D8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4EC5D8"/>
                </a:solidFill>
                <a:latin typeface="Arial"/>
                <a:cs typeface="Arial"/>
              </a:rPr>
              <a:t>the nature of your property, the likely target market and the current market situation, we recommend sale by way of </a:t>
            </a:r>
            <a:r>
              <a:rPr lang="en-US" sz="1400" dirty="0" smtClean="0">
                <a:solidFill>
                  <a:srgbClr val="4EC5D8"/>
                </a:solidFill>
                <a:latin typeface="Arial"/>
                <a:cs typeface="Arial"/>
              </a:rPr>
              <a:t>Private Treaty.</a:t>
            </a:r>
            <a:endParaRPr lang="en-US" sz="1400" dirty="0">
              <a:solidFill>
                <a:srgbClr val="4EC5D8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1351" y="2301561"/>
            <a:ext cx="3424922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300" b="1" dirty="0">
                <a:solidFill>
                  <a:srgbClr val="00234B"/>
                </a:solidFill>
                <a:latin typeface="Arial"/>
                <a:cs typeface="Arial"/>
              </a:rPr>
              <a:t>The benefits of sale by this process are –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645" y="2433482"/>
            <a:ext cx="3332144" cy="3544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427" y="3183923"/>
            <a:ext cx="514358" cy="4472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80982" y="3115556"/>
            <a:ext cx="2254749" cy="861752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An asking price is placed on the property.  Purchasers are made aware of the vendors’ expectations so potential purchasers are genuine interested parties.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43003" y="2632433"/>
            <a:ext cx="448154" cy="55397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US" sz="3000" b="1" dirty="0">
                <a:solidFill>
                  <a:srgbClr val="00234B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01948" y="4865128"/>
            <a:ext cx="2254749" cy="55397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Purchasers can make conditional offers on the property at any time during the campaign. 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63967" y="4382003"/>
            <a:ext cx="2254749" cy="55397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US" sz="3000" b="1" dirty="0">
                <a:solidFill>
                  <a:srgbClr val="00234B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3483" y="4865127"/>
            <a:ext cx="1853558" cy="400087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r"/>
            <a:r>
              <a:rPr lang="en-US" sz="1000" dirty="0" smtClean="0">
                <a:solidFill>
                  <a:srgbClr val="7F7F7F"/>
                </a:solidFill>
                <a:latin typeface="Arial"/>
                <a:cs typeface="Arial"/>
              </a:rPr>
              <a:t>No time pressure on vendors or purchasers.</a:t>
            </a:r>
            <a:endParaRPr lang="en-US" sz="1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84080" y="4382003"/>
            <a:ext cx="478153" cy="55397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r"/>
            <a:r>
              <a:rPr lang="en-US" sz="3000" b="1" dirty="0">
                <a:solidFill>
                  <a:srgbClr val="00234B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3015" y="3115558"/>
            <a:ext cx="1694026" cy="55397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r"/>
            <a:r>
              <a:rPr lang="en-US" sz="1000" dirty="0" smtClean="0">
                <a:solidFill>
                  <a:srgbClr val="7F7F7F"/>
                </a:solidFill>
                <a:latin typeface="Arial"/>
                <a:cs typeface="Arial"/>
              </a:rPr>
              <a:t>The process encourages both conditional and unconditional offers.</a:t>
            </a:r>
            <a:endParaRPr lang="en-US" sz="1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84080" y="2632433"/>
            <a:ext cx="478153" cy="55397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r"/>
            <a:r>
              <a:rPr lang="en-US" sz="3000" b="1" dirty="0">
                <a:solidFill>
                  <a:srgbClr val="00234B"/>
                </a:solidFill>
                <a:latin typeface="Arial"/>
                <a:cs typeface="Arial"/>
              </a:rPr>
              <a:t>4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142" y="4865128"/>
            <a:ext cx="570266" cy="5031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302" y="4807770"/>
            <a:ext cx="514800" cy="514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00939" y="3184791"/>
            <a:ext cx="640311" cy="446400"/>
          </a:xfrm>
          <a:prstGeom prst="rect">
            <a:avLst/>
          </a:prstGeom>
        </p:spPr>
      </p:pic>
      <p:pic>
        <p:nvPicPr>
          <p:cNvPr id="23" name="Picture 22" descr="Sold Building.ep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6202" y="3673134"/>
            <a:ext cx="1131235" cy="12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638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526</Words>
  <Application>Microsoft Macintosh PowerPoint</Application>
  <PresentationFormat>Custom</PresentationFormat>
  <Paragraphs>44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studio</dc:creator>
  <cp:lastModifiedBy>studio</cp:lastModifiedBy>
  <cp:revision>75</cp:revision>
  <cp:lastPrinted>2014-02-14T01:12:56Z</cp:lastPrinted>
  <dcterms:created xsi:type="dcterms:W3CDTF">2014-04-04T01:28:24Z</dcterms:created>
  <dcterms:modified xsi:type="dcterms:W3CDTF">2014-04-04T01:28:30Z</dcterms:modified>
</cp:coreProperties>
</file>