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heme/theme2.xml" ContentType="application/vnd.openxmlformats-officedocument.theme+xml"/>
  <Override PartName="/docProps/app.xml" ContentType="application/vnd.openxmlformats-officedocument.extended-properties+xml"/>
  <Default Extension="emf" ContentType="image/x-emf"/>
  <Override PartName="/ppt/notesMasters/notesMaster1.xml" ContentType="application/vnd.openxmlformats-officedocument.presentationml.notesMaster+xml"/>
  <Default Extension="jpeg" ContentType="image/jpeg"/>
  <Default Extension="xml" ContentType="application/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2" r:id="rId1"/>
  </p:sldMasterIdLst>
  <p:notesMasterIdLst>
    <p:notesMasterId r:id="rId5"/>
  </p:notesMasterIdLst>
  <p:sldIdLst>
    <p:sldId id="322" r:id="rId2"/>
    <p:sldId id="323" r:id="rId3"/>
    <p:sldId id="319" r:id="rId4"/>
  </p:sldIdLst>
  <p:sldSz cx="10688638" cy="7562850"/>
  <p:notesSz cx="6858000" cy="9144000"/>
  <p:defaultTextStyle>
    <a:defPPr>
      <a:defRPr lang="en-US"/>
    </a:defPPr>
    <a:lvl1pPr marL="0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45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487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29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973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15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460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02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946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DEBF0"/>
    <a:srgbClr val="00234B"/>
    <a:srgbClr val="142547"/>
    <a:srgbClr val="A4D7DC"/>
    <a:srgbClr val="000000"/>
    <a:srgbClr val="4EC5D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7218" autoAdjust="0"/>
    <p:restoredTop sz="99547" autoAdjust="0"/>
  </p:normalViewPr>
  <p:slideViewPr>
    <p:cSldViewPr snapToGrid="0" snapToObjects="1" showGuides="1">
      <p:cViewPr>
        <p:scale>
          <a:sx n="150" d="100"/>
          <a:sy n="150" d="100"/>
        </p:scale>
        <p:origin x="-2400" y="-752"/>
      </p:cViewPr>
      <p:guideLst>
        <p:guide orient="horz" pos="703"/>
        <p:guide orient="horz" pos="3732"/>
        <p:guide pos="3105"/>
        <p:guide pos="610"/>
        <p:guide pos="5459"/>
        <p:guide pos="2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1D31-C076-B448-BBED-C6FB8AE29622}" type="datetimeFigureOut">
              <a:rPr lang="en-US" smtClean="0"/>
              <a:pPr/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4FA6-26F3-994D-B4E0-B2565B4D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3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halftone-pattern SML.jpg"/>
          <p:cNvPicPr>
            <a:picLocks noChangeAspect="1"/>
          </p:cNvPicPr>
          <p:nvPr userDrawn="1"/>
        </p:nvPicPr>
        <p:blipFill>
          <a:blip r:embed="rId3"/>
          <a:srcRect l="2425"/>
          <a:stretch>
            <a:fillRect/>
          </a:stretch>
        </p:blipFill>
        <p:spPr>
          <a:xfrm>
            <a:off x="251999" y="436281"/>
            <a:ext cx="10141448" cy="6808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59F1-12F2-214D-AA80-65346CB9CC88}" type="datetimeFigureOut">
              <a:rPr lang="en-US" smtClean="0"/>
              <a:pPr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DA76-3784-3448-9F66-C30C725FB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1999" y="252003"/>
            <a:ext cx="10141448" cy="200155"/>
          </a:xfrm>
          <a:prstGeom prst="rect">
            <a:avLst/>
          </a:prstGeom>
          <a:solidFill>
            <a:srgbClr val="4EC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0731" y="6770959"/>
            <a:ext cx="949343" cy="2408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51999" y="7135651"/>
            <a:ext cx="10141448" cy="200155"/>
          </a:xfrm>
          <a:prstGeom prst="rect">
            <a:avLst/>
          </a:prstGeom>
          <a:solidFill>
            <a:srgbClr val="4EC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0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080801"/>
              </p:ext>
            </p:extLst>
          </p:nvPr>
        </p:nvGraphicFramePr>
        <p:xfrm>
          <a:off x="980447" y="3251750"/>
          <a:ext cx="6379963" cy="1980636"/>
        </p:xfrm>
        <a:graphic>
          <a:graphicData uri="http://schemas.openxmlformats.org/drawingml/2006/table">
            <a:tbl>
              <a:tblPr/>
              <a:tblGrid>
                <a:gridCol w="1604628"/>
                <a:gridCol w="807804"/>
                <a:gridCol w="822101"/>
                <a:gridCol w="807804"/>
                <a:gridCol w="1215280"/>
                <a:gridCol w="1122346"/>
              </a:tblGrid>
              <a:tr h="27882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NZ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International Visitor Arrivals</a:t>
                      </a:r>
                      <a:r>
                        <a:rPr lang="en-NZ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NZ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46739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4"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Change</a:t>
                      </a:r>
                      <a:r>
                        <a:rPr lang="en-NZ" sz="800" b="1" i="0" u="none" strike="noStrike" baseline="0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 from 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% from 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Oceania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$1,284,617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$1,299,600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$1,350,032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$50,432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Asia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$451,976 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$508,048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$560,576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$52,528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10.3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Europe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$469,349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$406,064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$413,696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$7,632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1.9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68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Americas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$268,051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$253,968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$274,016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$20,048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7.9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Africa and middle east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$53,701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$38,160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$37,632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$-528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-1.4 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Total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$2,582,935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$2,564,824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$2,699,762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$134,938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</a:tr>
              <a:tr h="200680">
                <a:tc gridSpan="6">
                  <a:txBody>
                    <a:bodyPr/>
                    <a:lstStyle/>
                    <a:p>
                      <a:pPr algn="l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14254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68375" y="1132946"/>
            <a:ext cx="6573514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solidFill>
                  <a:srgbClr val="00234B"/>
                </a:solidFill>
                <a:latin typeface="Arial"/>
                <a:cs typeface="Arial"/>
              </a:rPr>
              <a:t>What’s happening in this industry</a:t>
            </a:r>
            <a:endParaRPr lang="en-US" sz="3200" b="1" dirty="0">
              <a:solidFill>
                <a:srgbClr val="00234B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8913" y="1685339"/>
            <a:ext cx="771740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Visitor Arrivals</a:t>
            </a:r>
            <a:endParaRPr lang="en-US" sz="8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842" y="1919749"/>
            <a:ext cx="6383568" cy="12157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Visitor arrivals to New Zealand numbered 251,100 in November 2013, a new November record, according to Statistics </a:t>
            </a:r>
            <a:b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New Zealand. </a:t>
            </a:r>
          </a:p>
          <a:p>
            <a:pPr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number of arrivals rose 8% from November 2012, with holidaymakers from Australia, the United States and Germany accounting or most of the increase.</a:t>
            </a:r>
          </a:p>
          <a:p>
            <a:pPr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Over the year to November 2013, visitor arrivals rose 5% from the previous year to reach 2.700 million. More visitors came from Australia (up 5%), China (up 19%), and the United States (up 11%). The number of visitors who came for a holiday went up 9%.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61348"/>
          <a:stretch/>
        </p:blipFill>
        <p:spPr>
          <a:xfrm>
            <a:off x="6894413" y="4822605"/>
            <a:ext cx="2660915" cy="1638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238" y="5025813"/>
            <a:ext cx="3809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Figures for Year Ending November Source: Statistics New Zealand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6353656"/>
              </p:ext>
            </p:extLst>
          </p:nvPr>
        </p:nvGraphicFramePr>
        <p:xfrm>
          <a:off x="970487" y="1943703"/>
          <a:ext cx="6379963" cy="1970421"/>
        </p:xfrm>
        <a:graphic>
          <a:graphicData uri="http://schemas.openxmlformats.org/drawingml/2006/table">
            <a:tbl>
              <a:tblPr/>
              <a:tblGrid>
                <a:gridCol w="1604628"/>
                <a:gridCol w="807804"/>
                <a:gridCol w="822101"/>
                <a:gridCol w="807804"/>
                <a:gridCol w="1215280"/>
                <a:gridCol w="1122346"/>
              </a:tblGrid>
              <a:tr h="26860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NZ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Annual Guest Nights</a:t>
                      </a:r>
                    </a:p>
                  </a:txBody>
                  <a:tcPr marL="70357" marR="5884" marT="46739" marB="0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4"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Change</a:t>
                      </a:r>
                      <a:r>
                        <a:rPr lang="en-NZ" sz="800" b="1" i="0" u="none" strike="noStrike" baseline="0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 from 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% from 2012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5884" marR="5884" marT="6013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BF0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Oceania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$1,284,617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$1,299,600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$1,350,032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$50,432</a:t>
                      </a:r>
                      <a:endParaRPr lang="en-NZ" sz="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Asia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$451,976 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$508,048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$560,576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$52,528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10.3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Europe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$469,349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$406,064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$413,696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$7,632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1.9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68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Americas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$268,051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$253,968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$274,016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$20,048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7.9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rgbClr val="00234B"/>
                          </a:solidFill>
                          <a:effectLst/>
                          <a:latin typeface="Arial"/>
                        </a:rPr>
                        <a:t>Africa and middle east</a:t>
                      </a:r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$53,701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$38,160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$37,632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$-528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-1.4 </a:t>
                      </a:r>
                      <a:endParaRPr lang="en-NZ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$2,582,935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$2,564,824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$2,699,762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$134,938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</a:t>
                      </a:r>
                      <a:endParaRPr lang="en-NZ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5D8"/>
                    </a:solidFill>
                  </a:tcPr>
                </a:tc>
              </a:tr>
              <a:tr h="200680">
                <a:tc gridSpan="6">
                  <a:txBody>
                    <a:bodyPr/>
                    <a:lstStyle/>
                    <a:p>
                      <a:pPr algn="l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70357" marR="5884" marT="35953" marB="35953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800" b="1" i="0" u="none" strike="noStrike" dirty="0">
                        <a:solidFill>
                          <a:srgbClr val="00234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35953" marB="359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DC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70487" y="1124480"/>
            <a:ext cx="771740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Guest Nights</a:t>
            </a:r>
            <a:endParaRPr lang="en-US" sz="8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8375" y="1378479"/>
            <a:ext cx="638207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 the year ended October 2013, there were 32,425,000 guest nights, an increase of 1,023,000 (3.3%) from the previous October year.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5281"/>
          <a:stretch/>
        </p:blipFill>
        <p:spPr>
          <a:xfrm>
            <a:off x="7499752" y="4029076"/>
            <a:ext cx="2660915" cy="18954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0504" y="3713444"/>
            <a:ext cx="4573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7F7F7F"/>
                </a:solidFill>
                <a:latin typeface="Arial"/>
                <a:cs typeface="Arial"/>
              </a:rPr>
              <a:t>Figures for Year Ending October Source: Ministry of Business Innovation and Employment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8375" y="1116013"/>
            <a:ext cx="77174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Tourism Forecasts</a:t>
            </a:r>
            <a:endParaRPr lang="en-US" sz="8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6" y="1561042"/>
            <a:ext cx="91567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332</Words>
  <Application>Microsoft Macintosh PowerPoint</Application>
  <PresentationFormat>Custom</PresentationFormat>
  <Paragraphs>96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</dc:creator>
  <cp:lastModifiedBy>studio</cp:lastModifiedBy>
  <cp:revision>88</cp:revision>
  <cp:lastPrinted>2014-01-24T01:37:10Z</cp:lastPrinted>
  <dcterms:created xsi:type="dcterms:W3CDTF">2014-04-04T00:32:24Z</dcterms:created>
  <dcterms:modified xsi:type="dcterms:W3CDTF">2014-04-04T00:32:52Z</dcterms:modified>
</cp:coreProperties>
</file>