
<file path=[Content_Types].xml><?xml version="1.0" encoding="utf-8"?>
<Types xmlns="http://schemas.openxmlformats.org/package/2006/content-types">
  <Default Extension="emf" ContentType="image/x-emf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Layouts/slideLayout1.xml" ContentType="application/vnd.openxmlformats-officedocument.presentationml.slideLayout+xml"/>
  <Default Extension="png" ContentType="image/png"/>
  <Override PartName="/ppt/slides/slide9.xml" ContentType="application/vnd.openxmlformats-officedocument.presentationml.slide+xml"/>
  <Default Extension="xml" ContentType="application/xml"/>
  <Override PartName="/ppt/slides/slide2.xml" ContentType="application/vnd.openxmlformats-officedocument.presentationml.slide+xml"/>
  <Override PartName="/docProps/app.xml" ContentType="application/vnd.openxmlformats-officedocument.extended-properties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slides/slide4.xml" ContentType="application/vnd.openxmlformats-officedocument.presentationml.slide+xml"/>
  <Override PartName="/ppt/theme/theme2.xml" ContentType="application/vnd.openxmlformats-officedocument.theme+xml"/>
  <Override PartName="/ppt/viewProps.xml" ContentType="application/vnd.openxmlformats-officedocument.presentationml.viewProps+xml"/>
  <Default Extension="pdf" ContentType="application/pdf"/>
  <Override PartName="/ppt/slides/slide6.xml" ContentType="application/vnd.openxmlformats-officedocument.presentationml.slide+xml"/>
  <Default Extension="jpeg" ContentType="image/jpeg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Default Extension="bin" ContentType="application/vnd.openxmlformats-officedocument.presentationml.printerSettings"/>
  <Override PartName="/ppt/slides/slide1.xml" ContentType="application/vnd.openxmlformats-officedocument.presentationml.slide+xml"/>
  <Default Extension="rels" ContentType="application/vnd.openxmlformats-package.relationships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3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712" r:id="rId1"/>
  </p:sldMasterIdLst>
  <p:notesMasterIdLst>
    <p:notesMasterId r:id="rId11"/>
  </p:notesMasterIdLst>
  <p:sldIdLst>
    <p:sldId id="279" r:id="rId2"/>
    <p:sldId id="280" r:id="rId3"/>
    <p:sldId id="281" r:id="rId4"/>
    <p:sldId id="282" r:id="rId5"/>
    <p:sldId id="283" r:id="rId6"/>
    <p:sldId id="284" r:id="rId7"/>
    <p:sldId id="285" r:id="rId8"/>
    <p:sldId id="286" r:id="rId9"/>
    <p:sldId id="287" r:id="rId10"/>
  </p:sldIdLst>
  <p:sldSz cx="10688638" cy="7562850"/>
  <p:notesSz cx="7099300" cy="10234613"/>
  <p:defaultTextStyle>
    <a:defPPr>
      <a:defRPr lang="en-US"/>
    </a:defPPr>
    <a:lvl1pPr marL="0" algn="l" defTabSz="52124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245" algn="l" defTabSz="52124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487" algn="l" defTabSz="52124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3729" algn="l" defTabSz="52124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4973" algn="l" defTabSz="52124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6215" algn="l" defTabSz="52124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7460" algn="l" defTabSz="52124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48702" algn="l" defTabSz="52124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69946" algn="l" defTabSz="52124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4EBBCE"/>
  </p:clrMru>
  <p:extLst>
    <p:ext uri="{E76CE94A-603C-4142-B9EB-6D1370010A27}">
      <p14:discardImageEditData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0"/>
    </p:ext>
    <p:ext uri="{D31A062A-798A-4329-ABDD-BBA856620510}">
      <p14:defaultImageDpi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ThumbnailView">
  <p:normalViewPr horzBarState="maximized">
    <p:restoredLeft sz="9875" autoAdjust="0"/>
    <p:restoredTop sz="94627" autoAdjust="0"/>
  </p:normalViewPr>
  <p:slideViewPr>
    <p:cSldViewPr snapToGrid="0" snapToObjects="1" showGuides="1">
      <p:cViewPr varScale="1">
        <p:scale>
          <a:sx n="177" d="100"/>
          <a:sy n="177" d="100"/>
        </p:scale>
        <p:origin x="-1336" y="-104"/>
      </p:cViewPr>
      <p:guideLst>
        <p:guide orient="horz" pos="4422"/>
        <p:guide orient="horz" pos="837"/>
        <p:guide pos="3545"/>
        <p:guide pos="514"/>
        <p:guide pos="6237"/>
        <p:guide pos="223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5C51D31-C076-B448-BBED-C6FB8AE29622}" type="datetimeFigureOut">
              <a:rPr lang="en-US" smtClean="0"/>
              <a:pPr/>
              <a:t>4/4/14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39788" y="768350"/>
            <a:ext cx="54197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EE8B4FA6-26F3-994D-B4E0-B2565B4D48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16258694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ight-blue-halftone-pattern SML.jpg"/>
          <p:cNvPicPr>
            <a:picLocks noChangeAspect="1"/>
          </p:cNvPicPr>
          <p:nvPr userDrawn="1"/>
        </p:nvPicPr>
        <p:blipFill>
          <a:blip r:embed="rId3"/>
          <a:srcRect l="2425"/>
          <a:stretch>
            <a:fillRect/>
          </a:stretch>
        </p:blipFill>
        <p:spPr>
          <a:xfrm>
            <a:off x="251999" y="436281"/>
            <a:ext cx="10141448" cy="680887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4432" y="302866"/>
            <a:ext cx="9619774" cy="1260475"/>
          </a:xfrm>
          <a:prstGeom prst="rect">
            <a:avLst/>
          </a:prstGeom>
        </p:spPr>
        <p:txBody>
          <a:bodyPr vert="horz" lIns="104274" tIns="52138" rIns="104274" bIns="52138" rtlCol="0" anchor="ctr">
            <a:normAutofit/>
          </a:bodyPr>
          <a:lstStyle/>
          <a:p>
            <a:r>
              <a:rPr lang="en-AU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432" y="1764667"/>
            <a:ext cx="9619774" cy="4991131"/>
          </a:xfrm>
          <a:prstGeom prst="rect">
            <a:avLst/>
          </a:prstGeom>
        </p:spPr>
        <p:txBody>
          <a:bodyPr vert="horz" lIns="104274" tIns="52138" rIns="104274" bIns="52138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432" y="7009643"/>
            <a:ext cx="2494016" cy="402652"/>
          </a:xfrm>
          <a:prstGeom prst="rect">
            <a:avLst/>
          </a:prstGeom>
        </p:spPr>
        <p:txBody>
          <a:bodyPr vert="horz" lIns="104274" tIns="52138" rIns="104274" bIns="52138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EA59F1-12F2-214D-AA80-65346CB9CC88}" type="datetimeFigureOut">
              <a:rPr lang="en-US" smtClean="0"/>
              <a:pPr/>
              <a:t>4/4/14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1953" y="7009643"/>
            <a:ext cx="3384735" cy="402652"/>
          </a:xfrm>
          <a:prstGeom prst="rect">
            <a:avLst/>
          </a:prstGeom>
        </p:spPr>
        <p:txBody>
          <a:bodyPr vert="horz" lIns="104274" tIns="52138" rIns="104274" bIns="52138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0190" y="7009643"/>
            <a:ext cx="2494016" cy="402652"/>
          </a:xfrm>
          <a:prstGeom prst="rect">
            <a:avLst/>
          </a:prstGeom>
        </p:spPr>
        <p:txBody>
          <a:bodyPr vert="horz" lIns="104274" tIns="52138" rIns="104274" bIns="52138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EFDA76-3784-3448-9F66-C30C725FBB9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251999" y="252003"/>
            <a:ext cx="10141448" cy="200155"/>
          </a:xfrm>
          <a:prstGeom prst="rect">
            <a:avLst/>
          </a:prstGeom>
          <a:solidFill>
            <a:srgbClr val="4EC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5" tIns="45703" rIns="91405" bIns="45703"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250731" y="6770959"/>
            <a:ext cx="949343" cy="240878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251999" y="7135651"/>
            <a:ext cx="10141448" cy="200155"/>
          </a:xfrm>
          <a:prstGeom prst="rect">
            <a:avLst/>
          </a:prstGeom>
          <a:solidFill>
            <a:srgbClr val="4EC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5" tIns="45703" rIns="91405" bIns="4570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7300774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p:txStyles>
    <p:titleStyle>
      <a:lvl1pPr algn="ctr" defTabSz="521373" rtl="0" eaLnBrk="1" latinLnBrk="0" hangingPunct="1">
        <a:spcBef>
          <a:spcPct val="0"/>
        </a:spcBef>
        <a:buNone/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1028" indent="-391028" algn="l" defTabSz="521373" rtl="0" eaLnBrk="1" latinLnBrk="0" hangingPunct="1">
        <a:spcBef>
          <a:spcPct val="20000"/>
        </a:spcBef>
        <a:buFont typeface="Arial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7230" indent="-325858" algn="l" defTabSz="521373" rtl="0" eaLnBrk="1" latinLnBrk="0" hangingPunct="1">
        <a:spcBef>
          <a:spcPct val="20000"/>
        </a:spcBef>
        <a:buFont typeface="Arial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431" indent="-260685" algn="l" defTabSz="521373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4802" indent="-260685" algn="l" defTabSz="521373" rtl="0" eaLnBrk="1" latinLnBrk="0" hangingPunct="1">
        <a:spcBef>
          <a:spcPct val="20000"/>
        </a:spcBef>
        <a:buFont typeface="Arial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175" indent="-260685" algn="l" defTabSz="521373" rtl="0" eaLnBrk="1" latinLnBrk="0" hangingPunct="1">
        <a:spcBef>
          <a:spcPct val="20000"/>
        </a:spcBef>
        <a:buFont typeface="Arial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7547" indent="-260685" algn="l" defTabSz="521373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8919" indent="-260685" algn="l" defTabSz="521373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0291" indent="-260685" algn="l" defTabSz="521373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1663" indent="-260685" algn="l" defTabSz="521373" rtl="0" eaLnBrk="1" latinLnBrk="0" hangingPunct="1">
        <a:spcBef>
          <a:spcPct val="20000"/>
        </a:spcBef>
        <a:buFont typeface="Arial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213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373" algn="l" defTabSz="5213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744" algn="l" defTabSz="5213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117" algn="l" defTabSz="5213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489" algn="l" defTabSz="5213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6860" algn="l" defTabSz="5213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8233" algn="l" defTabSz="5213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49605" algn="l" defTabSz="5213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0977" algn="l" defTabSz="521373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emf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png"/><Relationship Id="rId12" Type="http://schemas.openxmlformats.org/officeDocument/2006/relationships/image" Target="../media/image17.pdf"/><Relationship Id="rId13" Type="http://schemas.openxmlformats.org/officeDocument/2006/relationships/image" Target="../media/image18.png"/><Relationship Id="rId14" Type="http://schemas.openxmlformats.org/officeDocument/2006/relationships/image" Target="../media/image19.pdf"/><Relationship Id="rId15" Type="http://schemas.openxmlformats.org/officeDocument/2006/relationships/image" Target="../media/image20.png"/><Relationship Id="rId16" Type="http://schemas.openxmlformats.org/officeDocument/2006/relationships/image" Target="../media/image21.pdf"/><Relationship Id="rId17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emf"/><Relationship Id="rId3" Type="http://schemas.openxmlformats.org/officeDocument/2006/relationships/image" Target="../media/image8.png"/><Relationship Id="rId4" Type="http://schemas.openxmlformats.org/officeDocument/2006/relationships/image" Target="../media/image9.emf"/><Relationship Id="rId5" Type="http://schemas.openxmlformats.org/officeDocument/2006/relationships/image" Target="../media/image10.png"/><Relationship Id="rId6" Type="http://schemas.openxmlformats.org/officeDocument/2006/relationships/image" Target="../media/image11.pdf"/><Relationship Id="rId7" Type="http://schemas.openxmlformats.org/officeDocument/2006/relationships/image" Target="../media/image12.png"/><Relationship Id="rId8" Type="http://schemas.openxmlformats.org/officeDocument/2006/relationships/image" Target="../media/image13.pdf"/><Relationship Id="rId9" Type="http://schemas.openxmlformats.org/officeDocument/2006/relationships/image" Target="../media/image14.png"/><Relationship Id="rId10" Type="http://schemas.openxmlformats.org/officeDocument/2006/relationships/image" Target="../media/image15.pd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24.png"/><Relationship Id="rId5" Type="http://schemas.openxmlformats.org/officeDocument/2006/relationships/image" Target="../media/image25.pdf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emf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png"/><Relationship Id="rId12" Type="http://schemas.openxmlformats.org/officeDocument/2006/relationships/image" Target="../media/image17.pdf"/><Relationship Id="rId13" Type="http://schemas.openxmlformats.org/officeDocument/2006/relationships/image" Target="../media/image18.png"/><Relationship Id="rId14" Type="http://schemas.openxmlformats.org/officeDocument/2006/relationships/image" Target="../media/image21.pdf"/><Relationship Id="rId15" Type="http://schemas.openxmlformats.org/officeDocument/2006/relationships/image" Target="../media/image22.png"/><Relationship Id="rId16" Type="http://schemas.openxmlformats.org/officeDocument/2006/relationships/image" Target="../media/image28.pdf"/><Relationship Id="rId17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emf"/><Relationship Id="rId3" Type="http://schemas.openxmlformats.org/officeDocument/2006/relationships/image" Target="../media/image8.png"/><Relationship Id="rId4" Type="http://schemas.openxmlformats.org/officeDocument/2006/relationships/image" Target="../media/image27.emf"/><Relationship Id="rId5" Type="http://schemas.openxmlformats.org/officeDocument/2006/relationships/image" Target="../media/image10.png"/><Relationship Id="rId6" Type="http://schemas.openxmlformats.org/officeDocument/2006/relationships/image" Target="../media/image11.pdf"/><Relationship Id="rId7" Type="http://schemas.openxmlformats.org/officeDocument/2006/relationships/image" Target="../media/image12.png"/><Relationship Id="rId8" Type="http://schemas.openxmlformats.org/officeDocument/2006/relationships/image" Target="../media/image13.pdf"/><Relationship Id="rId9" Type="http://schemas.openxmlformats.org/officeDocument/2006/relationships/image" Target="../media/image14.png"/><Relationship Id="rId10" Type="http://schemas.openxmlformats.org/officeDocument/2006/relationships/image" Target="../media/image15.pd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5" Type="http://schemas.openxmlformats.org/officeDocument/2006/relationships/image" Target="../media/image25.pdf"/><Relationship Id="rId6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8.png"/><Relationship Id="rId12" Type="http://schemas.openxmlformats.org/officeDocument/2006/relationships/image" Target="../media/image31.pdf"/><Relationship Id="rId13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emf"/><Relationship Id="rId3" Type="http://schemas.openxmlformats.org/officeDocument/2006/relationships/image" Target="../media/image8.png"/><Relationship Id="rId4" Type="http://schemas.openxmlformats.org/officeDocument/2006/relationships/image" Target="../media/image30.emf"/><Relationship Id="rId5" Type="http://schemas.openxmlformats.org/officeDocument/2006/relationships/image" Target="../media/image10.png"/><Relationship Id="rId6" Type="http://schemas.openxmlformats.org/officeDocument/2006/relationships/image" Target="../media/image13.pdf"/><Relationship Id="rId7" Type="http://schemas.openxmlformats.org/officeDocument/2006/relationships/image" Target="../media/image14.png"/><Relationship Id="rId8" Type="http://schemas.openxmlformats.org/officeDocument/2006/relationships/image" Target="../media/image15.pdf"/><Relationship Id="rId9" Type="http://schemas.openxmlformats.org/officeDocument/2006/relationships/image" Target="../media/image16.png"/><Relationship Id="rId10" Type="http://schemas.openxmlformats.org/officeDocument/2006/relationships/image" Target="../media/image17.pd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25.pdf"/><Relationship Id="rId5" Type="http://schemas.openxmlformats.org/officeDocument/2006/relationships/image" Target="../media/image26.png"/><Relationship Id="rId6" Type="http://schemas.openxmlformats.org/officeDocument/2006/relationships/image" Target="../media/image34.pdf"/><Relationship Id="rId7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em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ounded Rectangle 37"/>
          <p:cNvSpPr/>
          <p:nvPr/>
        </p:nvSpPr>
        <p:spPr>
          <a:xfrm>
            <a:off x="2084840" y="2784184"/>
            <a:ext cx="6974373" cy="4223074"/>
          </a:xfrm>
          <a:prstGeom prst="roundRect">
            <a:avLst>
              <a:gd name="adj" fmla="val 67"/>
            </a:avLst>
          </a:prstGeom>
          <a:solidFill>
            <a:srgbClr val="4EC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/>
            <a:endParaRPr lang="en-US"/>
          </a:p>
        </p:txBody>
      </p:sp>
      <p:pic>
        <p:nvPicPr>
          <p:cNvPr id="21" name="Picture 20" descr="TP-Email-Screen-SM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8210" y="5056540"/>
            <a:ext cx="1935683" cy="1498132"/>
          </a:xfrm>
          <a:prstGeom prst="rect">
            <a:avLst/>
          </a:prstGeom>
        </p:spPr>
      </p:pic>
      <p:pic>
        <p:nvPicPr>
          <p:cNvPr id="20" name="Picture 19" descr="TP-E-brochure-SML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3433" y="4971964"/>
            <a:ext cx="1781538" cy="1515258"/>
          </a:xfrm>
          <a:prstGeom prst="rect">
            <a:avLst/>
          </a:prstGeom>
        </p:spPr>
      </p:pic>
      <p:pic>
        <p:nvPicPr>
          <p:cNvPr id="18" name="Picture 17" descr="TP-ipad-SM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0074" y="4921947"/>
            <a:ext cx="1162776" cy="156527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472" y="2704789"/>
            <a:ext cx="2440502" cy="2440502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1588483" y="3547795"/>
            <a:ext cx="1178096" cy="738642"/>
          </a:xfrm>
          <a:prstGeom prst="rect">
            <a:avLst/>
          </a:prstGeom>
        </p:spPr>
        <p:txBody>
          <a:bodyPr wrap="square" lIns="91417" tIns="45709" rIns="91417" bIns="45709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Active Market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3108" y="5088899"/>
            <a:ext cx="1228344" cy="1345328"/>
          </a:xfrm>
          <a:prstGeom prst="rect">
            <a:avLst/>
          </a:prstGeom>
        </p:spPr>
      </p:pic>
      <p:sp>
        <p:nvSpPr>
          <p:cNvPr id="45" name="Rectangle 44"/>
          <p:cNvSpPr/>
          <p:nvPr/>
        </p:nvSpPr>
        <p:spPr>
          <a:xfrm>
            <a:off x="3226041" y="6462199"/>
            <a:ext cx="1465411" cy="307754"/>
          </a:xfrm>
          <a:prstGeom prst="rect">
            <a:avLst/>
          </a:prstGeom>
        </p:spPr>
        <p:txBody>
          <a:bodyPr wrap="square" lIns="91417" tIns="45709" rIns="91417" bIns="45709">
            <a:spAutoFit/>
          </a:bodyPr>
          <a:lstStyle/>
          <a:p>
            <a:pPr algn="ctr"/>
            <a:r>
              <a:rPr lang="en-US" sz="700" dirty="0">
                <a:solidFill>
                  <a:srgbClr val="FFFFFF"/>
                </a:solidFill>
                <a:latin typeface="Arial"/>
                <a:cs typeface="Arial"/>
              </a:rPr>
              <a:t>Total Property Magazine /</a:t>
            </a:r>
            <a:br>
              <a:rPr lang="en-US" sz="7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700" dirty="0" err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lang="en-US" sz="700" dirty="0">
                <a:solidFill>
                  <a:srgbClr val="FFFFFF"/>
                </a:solidFill>
                <a:latin typeface="Arial"/>
                <a:cs typeface="Arial"/>
              </a:rPr>
              <a:t>-Magazine</a:t>
            </a:r>
          </a:p>
        </p:txBody>
      </p:sp>
      <p:sp>
        <p:nvSpPr>
          <p:cNvPr id="46" name="Rectangle 45"/>
          <p:cNvSpPr/>
          <p:nvPr/>
        </p:nvSpPr>
        <p:spPr>
          <a:xfrm>
            <a:off x="4669334" y="6462199"/>
            <a:ext cx="1504926" cy="307754"/>
          </a:xfrm>
          <a:prstGeom prst="rect">
            <a:avLst/>
          </a:prstGeom>
        </p:spPr>
        <p:txBody>
          <a:bodyPr wrap="square" lIns="91417" tIns="45709" rIns="91417" bIns="45709">
            <a:spAutoFit/>
          </a:bodyPr>
          <a:lstStyle/>
          <a:p>
            <a:pPr algn="ctr"/>
            <a:r>
              <a:rPr lang="en-US" sz="700" dirty="0">
                <a:solidFill>
                  <a:srgbClr val="FFFFFF"/>
                </a:solidFill>
                <a:latin typeface="Arial"/>
                <a:cs typeface="Arial"/>
              </a:rPr>
              <a:t>Total Property Electronic Direct Mail Piece</a:t>
            </a:r>
          </a:p>
        </p:txBody>
      </p:sp>
      <p:sp>
        <p:nvSpPr>
          <p:cNvPr id="47" name="Rectangle 46"/>
          <p:cNvSpPr/>
          <p:nvPr/>
        </p:nvSpPr>
        <p:spPr>
          <a:xfrm>
            <a:off x="6218061" y="6462199"/>
            <a:ext cx="1196539" cy="307754"/>
          </a:xfrm>
          <a:prstGeom prst="rect">
            <a:avLst/>
          </a:prstGeom>
        </p:spPr>
        <p:txBody>
          <a:bodyPr wrap="square" lIns="91417" tIns="45709" rIns="91417" bIns="45709">
            <a:spAutoFit/>
          </a:bodyPr>
          <a:lstStyle/>
          <a:p>
            <a:pPr algn="ctr"/>
            <a:r>
              <a:rPr lang="en-US" sz="700" dirty="0">
                <a:solidFill>
                  <a:srgbClr val="FFFFFF"/>
                </a:solidFill>
                <a:latin typeface="Arial"/>
                <a:cs typeface="Arial"/>
              </a:rPr>
              <a:t>Total Property Tablet Application</a:t>
            </a:r>
          </a:p>
        </p:txBody>
      </p:sp>
      <p:sp>
        <p:nvSpPr>
          <p:cNvPr id="48" name="Rectangle 47"/>
          <p:cNvSpPr/>
          <p:nvPr/>
        </p:nvSpPr>
        <p:spPr>
          <a:xfrm>
            <a:off x="7648954" y="6462199"/>
            <a:ext cx="1056065" cy="200033"/>
          </a:xfrm>
          <a:prstGeom prst="rect">
            <a:avLst/>
          </a:prstGeom>
        </p:spPr>
        <p:txBody>
          <a:bodyPr wrap="square" lIns="91417" tIns="45709" rIns="91417" bIns="45709">
            <a:spAutoFit/>
          </a:bodyPr>
          <a:lstStyle/>
          <a:p>
            <a:pPr algn="ctr"/>
            <a:r>
              <a:rPr lang="en-US" sz="700" dirty="0" err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lang="en-US" sz="700" dirty="0">
                <a:solidFill>
                  <a:srgbClr val="FFFFFF"/>
                </a:solidFill>
                <a:latin typeface="Arial"/>
                <a:cs typeface="Arial"/>
              </a:rPr>
              <a:t>-Brochure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99944" y="1121976"/>
            <a:ext cx="759050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spc="-100" dirty="0">
                <a:solidFill>
                  <a:srgbClr val="00234B"/>
                </a:solidFill>
                <a:latin typeface="Arial"/>
                <a:cs typeface="Arial"/>
              </a:rPr>
              <a:t>Reaching The Target Market</a:t>
            </a:r>
          </a:p>
        </p:txBody>
      </p:sp>
      <p:sp>
        <p:nvSpPr>
          <p:cNvPr id="5" name="Rectangle 4"/>
          <p:cNvSpPr/>
          <p:nvPr/>
        </p:nvSpPr>
        <p:spPr>
          <a:xfrm>
            <a:off x="899476" y="1706359"/>
            <a:ext cx="8159737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400" dirty="0">
                <a:solidFill>
                  <a:srgbClr val="4EC5D8"/>
                </a:solidFill>
                <a:latin typeface="Arial"/>
                <a:cs typeface="Arial"/>
              </a:rPr>
              <a:t>Based on the key target markets identified for &lt;insert property address&gt; we recommend the following bespoke marketing campaign. Different channels, mediums and strategies are required to </a:t>
            </a:r>
            <a:r>
              <a:rPr lang="en-US" sz="1400" dirty="0" err="1">
                <a:solidFill>
                  <a:srgbClr val="4EC5D8"/>
                </a:solidFill>
                <a:latin typeface="Arial"/>
                <a:cs typeface="Arial"/>
              </a:rPr>
              <a:t>maximise</a:t>
            </a:r>
            <a:r>
              <a:rPr lang="en-US" sz="1400" dirty="0">
                <a:solidFill>
                  <a:srgbClr val="4EC5D8"/>
                </a:solidFill>
                <a:latin typeface="Arial"/>
                <a:cs typeface="Arial"/>
              </a:rPr>
              <a:t> the reach to each group.</a:t>
            </a:r>
          </a:p>
        </p:txBody>
      </p:sp>
      <p:sp>
        <p:nvSpPr>
          <p:cNvPr id="6" name="Rectangle 5"/>
          <p:cNvSpPr/>
          <p:nvPr/>
        </p:nvSpPr>
        <p:spPr>
          <a:xfrm>
            <a:off x="899944" y="2437637"/>
            <a:ext cx="2442448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400" b="1" dirty="0">
                <a:solidFill>
                  <a:srgbClr val="4EBBCE"/>
                </a:solidFill>
                <a:latin typeface="Arial"/>
                <a:cs typeface="Arial"/>
              </a:rPr>
              <a:t>Total Property Package 1</a:t>
            </a:r>
          </a:p>
        </p:txBody>
      </p:sp>
      <p:graphicFrame>
        <p:nvGraphicFramePr>
          <p:cNvPr id="42" name="Table 41"/>
          <p:cNvGraphicFramePr>
            <a:graphicFrameLocks noGrp="1"/>
          </p:cNvGraphicFramePr>
          <p:nvPr/>
        </p:nvGraphicFramePr>
        <p:xfrm>
          <a:off x="3459002" y="2945502"/>
          <a:ext cx="5450565" cy="19105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16855"/>
                <a:gridCol w="1816855"/>
                <a:gridCol w="1816855"/>
              </a:tblGrid>
              <a:tr h="291583">
                <a:tc>
                  <a:txBody>
                    <a:bodyPr/>
                    <a:lstStyle/>
                    <a:p>
                      <a:pPr algn="l"/>
                      <a:r>
                        <a:rPr lang="en-US" sz="900" b="1" kern="1200" baseline="0" dirty="0" smtClean="0">
                          <a:solidFill>
                            <a:srgbClr val="4EC5D8"/>
                          </a:solidFill>
                          <a:latin typeface="Arial"/>
                          <a:ea typeface="+mn-ea"/>
                          <a:cs typeface="Arial"/>
                        </a:rPr>
                        <a:t>Campaign Element</a:t>
                      </a:r>
                      <a:endParaRPr lang="en-US" sz="900" kern="1200" baseline="0" dirty="0" smtClean="0">
                        <a:solidFill>
                          <a:srgbClr val="4EC5D8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anchor="ctr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B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1" kern="1200" baseline="0" dirty="0" smtClean="0">
                          <a:solidFill>
                            <a:srgbClr val="4EC5D8"/>
                          </a:solidFill>
                          <a:latin typeface="Arial"/>
                          <a:ea typeface="+mn-ea"/>
                          <a:cs typeface="Arial"/>
                        </a:rPr>
                        <a:t>Description</a:t>
                      </a:r>
                      <a:endParaRPr lang="en-US" sz="900" baseline="0" dirty="0">
                        <a:solidFill>
                          <a:srgbClr val="4EC5D8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7B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B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1" kern="1200" baseline="0" dirty="0" smtClean="0">
                          <a:solidFill>
                            <a:srgbClr val="4EC5D8"/>
                          </a:solidFill>
                          <a:latin typeface="Arial"/>
                          <a:ea typeface="+mn-ea"/>
                          <a:cs typeface="Arial"/>
                        </a:rPr>
                        <a:t>Reach</a:t>
                      </a:r>
                      <a:endParaRPr lang="en-US" sz="900" baseline="0" dirty="0">
                        <a:solidFill>
                          <a:srgbClr val="4EC5D8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7B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26258">
                <a:tc>
                  <a:txBody>
                    <a:bodyPr/>
                    <a:lstStyle/>
                    <a:p>
                      <a:r>
                        <a:rPr lang="en-US" sz="900" b="0" i="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Total Property Magazine</a:t>
                      </a:r>
                      <a:r>
                        <a:rPr lang="en-US" sz="900" b="0" i="0" baseline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	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kern="1200" baseline="0" dirty="0" smtClean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Full Page</a:t>
                      </a:r>
                      <a:endParaRPr lang="en-US" sz="900" baseline="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US" sz="900" kern="1200" baseline="0" dirty="0" smtClean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12,000 copies sent to a highly qualified purchaser database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6258">
                <a:tc>
                  <a:txBody>
                    <a:bodyPr/>
                    <a:lstStyle/>
                    <a:p>
                      <a:r>
                        <a:rPr lang="en-US" sz="900" b="0" i="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Total Property </a:t>
                      </a:r>
                      <a:r>
                        <a:rPr lang="en-US" sz="900" b="0" i="0" baseline="0" dirty="0" err="1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lang="en-US" sz="900" b="0" i="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-Magazine</a:t>
                      </a:r>
                      <a:r>
                        <a:rPr lang="en-US" sz="900" b="0" i="0" baseline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	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kern="1200" baseline="0" dirty="0" smtClean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Full Page</a:t>
                      </a:r>
                      <a:endParaRPr lang="en-US" sz="900" baseline="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US" sz="900" kern="1200" baseline="0" dirty="0" smtClean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Arial"/>
                        </a:rPr>
                        <a:t>Hosted on </a:t>
                      </a:r>
                      <a:r>
                        <a:rPr lang="en-US" sz="900" kern="1200" baseline="0" dirty="0" err="1" smtClean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Arial"/>
                        </a:rPr>
                        <a:t>www.bayleys.co.nz</a:t>
                      </a:r>
                      <a:r>
                        <a:rPr lang="en-US" sz="900" kern="1200" baseline="0" dirty="0" smtClean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Arial"/>
                        </a:rPr>
                        <a:t> + linked to via </a:t>
                      </a:r>
                      <a:r>
                        <a:rPr lang="en-US" sz="900" kern="1200" baseline="0" dirty="0" err="1" smtClean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Arial"/>
                        </a:rPr>
                        <a:t>eDM</a:t>
                      </a:r>
                      <a:endParaRPr lang="en-US" sz="900" kern="1200" baseline="0" dirty="0" smtClean="0">
                        <a:solidFill>
                          <a:srgbClr val="FFFFFF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</a:tr>
              <a:tr h="326258">
                <a:tc>
                  <a:txBody>
                    <a:bodyPr/>
                    <a:lstStyle/>
                    <a:p>
                      <a:r>
                        <a:rPr lang="en-US" sz="900" b="0" i="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Total Property Electronic </a:t>
                      </a:r>
                      <a:br>
                        <a:rPr lang="en-US" sz="900" b="0" i="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</a:br>
                      <a:r>
                        <a:rPr lang="en-US" sz="900" b="0" i="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Direct Mail Piece</a:t>
                      </a:r>
                      <a:r>
                        <a:rPr lang="en-US" sz="900" b="0" i="0" baseline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	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kern="1200" baseline="0" dirty="0" smtClean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Feature Profile</a:t>
                      </a:r>
                      <a:endParaRPr lang="en-US" sz="900" baseline="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US" sz="900" kern="1200" baseline="0" dirty="0" smtClean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Arial"/>
                        </a:rPr>
                        <a:t>12,000 recipients on electronic database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0114">
                <a:tc>
                  <a:txBody>
                    <a:bodyPr/>
                    <a:lstStyle/>
                    <a:p>
                      <a:r>
                        <a:rPr lang="en-US" sz="900" b="0" i="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Total Property Tablet Application</a:t>
                      </a:r>
                      <a:endParaRPr lang="en-US" sz="900" b="0" i="0" baseline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kern="1200" baseline="0" dirty="0" smtClean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Full Page</a:t>
                      </a:r>
                      <a:endParaRPr lang="en-US" sz="900" baseline="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US" sz="900" kern="1200" baseline="0" dirty="0" smtClean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Arial"/>
                        </a:rPr>
                        <a:t>Infinite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25000"/>
                      </a:srgbClr>
                    </a:solidFill>
                  </a:tcPr>
                </a:tc>
              </a:tr>
              <a:tr h="320114">
                <a:tc>
                  <a:txBody>
                    <a:bodyPr/>
                    <a:lstStyle/>
                    <a:p>
                      <a:r>
                        <a:rPr lang="en-US" sz="900" b="0" i="0" baseline="0" dirty="0" err="1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lang="en-US" sz="900" b="0" i="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-Brochure</a:t>
                      </a:r>
                      <a:endParaRPr lang="en-US" sz="900" b="0" i="0" baseline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kern="1200" baseline="0" dirty="0" smtClean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Bespoke electronic brochure</a:t>
                      </a:r>
                      <a:endParaRPr lang="en-US" sz="900" baseline="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kern="1200" baseline="0" dirty="0" smtClean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Arial"/>
                        </a:rPr>
                        <a:t>Approximately 500 recipients	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090049" y="1206498"/>
            <a:ext cx="7066779" cy="5798129"/>
          </a:xfrm>
          <a:prstGeom prst="roundRect">
            <a:avLst>
              <a:gd name="adj" fmla="val 0"/>
            </a:avLst>
          </a:prstGeom>
          <a:solidFill>
            <a:srgbClr val="4EC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/>
            <a:endParaRPr lang="en-US" dirty="0">
              <a:solidFill>
                <a:srgbClr val="4EC5D8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976" y="1126050"/>
            <a:ext cx="2472837" cy="247283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76814" y="1850425"/>
            <a:ext cx="1517012" cy="1061807"/>
          </a:xfrm>
          <a:prstGeom prst="rect">
            <a:avLst/>
          </a:prstGeom>
        </p:spPr>
        <p:txBody>
          <a:bodyPr wrap="square" lIns="91417" tIns="45709" rIns="91417" bIns="45709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Highly Engaged Market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563022" y="1344428"/>
          <a:ext cx="5408658" cy="233760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2886"/>
                <a:gridCol w="1802886"/>
                <a:gridCol w="1802886"/>
              </a:tblGrid>
              <a:tr h="301431">
                <a:tc>
                  <a:txBody>
                    <a:bodyPr/>
                    <a:lstStyle/>
                    <a:p>
                      <a:pPr algn="l"/>
                      <a:r>
                        <a:rPr lang="en-US" sz="900" b="1" kern="1200" baseline="0" dirty="0" smtClean="0">
                          <a:solidFill>
                            <a:srgbClr val="4EC5D8"/>
                          </a:solidFill>
                          <a:latin typeface="Arial"/>
                          <a:ea typeface="+mn-ea"/>
                          <a:cs typeface="Arial"/>
                        </a:rPr>
                        <a:t>Campaign Element</a:t>
                      </a:r>
                      <a:endParaRPr lang="en-US" sz="900" kern="1200" baseline="0" dirty="0" smtClean="0">
                        <a:solidFill>
                          <a:srgbClr val="4EC5D8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B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1" kern="1200" baseline="0" dirty="0" smtClean="0">
                          <a:solidFill>
                            <a:srgbClr val="4EC5D8"/>
                          </a:solidFill>
                          <a:latin typeface="Arial"/>
                          <a:ea typeface="+mn-ea"/>
                          <a:cs typeface="Arial"/>
                        </a:rPr>
                        <a:t>Description</a:t>
                      </a:r>
                      <a:endParaRPr lang="en-US" sz="900" baseline="0" dirty="0">
                        <a:solidFill>
                          <a:srgbClr val="4EC5D8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7B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B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1" kern="1200" baseline="0" dirty="0" smtClean="0">
                          <a:solidFill>
                            <a:srgbClr val="4EC5D8"/>
                          </a:solidFill>
                          <a:latin typeface="Arial"/>
                          <a:ea typeface="+mn-ea"/>
                          <a:cs typeface="Arial"/>
                        </a:rPr>
                        <a:t>Reach</a:t>
                      </a:r>
                      <a:endParaRPr lang="en-US" sz="900" baseline="0" dirty="0">
                        <a:solidFill>
                          <a:srgbClr val="4EC5D8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7B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09863">
                <a:tc>
                  <a:txBody>
                    <a:bodyPr/>
                    <a:lstStyle/>
                    <a:p>
                      <a:r>
                        <a:rPr lang="en-US" sz="900" baseline="0" dirty="0" err="1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www.bayleys.co.nz</a:t>
                      </a:r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		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Feature Listing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160,000 visitors each month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09863">
                <a:tc>
                  <a:txBody>
                    <a:bodyPr/>
                    <a:lstStyle/>
                    <a:p>
                      <a:r>
                        <a:rPr lang="en-US" sz="900" baseline="0" dirty="0" err="1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www.primecommercial.co.nz</a:t>
                      </a:r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	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Feature Listing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40,000 visitors each month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</a:tr>
              <a:tr h="314767"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NZ Herald Commercial Property (Wednesday)	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5cm </a:t>
                      </a:r>
                      <a:r>
                        <a:rPr lang="en-US" sz="900" baseline="0" dirty="0" err="1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1col BW ad </a:t>
                      </a:r>
                      <a:r>
                        <a:rPr lang="en-US" sz="900" baseline="0" dirty="0" err="1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4 insertions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88,000 readers each week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14767"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NZ Herald Commercial Property (Saturday)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10cm </a:t>
                      </a:r>
                      <a:r>
                        <a:rPr lang="en-US" sz="900" baseline="0" dirty="0" err="1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5col </a:t>
                      </a:r>
                      <a:r>
                        <a:rPr lang="en-US" sz="900" baseline="0" dirty="0" err="1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2 insertions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109,000 readers every week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25000"/>
                      </a:srgbClr>
                    </a:solidFill>
                  </a:tcPr>
                </a:tc>
              </a:tr>
              <a:tr h="314767"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NZ Herald Commercial Property (Saturday)	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10cm </a:t>
                      </a:r>
                      <a:r>
                        <a:rPr lang="en-US" sz="900" baseline="0" dirty="0" err="1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3col </a:t>
                      </a:r>
                      <a:r>
                        <a:rPr lang="en-US" sz="900" baseline="0" dirty="0" err="1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2 insertions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109,000 readers every week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7215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kern="1200" baseline="0" dirty="0" smtClean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Arial"/>
                        </a:rPr>
                        <a:t>Total Property Digital Marketing Package</a:t>
                      </a:r>
                      <a:endParaRPr lang="en-US" sz="900" baseline="0" dirty="0" smtClean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kern="1200" baseline="0" dirty="0" smtClean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Arial"/>
                        </a:rPr>
                        <a:t>Promotion of your property on 11 high traffic sites and 2 tablet applications</a:t>
                      </a:r>
                      <a:endParaRPr lang="en-US" sz="900" baseline="0" dirty="0" smtClean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kern="1200" baseline="0" dirty="0" smtClean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Arial"/>
                        </a:rPr>
                        <a:t>Infinite</a:t>
                      </a:r>
                      <a:endParaRPr lang="en-US" sz="900" baseline="0" dirty="0" smtClean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0" name="Rectangle 49"/>
          <p:cNvSpPr/>
          <p:nvPr/>
        </p:nvSpPr>
        <p:spPr>
          <a:xfrm>
            <a:off x="3666586" y="4642096"/>
            <a:ext cx="1059635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" dirty="0" err="1" smtClean="0">
                <a:solidFill>
                  <a:srgbClr val="FFFFFF"/>
                </a:solidFill>
                <a:latin typeface="Arial"/>
                <a:cs typeface="Arial"/>
              </a:rPr>
              <a:t>www.bayleys.co.nz</a:t>
            </a:r>
            <a:endParaRPr lang="en-US" sz="7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3450955" y="5679169"/>
            <a:ext cx="15069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" dirty="0" err="1" smtClean="0">
                <a:solidFill>
                  <a:srgbClr val="FFFFFF"/>
                </a:solidFill>
                <a:latin typeface="Arial"/>
                <a:cs typeface="Arial"/>
              </a:rPr>
              <a:t>www.nzherald.co.nz</a:t>
            </a:r>
            <a:r>
              <a:rPr lang="en-US" sz="700" dirty="0" smtClean="0">
                <a:solidFill>
                  <a:srgbClr val="FFFFFF"/>
                </a:solidFill>
                <a:latin typeface="Arial"/>
                <a:cs typeface="Arial"/>
              </a:rPr>
              <a:t>/commercial Property</a:t>
            </a:r>
          </a:p>
        </p:txBody>
      </p:sp>
      <p:sp>
        <p:nvSpPr>
          <p:cNvPr id="52" name="Rectangle 51"/>
          <p:cNvSpPr/>
          <p:nvPr/>
        </p:nvSpPr>
        <p:spPr>
          <a:xfrm>
            <a:off x="3401386" y="6772936"/>
            <a:ext cx="1606039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" dirty="0" smtClean="0">
                <a:solidFill>
                  <a:srgbClr val="FFFFFF"/>
                </a:solidFill>
                <a:latin typeface="Arial"/>
                <a:cs typeface="Arial"/>
              </a:rPr>
              <a:t>NZ Herald Saturday 2 </a:t>
            </a:r>
            <a:r>
              <a:rPr lang="en-US" sz="700" dirty="0" err="1" smtClean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lang="en-US" sz="700" dirty="0" smtClean="0">
                <a:solidFill>
                  <a:srgbClr val="FFFFFF"/>
                </a:solidFill>
                <a:latin typeface="Arial"/>
                <a:cs typeface="Arial"/>
              </a:rPr>
              <a:t> 10cm </a:t>
            </a:r>
            <a:r>
              <a:rPr lang="en-US" sz="700" dirty="0" err="1" smtClean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lang="en-US" sz="700" dirty="0" smtClean="0">
                <a:solidFill>
                  <a:srgbClr val="FFFFFF"/>
                </a:solidFill>
                <a:latin typeface="Arial"/>
                <a:cs typeface="Arial"/>
              </a:rPr>
              <a:t> 5col </a:t>
            </a:r>
          </a:p>
        </p:txBody>
      </p:sp>
      <p:sp>
        <p:nvSpPr>
          <p:cNvPr id="53" name="Rectangle 52"/>
          <p:cNvSpPr/>
          <p:nvPr/>
        </p:nvSpPr>
        <p:spPr>
          <a:xfrm>
            <a:off x="5030825" y="6772936"/>
            <a:ext cx="1720091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" dirty="0" smtClean="0">
                <a:solidFill>
                  <a:srgbClr val="FFFFFF"/>
                </a:solidFill>
                <a:latin typeface="Arial"/>
                <a:cs typeface="Arial"/>
              </a:rPr>
              <a:t>NZ Herald Saturday 2 </a:t>
            </a:r>
            <a:r>
              <a:rPr lang="en-US" sz="700" dirty="0" err="1" smtClean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lang="en-US" sz="700" dirty="0" smtClean="0">
                <a:solidFill>
                  <a:srgbClr val="FFFFFF"/>
                </a:solidFill>
                <a:latin typeface="Arial"/>
                <a:cs typeface="Arial"/>
              </a:rPr>
              <a:t> 10cm </a:t>
            </a:r>
            <a:r>
              <a:rPr lang="en-US" sz="700" dirty="0" err="1" smtClean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lang="en-US" sz="700" dirty="0" smtClean="0">
                <a:solidFill>
                  <a:srgbClr val="FFFFFF"/>
                </a:solidFill>
                <a:latin typeface="Arial"/>
                <a:cs typeface="Arial"/>
              </a:rPr>
              <a:t> 3col</a:t>
            </a:r>
          </a:p>
        </p:txBody>
      </p:sp>
      <p:sp>
        <p:nvSpPr>
          <p:cNvPr id="54" name="Rectangle 53"/>
          <p:cNvSpPr/>
          <p:nvPr/>
        </p:nvSpPr>
        <p:spPr>
          <a:xfrm>
            <a:off x="5141049" y="4642096"/>
            <a:ext cx="1362749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" dirty="0" err="1" smtClean="0">
                <a:solidFill>
                  <a:schemeClr val="bg1"/>
                </a:solidFill>
                <a:latin typeface="Arial"/>
                <a:cs typeface="Arial"/>
              </a:rPr>
              <a:t>www.primecommercial.co.nz</a:t>
            </a:r>
            <a:endParaRPr lang="en-US" sz="700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057624" y="5672684"/>
            <a:ext cx="15777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" dirty="0" smtClean="0">
                <a:solidFill>
                  <a:srgbClr val="FFFFFF"/>
                </a:solidFill>
                <a:latin typeface="Arial"/>
                <a:cs typeface="Arial"/>
              </a:rPr>
              <a:t>NZ Herald Wednesday 4 </a:t>
            </a:r>
            <a:r>
              <a:rPr lang="en-US" sz="700" dirty="0" err="1" smtClean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lang="en-US" sz="700" dirty="0" smtClean="0">
                <a:solidFill>
                  <a:srgbClr val="FFFFFF"/>
                </a:solidFill>
                <a:latin typeface="Arial"/>
                <a:cs typeface="Arial"/>
              </a:rPr>
              <a:t> 5cm </a:t>
            </a:r>
            <a:r>
              <a:rPr lang="en-US" sz="700" dirty="0" err="1" smtClean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lang="en-US" sz="700" dirty="0" smtClean="0">
                <a:solidFill>
                  <a:srgbClr val="FFFFFF"/>
                </a:solidFill>
                <a:latin typeface="Arial"/>
                <a:cs typeface="Arial"/>
              </a:rPr>
              <a:t> 1col (BW)</a:t>
            </a:r>
          </a:p>
        </p:txBody>
      </p:sp>
      <p:sp>
        <p:nvSpPr>
          <p:cNvPr id="56" name="Rectangle 55"/>
          <p:cNvSpPr/>
          <p:nvPr/>
        </p:nvSpPr>
        <p:spPr>
          <a:xfrm>
            <a:off x="7098836" y="5689223"/>
            <a:ext cx="1630234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" dirty="0" smtClean="0">
                <a:solidFill>
                  <a:srgbClr val="FFFFFF"/>
                </a:solidFill>
                <a:latin typeface="Arial"/>
                <a:cs typeface="Arial"/>
              </a:rPr>
              <a:t>TP Digital Marketing Package</a:t>
            </a: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4236" y="3741599"/>
            <a:ext cx="2623344" cy="2120091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4057" y="4609418"/>
            <a:ext cx="1563299" cy="1113583"/>
          </a:xfrm>
          <a:prstGeom prst="rect">
            <a:avLst/>
          </a:prstGeom>
        </p:spPr>
      </p:pic>
      <p:pic>
        <p:nvPicPr>
          <p:cNvPr id="66" name="Picture 65" descr="Digital_Logo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2273" y="5961174"/>
            <a:ext cx="2314814" cy="81176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4856213" y="4634797"/>
            <a:ext cx="1940274" cy="115203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rcRect l="5882" t="7393" r="6583"/>
              <a:stretch>
                <a:fillRect/>
              </a:stretch>
            </p:blipFill>
          </mc:Choice>
          <mc:Fallback>
            <p:blipFill>
              <a:blip r:embed="rId9"/>
              <a:srcRect l="5882" t="7393" r="6583"/>
              <a:stretch>
                <a:fillRect/>
              </a:stretch>
            </p:blipFill>
          </mc:Fallback>
        </mc:AlternateContent>
        <p:spPr>
          <a:xfrm>
            <a:off x="3583427" y="3774498"/>
            <a:ext cx="1272786" cy="94058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rcRect l="5532" t="7895" r="6583" b="2381"/>
              <a:stretch>
                <a:fillRect/>
              </a:stretch>
            </p:blipFill>
          </mc:Choice>
          <mc:Fallback>
            <p:blipFill>
              <a:blip r:embed="rId11"/>
              <a:srcRect l="5532" t="7895" r="6583" b="2381"/>
              <a:stretch>
                <a:fillRect/>
              </a:stretch>
            </p:blipFill>
          </mc:Fallback>
        </mc:AlternateContent>
        <p:spPr>
          <a:xfrm>
            <a:off x="3580881" y="4826064"/>
            <a:ext cx="1277876" cy="911314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5099335" y="3694314"/>
            <a:ext cx="1454030" cy="1015682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4"/>
              <a:srcRect b="7648"/>
              <a:stretch>
                <a:fillRect/>
              </a:stretch>
            </p:blipFill>
          </mc:Choice>
          <mc:Fallback>
            <p:blipFill>
              <a:blip r:embed="rId15"/>
              <a:srcRect b="7648"/>
              <a:stretch>
                <a:fillRect/>
              </a:stretch>
            </p:blipFill>
          </mc:Fallback>
        </mc:AlternateContent>
        <p:spPr>
          <a:xfrm>
            <a:off x="3599430" y="6007087"/>
            <a:ext cx="1209951" cy="82075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6"/>
              <a:stretch>
                <a:fillRect/>
              </a:stretch>
            </p:blipFill>
          </mc:Choice>
          <mc:Fallback>
            <p:blipFill>
              <a:blip r:embed="rId17"/>
              <a:stretch>
                <a:fillRect/>
              </a:stretch>
            </p:blipFill>
          </mc:Fallback>
        </mc:AlternateContent>
        <p:spPr>
          <a:xfrm>
            <a:off x="5425690" y="6060126"/>
            <a:ext cx="801321" cy="7055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095338" y="1208971"/>
            <a:ext cx="7221418" cy="4460331"/>
          </a:xfrm>
          <a:prstGeom prst="roundRect">
            <a:avLst>
              <a:gd name="adj" fmla="val 0"/>
            </a:avLst>
          </a:prstGeom>
          <a:solidFill>
            <a:srgbClr val="4EC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/>
            <a:endParaRPr lang="en-US"/>
          </a:p>
        </p:txBody>
      </p:sp>
      <p:pic>
        <p:nvPicPr>
          <p:cNvPr id="19" name="Picture 18" descr="Herald-Website-SM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57441" y="3224512"/>
            <a:ext cx="2484607" cy="1923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984" y="1126052"/>
            <a:ext cx="2526949" cy="252694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74135" y="2016678"/>
            <a:ext cx="1639239" cy="738642"/>
          </a:xfrm>
          <a:prstGeom prst="rect">
            <a:avLst/>
          </a:prstGeom>
        </p:spPr>
        <p:txBody>
          <a:bodyPr wrap="square" lIns="91417" tIns="45709" rIns="91417" bIns="45709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Passive</a:t>
            </a:r>
          </a:p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Market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01996" y="5396194"/>
            <a:ext cx="1288374" cy="200033"/>
          </a:xfrm>
          <a:prstGeom prst="rect">
            <a:avLst/>
          </a:prstGeom>
        </p:spPr>
        <p:txBody>
          <a:bodyPr wrap="square" lIns="91417" tIns="45709" rIns="91417" bIns="45709">
            <a:spAutoFit/>
          </a:bodyPr>
          <a:lstStyle/>
          <a:p>
            <a:pPr algn="ctr"/>
            <a:r>
              <a:rPr lang="en-US" sz="700" dirty="0">
                <a:solidFill>
                  <a:srgbClr val="FFFFFF"/>
                </a:solidFill>
                <a:latin typeface="Arial"/>
                <a:cs typeface="Arial"/>
              </a:rPr>
              <a:t>Total Property Brochure</a:t>
            </a:r>
          </a:p>
        </p:txBody>
      </p:sp>
      <p:sp>
        <p:nvSpPr>
          <p:cNvPr id="9" name="Rectangle 8"/>
          <p:cNvSpPr/>
          <p:nvPr/>
        </p:nvSpPr>
        <p:spPr>
          <a:xfrm>
            <a:off x="5470818" y="4936862"/>
            <a:ext cx="1876332" cy="307754"/>
          </a:xfrm>
          <a:prstGeom prst="rect">
            <a:avLst/>
          </a:prstGeom>
        </p:spPr>
        <p:txBody>
          <a:bodyPr wrap="square" lIns="91417" tIns="45709" rIns="91417" bIns="45709">
            <a:spAutoFit/>
          </a:bodyPr>
          <a:lstStyle/>
          <a:p>
            <a:pPr algn="ctr"/>
            <a:r>
              <a:rPr lang="en-US" sz="700" dirty="0">
                <a:solidFill>
                  <a:srgbClr val="FFFFFF"/>
                </a:solidFill>
                <a:latin typeface="Arial"/>
                <a:cs typeface="Arial"/>
              </a:rPr>
              <a:t>NZ Herald Property Picks Carousel</a:t>
            </a:r>
          </a:p>
          <a:p>
            <a:pPr algn="ctr"/>
            <a:endParaRPr lang="en-US" sz="7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741255" y="4942625"/>
            <a:ext cx="1058374" cy="200033"/>
          </a:xfrm>
          <a:prstGeom prst="rect">
            <a:avLst/>
          </a:prstGeom>
        </p:spPr>
        <p:txBody>
          <a:bodyPr wrap="square" lIns="91417" tIns="45709" rIns="91417" bIns="45709">
            <a:spAutoFit/>
          </a:bodyPr>
          <a:lstStyle/>
          <a:p>
            <a:pPr algn="ctr"/>
            <a:r>
              <a:rPr lang="en-US" sz="700" dirty="0">
                <a:solidFill>
                  <a:srgbClr val="FFFFFF"/>
                </a:solidFill>
                <a:latin typeface="Arial"/>
                <a:cs typeface="Arial"/>
              </a:rPr>
              <a:t>Sign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095338" y="5833266"/>
            <a:ext cx="7221418" cy="765684"/>
          </a:xfrm>
          <a:prstGeom prst="roundRect">
            <a:avLst>
              <a:gd name="adj" fmla="val 0"/>
            </a:avLst>
          </a:prstGeom>
          <a:solidFill>
            <a:srgbClr val="4EC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596498" y="5874475"/>
            <a:ext cx="3719679" cy="569364"/>
          </a:xfrm>
          <a:prstGeom prst="rect">
            <a:avLst/>
          </a:prstGeom>
        </p:spPr>
        <p:txBody>
          <a:bodyPr wrap="square" lIns="91417" tIns="45709" rIns="91417" bIns="45709" numCol="1" spcCol="0">
            <a:spAutoFit/>
          </a:bodyPr>
          <a:lstStyle/>
          <a:p>
            <a:r>
              <a:rPr lang="en-US" sz="1300" b="1" dirty="0">
                <a:solidFill>
                  <a:srgbClr val="FFFFFF"/>
                </a:solidFill>
                <a:latin typeface="Arial"/>
                <a:cs typeface="Arial"/>
              </a:rPr>
              <a:t>Total Property Package 1 Cost = $7,500 </a:t>
            </a:r>
            <a:r>
              <a:rPr lang="en-US" sz="900" b="1" baseline="30000" dirty="0">
                <a:solidFill>
                  <a:srgbClr val="FFFFFF"/>
                </a:solidFill>
                <a:latin typeface="Arial"/>
                <a:cs typeface="Arial"/>
              </a:rPr>
              <a:t>+ GST</a:t>
            </a:r>
          </a:p>
          <a:p>
            <a:r>
              <a:rPr lang="en-US" sz="900" dirty="0">
                <a:solidFill>
                  <a:srgbClr val="FFFFFF"/>
                </a:solidFill>
                <a:latin typeface="Arial"/>
                <a:cs typeface="Arial"/>
              </a:rPr>
              <a:t>($495 + GST can be subtracted if the property is sold by any method other than auction).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135481" y="5874477"/>
            <a:ext cx="3643518" cy="569364"/>
          </a:xfrm>
          <a:prstGeom prst="rect">
            <a:avLst/>
          </a:prstGeom>
        </p:spPr>
        <p:txBody>
          <a:bodyPr wrap="square" lIns="91417" tIns="45709" rIns="91417" bIns="45709">
            <a:spAutoFit/>
          </a:bodyPr>
          <a:lstStyle/>
          <a:p>
            <a:r>
              <a:rPr lang="en-US" sz="1300" b="1" dirty="0">
                <a:solidFill>
                  <a:srgbClr val="FFFFFF"/>
                </a:solidFill>
                <a:latin typeface="Arial"/>
                <a:cs typeface="Arial"/>
              </a:rPr>
              <a:t>Additional Included Campaign Elements</a:t>
            </a:r>
            <a:endParaRPr lang="en-US" sz="1300" b="1" baseline="30000" dirty="0">
              <a:solidFill>
                <a:srgbClr val="FFFFFF"/>
              </a:solidFill>
              <a:latin typeface="Arial"/>
              <a:cs typeface="Arial"/>
            </a:endParaRPr>
          </a:p>
          <a:p>
            <a:r>
              <a:rPr lang="en-US" sz="900" dirty="0">
                <a:solidFill>
                  <a:srgbClr val="FFFFFF"/>
                </a:solidFill>
                <a:latin typeface="Arial"/>
                <a:cs typeface="Arial"/>
              </a:rPr>
              <a:t>Professional photography  •  LIM (non urgent)  • Auction • Google </a:t>
            </a:r>
            <a:r>
              <a:rPr lang="en-US" sz="900" dirty="0" err="1">
                <a:solidFill>
                  <a:srgbClr val="FFFFFF"/>
                </a:solidFill>
                <a:latin typeface="Arial"/>
                <a:cs typeface="Arial"/>
              </a:rPr>
              <a:t>AdWords</a:t>
            </a:r>
            <a:r>
              <a:rPr lang="en-US" sz="900" dirty="0">
                <a:solidFill>
                  <a:srgbClr val="FFFFFF"/>
                </a:solidFill>
                <a:latin typeface="Arial"/>
                <a:cs typeface="Arial"/>
              </a:rPr>
              <a:t> Campaign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567998" y="1336102"/>
          <a:ext cx="5586321" cy="17253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81032"/>
                <a:gridCol w="1743182"/>
                <a:gridCol w="1862107"/>
              </a:tblGrid>
              <a:tr h="301942">
                <a:tc>
                  <a:txBody>
                    <a:bodyPr/>
                    <a:lstStyle/>
                    <a:p>
                      <a:pPr algn="l"/>
                      <a:r>
                        <a:rPr lang="en-US" sz="900" b="1" kern="1200" baseline="0" dirty="0" smtClean="0">
                          <a:solidFill>
                            <a:srgbClr val="4EC5D8"/>
                          </a:solidFill>
                          <a:latin typeface="Arial"/>
                          <a:ea typeface="+mn-ea"/>
                          <a:cs typeface="Arial"/>
                        </a:rPr>
                        <a:t>Campaign Element</a:t>
                      </a:r>
                      <a:endParaRPr lang="en-US" sz="900" kern="1200" baseline="0" dirty="0" smtClean="0">
                        <a:solidFill>
                          <a:srgbClr val="4EC5D8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B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1" kern="1200" baseline="0" dirty="0" smtClean="0">
                          <a:solidFill>
                            <a:srgbClr val="4EC5D8"/>
                          </a:solidFill>
                          <a:latin typeface="Arial"/>
                          <a:ea typeface="+mn-ea"/>
                          <a:cs typeface="Arial"/>
                        </a:rPr>
                        <a:t>Description</a:t>
                      </a:r>
                      <a:endParaRPr lang="en-US" sz="900" baseline="0" dirty="0">
                        <a:solidFill>
                          <a:srgbClr val="4EC5D8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7B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B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1" kern="1200" baseline="0" dirty="0" smtClean="0">
                          <a:solidFill>
                            <a:srgbClr val="4EC5D8"/>
                          </a:solidFill>
                          <a:latin typeface="Arial"/>
                          <a:ea typeface="+mn-ea"/>
                          <a:cs typeface="Arial"/>
                        </a:rPr>
                        <a:t>Reach</a:t>
                      </a:r>
                      <a:endParaRPr lang="en-US" sz="900" baseline="0" dirty="0">
                        <a:solidFill>
                          <a:srgbClr val="4EC5D8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7B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639693"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Total Property Brochure </a:t>
                      </a:r>
                      <a:b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</a:br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(inserted in to the NZ Herald Friday Business + National Business Review)</a:t>
                      </a:r>
                      <a:endParaRPr lang="en-US" sz="900" baseline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1/7th Page</a:t>
                      </a:r>
                      <a:endParaRPr lang="en-US" sz="900" baseline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35,000 copies </a:t>
                      </a:r>
                      <a:endParaRPr lang="en-US" sz="900" baseline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6660">
                <a:tc>
                  <a:txBody>
                    <a:bodyPr/>
                    <a:lstStyle/>
                    <a:p>
                      <a:r>
                        <a:rPr lang="en-US" sz="900" baseline="0" dirty="0" err="1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www.nzherald.co.nz</a:t>
                      </a:r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/ Home Page</a:t>
                      </a:r>
                      <a:endParaRPr lang="en-US" sz="900" baseline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Property Picks </a:t>
                      </a:r>
                      <a:r>
                        <a:rPr lang="en-US" sz="900" baseline="0" dirty="0" err="1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7 days</a:t>
                      </a:r>
                      <a:r>
                        <a:rPr lang="en-US" sz="900" baseline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	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880,000 unique visitors each week </a:t>
                      </a:r>
                      <a:endParaRPr lang="en-US" sz="900" baseline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</a:tr>
              <a:tr h="397027">
                <a:tc>
                  <a:txBody>
                    <a:bodyPr/>
                    <a:lstStyle/>
                    <a:p>
                      <a:pPr algn="l"/>
                      <a:r>
                        <a:rPr lang="en-US" sz="900" kern="1200" baseline="0" dirty="0" smtClean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Arial"/>
                        </a:rPr>
                        <a:t>Sign</a:t>
                      </a:r>
                      <a:endParaRPr lang="en-US" sz="900" spc="0" baseline="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C5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kern="1200" baseline="0" dirty="0" smtClean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Arial"/>
                        </a:rPr>
                        <a:t>1200 </a:t>
                      </a:r>
                      <a:r>
                        <a:rPr lang="en-US" sz="900" kern="1200" baseline="0" dirty="0" err="1" smtClean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Arial"/>
                        </a:rPr>
                        <a:t>x</a:t>
                      </a:r>
                      <a:r>
                        <a:rPr lang="en-US" sz="900" kern="1200" baseline="0" dirty="0" smtClean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Arial"/>
                        </a:rPr>
                        <a:t> 1800</a:t>
                      </a:r>
                      <a:endParaRPr lang="en-US" sz="900" spc="0" baseline="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C5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kern="1200" baseline="0" dirty="0" smtClean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Arial"/>
                        </a:rPr>
                        <a:t>Infinite</a:t>
                      </a:r>
                      <a:endParaRPr lang="en-US" sz="900" spc="0" baseline="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C5D8"/>
                    </a:solidFill>
                  </a:tcPr>
                </a:tc>
              </a:tr>
            </a:tbl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3718" y="3232979"/>
            <a:ext cx="1560941" cy="21875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7557388" y="3123040"/>
            <a:ext cx="1463147" cy="1837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091475" y="2826103"/>
            <a:ext cx="7013418" cy="4193822"/>
          </a:xfrm>
          <a:prstGeom prst="roundRect">
            <a:avLst>
              <a:gd name="adj" fmla="val 0"/>
            </a:avLst>
          </a:prstGeom>
          <a:solidFill>
            <a:srgbClr val="4EC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472" y="2746265"/>
            <a:ext cx="2454165" cy="245416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502291" y="3593989"/>
            <a:ext cx="1253395" cy="738642"/>
          </a:xfrm>
          <a:prstGeom prst="rect">
            <a:avLst/>
          </a:prstGeom>
        </p:spPr>
        <p:txBody>
          <a:bodyPr wrap="square" lIns="91417" tIns="45709" rIns="91417" bIns="45709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Active Market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7460" y="5149375"/>
            <a:ext cx="1235222" cy="135286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389197" y="6530364"/>
            <a:ext cx="1241237" cy="307754"/>
          </a:xfrm>
          <a:prstGeom prst="rect">
            <a:avLst/>
          </a:prstGeom>
        </p:spPr>
        <p:txBody>
          <a:bodyPr wrap="square" lIns="91417" tIns="45709" rIns="91417" bIns="45709">
            <a:spAutoFit/>
          </a:bodyPr>
          <a:lstStyle/>
          <a:p>
            <a:pPr algn="ctr"/>
            <a:r>
              <a:rPr lang="en-US" sz="700" dirty="0">
                <a:solidFill>
                  <a:srgbClr val="FFFFFF"/>
                </a:solidFill>
                <a:latin typeface="Arial"/>
                <a:cs typeface="Arial"/>
              </a:rPr>
              <a:t>Total Property Magazine /</a:t>
            </a:r>
            <a:br>
              <a:rPr lang="en-US" sz="7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700" dirty="0" err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lang="en-US" sz="700" dirty="0">
                <a:solidFill>
                  <a:srgbClr val="FFFFFF"/>
                </a:solidFill>
                <a:latin typeface="Arial"/>
                <a:cs typeface="Arial"/>
              </a:rPr>
              <a:t>-Magazine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90554" y="6530364"/>
            <a:ext cx="1513352" cy="307754"/>
          </a:xfrm>
          <a:prstGeom prst="rect">
            <a:avLst/>
          </a:prstGeom>
        </p:spPr>
        <p:txBody>
          <a:bodyPr wrap="square" lIns="91417" tIns="45709" rIns="91417" bIns="45709">
            <a:spAutoFit/>
          </a:bodyPr>
          <a:lstStyle/>
          <a:p>
            <a:pPr algn="ctr"/>
            <a:r>
              <a:rPr lang="en-US" sz="700" dirty="0">
                <a:solidFill>
                  <a:srgbClr val="FFFFFF"/>
                </a:solidFill>
                <a:latin typeface="Arial"/>
                <a:cs typeface="Arial"/>
              </a:rPr>
              <a:t>Total Property Electronic Direct Mail Piece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237705" y="6530364"/>
            <a:ext cx="1203237" cy="307754"/>
          </a:xfrm>
          <a:prstGeom prst="rect">
            <a:avLst/>
          </a:prstGeom>
        </p:spPr>
        <p:txBody>
          <a:bodyPr wrap="square" lIns="91417" tIns="45709" rIns="91417" bIns="45709">
            <a:spAutoFit/>
          </a:bodyPr>
          <a:lstStyle/>
          <a:p>
            <a:pPr algn="ctr"/>
            <a:r>
              <a:rPr lang="en-US" sz="700" dirty="0">
                <a:solidFill>
                  <a:srgbClr val="FFFFFF"/>
                </a:solidFill>
                <a:latin typeface="Arial"/>
                <a:cs typeface="Arial"/>
              </a:rPr>
              <a:t>Total Property Tablet Application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676809" y="6530364"/>
            <a:ext cx="1008311" cy="200033"/>
          </a:xfrm>
          <a:prstGeom prst="rect">
            <a:avLst/>
          </a:prstGeom>
        </p:spPr>
        <p:txBody>
          <a:bodyPr wrap="square" lIns="91417" tIns="45709" rIns="91417" bIns="45709">
            <a:spAutoFit/>
          </a:bodyPr>
          <a:lstStyle/>
          <a:p>
            <a:pPr algn="ctr"/>
            <a:r>
              <a:rPr lang="en-US" sz="700" dirty="0" err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lang="en-US" sz="700" dirty="0">
                <a:solidFill>
                  <a:srgbClr val="FFFFFF"/>
                </a:solidFill>
                <a:latin typeface="Arial"/>
                <a:cs typeface="Arial"/>
              </a:rPr>
              <a:t>-Brochure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99477" y="1121977"/>
            <a:ext cx="759050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spc="-100" dirty="0">
                <a:solidFill>
                  <a:srgbClr val="00234B"/>
                </a:solidFill>
                <a:latin typeface="Arial"/>
                <a:cs typeface="Arial"/>
              </a:rPr>
              <a:t>Reaching The Target Market</a:t>
            </a:r>
          </a:p>
        </p:txBody>
      </p:sp>
      <p:sp>
        <p:nvSpPr>
          <p:cNvPr id="4" name="Rectangle 3"/>
          <p:cNvSpPr/>
          <p:nvPr/>
        </p:nvSpPr>
        <p:spPr>
          <a:xfrm>
            <a:off x="899476" y="1706359"/>
            <a:ext cx="8205417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400" dirty="0">
                <a:solidFill>
                  <a:srgbClr val="4EC5D8"/>
                </a:solidFill>
                <a:latin typeface="Arial"/>
                <a:cs typeface="Arial"/>
              </a:rPr>
              <a:t>Based on the key target markets identified for &lt;insert property address&gt; we recommend the following bespoke marketing campaign. Different channels, mediums and strategies are required to </a:t>
            </a:r>
            <a:r>
              <a:rPr lang="en-US" sz="1400" dirty="0" err="1">
                <a:solidFill>
                  <a:srgbClr val="4EC5D8"/>
                </a:solidFill>
                <a:latin typeface="Arial"/>
                <a:cs typeface="Arial"/>
              </a:rPr>
              <a:t>maximise</a:t>
            </a:r>
            <a:r>
              <a:rPr lang="en-US" sz="1400" dirty="0">
                <a:solidFill>
                  <a:srgbClr val="4EC5D8"/>
                </a:solidFill>
                <a:latin typeface="Arial"/>
                <a:cs typeface="Arial"/>
              </a:rPr>
              <a:t> the reach to each group.</a:t>
            </a:r>
          </a:p>
        </p:txBody>
      </p:sp>
      <p:sp>
        <p:nvSpPr>
          <p:cNvPr id="5" name="Rectangle 4"/>
          <p:cNvSpPr/>
          <p:nvPr/>
        </p:nvSpPr>
        <p:spPr>
          <a:xfrm>
            <a:off x="899944" y="2437637"/>
            <a:ext cx="2442448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400" b="1" dirty="0">
                <a:solidFill>
                  <a:srgbClr val="4EBBCE"/>
                </a:solidFill>
                <a:latin typeface="Arial"/>
                <a:cs typeface="Arial"/>
              </a:rPr>
              <a:t>Total Property Package 2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477460" y="2970715"/>
          <a:ext cx="5489180" cy="183094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85685"/>
                <a:gridCol w="1573768"/>
                <a:gridCol w="1829727"/>
              </a:tblGrid>
              <a:tr h="261564">
                <a:tc>
                  <a:txBody>
                    <a:bodyPr/>
                    <a:lstStyle/>
                    <a:p>
                      <a:pPr algn="l"/>
                      <a:r>
                        <a:rPr lang="en-US" sz="900" b="1" kern="1200" baseline="0" dirty="0" smtClean="0">
                          <a:solidFill>
                            <a:srgbClr val="4EC5D8"/>
                          </a:solidFill>
                          <a:latin typeface="Arial"/>
                          <a:ea typeface="+mn-ea"/>
                          <a:cs typeface="Arial"/>
                        </a:rPr>
                        <a:t>Campaign Element</a:t>
                      </a:r>
                      <a:endParaRPr lang="en-US" sz="900" kern="1200" baseline="0" dirty="0" smtClean="0">
                        <a:solidFill>
                          <a:srgbClr val="4EC5D8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B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1" kern="1200" baseline="0" dirty="0" smtClean="0">
                          <a:solidFill>
                            <a:srgbClr val="4EC5D8"/>
                          </a:solidFill>
                          <a:latin typeface="Arial"/>
                          <a:ea typeface="+mn-ea"/>
                          <a:cs typeface="Arial"/>
                        </a:rPr>
                        <a:t>Description</a:t>
                      </a:r>
                      <a:endParaRPr lang="en-US" sz="900" baseline="0" dirty="0">
                        <a:solidFill>
                          <a:srgbClr val="4EC5D8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7B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B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1" kern="1200" baseline="0" dirty="0" smtClean="0">
                          <a:solidFill>
                            <a:srgbClr val="4EC5D8"/>
                          </a:solidFill>
                          <a:latin typeface="Arial"/>
                          <a:ea typeface="+mn-ea"/>
                          <a:cs typeface="Arial"/>
                        </a:rPr>
                        <a:t>Reach</a:t>
                      </a:r>
                      <a:endParaRPr lang="en-US" sz="900" baseline="0" dirty="0">
                        <a:solidFill>
                          <a:srgbClr val="4EC5D8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7B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13876">
                <a:tc>
                  <a:txBody>
                    <a:bodyPr/>
                    <a:lstStyle/>
                    <a:p>
                      <a:pPr algn="l"/>
                      <a:r>
                        <a:rPr lang="en-US" sz="900" kern="1200" baseline="0" dirty="0" smtClean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Total Property Magazine</a:t>
                      </a:r>
                      <a:endParaRPr lang="en-US" sz="900" baseline="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kern="1200" baseline="0" dirty="0" smtClean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Full Page</a:t>
                      </a:r>
                      <a:endParaRPr lang="en-US" sz="900" baseline="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kern="1200" baseline="0" dirty="0" smtClean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12,000 copies sent to a highly qualified purchaser database</a:t>
                      </a:r>
                      <a:endParaRPr lang="en-US" sz="900" baseline="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13876"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Total Property Electronic Direct Mail Piece</a:t>
                      </a:r>
                      <a:endParaRPr lang="en-US" sz="900" baseline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Feature Profile</a:t>
                      </a:r>
                      <a:endParaRPr lang="en-US" sz="900" baseline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12,000 recipients on electronic database</a:t>
                      </a:r>
                      <a:endParaRPr lang="en-US" sz="900" baseline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</a:tr>
              <a:tr h="313876"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Total Property </a:t>
                      </a:r>
                      <a:r>
                        <a:rPr lang="en-US" sz="900" baseline="0" dirty="0" err="1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-Magazine</a:t>
                      </a:r>
                      <a:endParaRPr lang="en-US" sz="900" baseline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Full Page</a:t>
                      </a:r>
                      <a:endParaRPr lang="en-US" sz="900" baseline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Hosted on </a:t>
                      </a:r>
                      <a:r>
                        <a:rPr lang="en-US" sz="900" baseline="0" dirty="0" err="1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www.bayleys.co.nz</a:t>
                      </a:r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+ linked to via </a:t>
                      </a:r>
                      <a:r>
                        <a:rPr lang="en-US" sz="900" baseline="0" dirty="0" err="1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eDM</a:t>
                      </a:r>
                      <a:endParaRPr lang="en-US" sz="900" baseline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13876"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Total Property Tablet Application</a:t>
                      </a:r>
                      <a:endParaRPr lang="en-US" sz="900" baseline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Full Page</a:t>
                      </a:r>
                      <a:endParaRPr lang="en-US" sz="900" baseline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Infinite</a:t>
                      </a:r>
                      <a:endParaRPr lang="en-US" sz="900" baseline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25000"/>
                      </a:srgbClr>
                    </a:solidFill>
                  </a:tcPr>
                </a:tc>
              </a:tr>
              <a:tr h="313876">
                <a:tc>
                  <a:txBody>
                    <a:bodyPr/>
                    <a:lstStyle/>
                    <a:p>
                      <a:pPr algn="l"/>
                      <a:r>
                        <a:rPr lang="en-US" sz="900" kern="1200" baseline="0" dirty="0" err="1" smtClean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e</a:t>
                      </a:r>
                      <a:r>
                        <a:rPr lang="en-US" sz="900" kern="1200" baseline="0" dirty="0" smtClean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-Brochure</a:t>
                      </a:r>
                      <a:endParaRPr lang="en-US" sz="900" baseline="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kern="1200" baseline="0" dirty="0" smtClean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Bespoke electronic brochure</a:t>
                      </a:r>
                      <a:endParaRPr lang="en-US" sz="900" baseline="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kern="1200" baseline="0" dirty="0" smtClean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Approximately 500</a:t>
                      </a:r>
                      <a:endParaRPr lang="en-US" sz="900" baseline="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" name="Picture 16" descr="TP-Email-Screen-SM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8210" y="5113849"/>
            <a:ext cx="1935683" cy="1498132"/>
          </a:xfrm>
          <a:prstGeom prst="rect">
            <a:avLst/>
          </a:prstGeom>
        </p:spPr>
      </p:pic>
      <p:pic>
        <p:nvPicPr>
          <p:cNvPr id="18" name="Picture 17" descr="TP-E-brochure-SM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3433" y="5029273"/>
            <a:ext cx="1781538" cy="1515258"/>
          </a:xfrm>
          <a:prstGeom prst="rect">
            <a:avLst/>
          </a:prstGeom>
        </p:spPr>
      </p:pic>
      <p:pic>
        <p:nvPicPr>
          <p:cNvPr id="19" name="Picture 18" descr="TP-ipad-SM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0074" y="4979256"/>
            <a:ext cx="1162776" cy="1565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092240" y="1241665"/>
            <a:ext cx="7022164" cy="5778259"/>
          </a:xfrm>
          <a:prstGeom prst="roundRect">
            <a:avLst>
              <a:gd name="adj" fmla="val 0"/>
            </a:avLst>
          </a:prstGeom>
          <a:solidFill>
            <a:srgbClr val="4EC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/>
            <a:endParaRPr lang="en-US" dirty="0">
              <a:solidFill>
                <a:srgbClr val="4EC5D8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8976" y="1161726"/>
            <a:ext cx="2457225" cy="24572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73734" y="1881525"/>
            <a:ext cx="1492583" cy="1061807"/>
          </a:xfrm>
          <a:prstGeom prst="rect">
            <a:avLst/>
          </a:prstGeom>
        </p:spPr>
        <p:txBody>
          <a:bodyPr wrap="square" lIns="91417" tIns="45709" rIns="91417" bIns="45709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Highly Engaged Market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546273" y="1335404"/>
          <a:ext cx="5455646" cy="24270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04356"/>
                <a:gridCol w="1852155"/>
                <a:gridCol w="1699135"/>
              </a:tblGrid>
              <a:tr h="249359">
                <a:tc>
                  <a:txBody>
                    <a:bodyPr/>
                    <a:lstStyle/>
                    <a:p>
                      <a:pPr algn="l"/>
                      <a:r>
                        <a:rPr lang="en-US" sz="900" b="1" kern="1200" baseline="0" dirty="0" smtClean="0">
                          <a:solidFill>
                            <a:srgbClr val="4EC5D8"/>
                          </a:solidFill>
                          <a:latin typeface="Arial"/>
                          <a:ea typeface="+mn-ea"/>
                          <a:cs typeface="Arial"/>
                        </a:rPr>
                        <a:t>Campaign Element</a:t>
                      </a:r>
                      <a:endParaRPr lang="en-US" sz="900" kern="1200" baseline="0" dirty="0" smtClean="0">
                        <a:solidFill>
                          <a:srgbClr val="4EC5D8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B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1" kern="1200" baseline="0" dirty="0" smtClean="0">
                          <a:solidFill>
                            <a:srgbClr val="4EC5D8"/>
                          </a:solidFill>
                          <a:latin typeface="Arial"/>
                          <a:ea typeface="+mn-ea"/>
                          <a:cs typeface="Arial"/>
                        </a:rPr>
                        <a:t>Description</a:t>
                      </a:r>
                      <a:endParaRPr lang="en-US" sz="900" baseline="0" dirty="0">
                        <a:solidFill>
                          <a:srgbClr val="4EC5D8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7B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B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1" kern="1200" baseline="0" dirty="0" smtClean="0">
                          <a:solidFill>
                            <a:srgbClr val="4EC5D8"/>
                          </a:solidFill>
                          <a:latin typeface="Arial"/>
                          <a:ea typeface="+mn-ea"/>
                          <a:cs typeface="Arial"/>
                        </a:rPr>
                        <a:t>Reach</a:t>
                      </a:r>
                      <a:endParaRPr lang="en-US" sz="900" baseline="0" dirty="0">
                        <a:solidFill>
                          <a:srgbClr val="4EC5D8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7B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299231">
                <a:tc>
                  <a:txBody>
                    <a:bodyPr/>
                    <a:lstStyle/>
                    <a:p>
                      <a:r>
                        <a:rPr lang="en-US" sz="900" baseline="0" dirty="0" err="1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www.bayleys.co.nz</a:t>
                      </a:r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		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Feature Listing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160,000 visitors each month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32736">
                <a:tc>
                  <a:txBody>
                    <a:bodyPr/>
                    <a:lstStyle/>
                    <a:p>
                      <a:r>
                        <a:rPr lang="en-US" sz="900" baseline="0" dirty="0" err="1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www.primecommercial.co.nz</a:t>
                      </a:r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	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Feature Listing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40,000 visitors each month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</a:tr>
              <a:tr h="299231">
                <a:tc>
                  <a:txBody>
                    <a:bodyPr/>
                    <a:lstStyle/>
                    <a:p>
                      <a:r>
                        <a:rPr lang="en-US" sz="900" baseline="0" dirty="0" err="1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www.nzherald.co.nz</a:t>
                      </a:r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/Commercial Property</a:t>
                      </a:r>
                      <a:endParaRPr lang="en-US" sz="900" baseline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Thumbnail Ad</a:t>
                      </a:r>
                      <a:endParaRPr lang="en-US" sz="900" baseline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8,800 visitors each month</a:t>
                      </a:r>
                      <a:endParaRPr lang="en-US" sz="900" baseline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9231"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NZ Herald Commercial Property (Saturday)</a:t>
                      </a:r>
                      <a:endParaRPr lang="en-US" sz="900" baseline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10cm </a:t>
                      </a:r>
                      <a:r>
                        <a:rPr lang="en-US" sz="900" baseline="0" dirty="0" err="1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3col </a:t>
                      </a:r>
                      <a:r>
                        <a:rPr lang="en-US" sz="900" baseline="0" dirty="0" err="1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2 insertions</a:t>
                      </a:r>
                      <a:endParaRPr lang="en-US" sz="900" baseline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109,000 readers every week</a:t>
                      </a:r>
                      <a:endParaRPr lang="en-US" sz="900" baseline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25000"/>
                      </a:srgbClr>
                    </a:solidFill>
                  </a:tcPr>
                </a:tc>
              </a:tr>
              <a:tr h="299231"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NZ Herald Commercial Property (Saturday)</a:t>
                      </a:r>
                      <a:endParaRPr lang="en-US" sz="900" baseline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10cm </a:t>
                      </a:r>
                      <a:r>
                        <a:rPr lang="en-US" sz="900" baseline="0" dirty="0" err="1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1col </a:t>
                      </a:r>
                      <a:r>
                        <a:rPr lang="en-US" sz="900" baseline="0" dirty="0" err="1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2 insertions</a:t>
                      </a:r>
                      <a:endParaRPr lang="en-US" sz="900" baseline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109,000 readers every week</a:t>
                      </a:r>
                      <a:endParaRPr lang="en-US" sz="900" baseline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9231"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NZ Herald Commercial Property (Wednesday)</a:t>
                      </a:r>
                      <a:endParaRPr lang="en-US" sz="900" baseline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5cm </a:t>
                      </a:r>
                      <a:r>
                        <a:rPr lang="en-US" sz="900" baseline="0" dirty="0" err="1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1col (BW) </a:t>
                      </a:r>
                      <a:r>
                        <a:rPr lang="en-US" sz="900" baseline="0" dirty="0" err="1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4 insertions</a:t>
                      </a:r>
                      <a:endParaRPr lang="en-US" sz="900" baseline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88,000 readers each week</a:t>
                      </a:r>
                      <a:endParaRPr lang="en-US" sz="900" baseline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</a:tr>
              <a:tr h="448847"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Total Property Digital Marketing Package</a:t>
                      </a:r>
                      <a:endParaRPr lang="en-US" sz="900" baseline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C5D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Promotion of your property on 11 high traffic sites and 2 tablet applications</a:t>
                      </a:r>
                      <a:endParaRPr lang="en-US" sz="900" baseline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C5D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Infinite</a:t>
                      </a:r>
                      <a:endParaRPr lang="en-US" sz="900" baseline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C5D8"/>
                    </a:solidFill>
                  </a:tcPr>
                </a:tc>
              </a:tr>
            </a:tbl>
          </a:graphicData>
        </a:graphic>
      </p:graphicFrame>
      <p:sp>
        <p:nvSpPr>
          <p:cNvPr id="42" name="Rectangle 41"/>
          <p:cNvSpPr/>
          <p:nvPr/>
        </p:nvSpPr>
        <p:spPr>
          <a:xfrm>
            <a:off x="3551238" y="4687658"/>
            <a:ext cx="1166985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www.bayleys.co.nz</a:t>
            </a:r>
            <a:endParaRPr kumimoji="0" lang="en-US" sz="7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3416376" y="5710025"/>
            <a:ext cx="15046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www.nzherald.co.nz</a:t>
            </a:r>
            <a:r>
              <a:rPr kumimoji="0" lang="en-US" sz="7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/commercial Property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366882" y="6807744"/>
            <a:ext cx="1725154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cs typeface="Arial"/>
              </a:rPr>
              <a:t>NZ Herald Saturday 2 </a:t>
            </a:r>
            <a:r>
              <a:rPr kumimoji="0" lang="en-US" sz="7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cs typeface="Arial"/>
              </a:rPr>
              <a:t>x</a:t>
            </a:r>
            <a:r>
              <a:rPr kumimoji="0" lang="en-US" sz="7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cs typeface="Arial"/>
              </a:rPr>
              <a:t> 10cm </a:t>
            </a:r>
            <a:r>
              <a:rPr kumimoji="0" lang="en-US" sz="7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cs typeface="Arial"/>
              </a:rPr>
              <a:t>x</a:t>
            </a:r>
            <a:r>
              <a:rPr kumimoji="0" lang="en-US" sz="7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cs typeface="Arial"/>
              </a:rPr>
              <a:t> 1col</a:t>
            </a:r>
          </a:p>
        </p:txBody>
      </p:sp>
      <p:sp>
        <p:nvSpPr>
          <p:cNvPr id="45" name="Rectangle 44"/>
          <p:cNvSpPr/>
          <p:nvPr/>
        </p:nvSpPr>
        <p:spPr>
          <a:xfrm>
            <a:off x="4718223" y="6800050"/>
            <a:ext cx="237140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NZ Herald Wednesday 4 </a:t>
            </a:r>
            <a:r>
              <a:rPr kumimoji="0" lang="en-US" sz="7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x</a:t>
            </a:r>
            <a:r>
              <a:rPr kumimoji="0" lang="en-US" sz="7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5cm </a:t>
            </a:r>
            <a:r>
              <a:rPr kumimoji="0" lang="en-US" sz="7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x</a:t>
            </a:r>
            <a:r>
              <a:rPr kumimoji="0" lang="en-US" sz="7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1col</a:t>
            </a:r>
          </a:p>
        </p:txBody>
      </p:sp>
      <p:sp>
        <p:nvSpPr>
          <p:cNvPr id="46" name="Rectangle 45"/>
          <p:cNvSpPr/>
          <p:nvPr/>
        </p:nvSpPr>
        <p:spPr>
          <a:xfrm>
            <a:off x="5105294" y="4687658"/>
            <a:ext cx="1410532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Arial"/>
                <a:cs typeface="Arial"/>
              </a:rPr>
              <a:t>www.primecommercial.co.nz</a:t>
            </a:r>
            <a:endParaRPr kumimoji="0" lang="en-US" sz="7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914691" y="5710026"/>
            <a:ext cx="180314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NZ Herald Saturday - 2 </a:t>
            </a:r>
            <a:r>
              <a:rPr kumimoji="0" lang="en-US" sz="7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x</a:t>
            </a:r>
            <a:r>
              <a:rPr kumimoji="0" lang="en-US" sz="7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10cm </a:t>
            </a:r>
            <a:r>
              <a:rPr kumimoji="0" lang="en-US" sz="7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x</a:t>
            </a:r>
            <a:r>
              <a:rPr kumimoji="0" lang="en-US" sz="7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 3col</a:t>
            </a:r>
          </a:p>
        </p:txBody>
      </p:sp>
      <p:sp>
        <p:nvSpPr>
          <p:cNvPr id="48" name="Rectangle 47"/>
          <p:cNvSpPr/>
          <p:nvPr/>
        </p:nvSpPr>
        <p:spPr>
          <a:xfrm>
            <a:off x="6789187" y="5726538"/>
            <a:ext cx="1965081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</a:rPr>
              <a:t>TP Digital Marketing Package</a:t>
            </a:r>
          </a:p>
        </p:txBody>
      </p:sp>
      <p:pic>
        <p:nvPicPr>
          <p:cNvPr id="57" name="Picture 5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5012" y="3802168"/>
            <a:ext cx="2619392" cy="211689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4653" y="4668680"/>
            <a:ext cx="1560944" cy="1111905"/>
          </a:xfrm>
          <a:prstGeom prst="rect">
            <a:avLst/>
          </a:prstGeom>
        </p:spPr>
      </p:pic>
      <p:pic>
        <p:nvPicPr>
          <p:cNvPr id="23" name="Picture 22" descr="Digital_Logo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2273" y="6128307"/>
            <a:ext cx="2314814" cy="81176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5171085" y="5963088"/>
            <a:ext cx="1368990" cy="8128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rcRect l="5882" t="7393" r="6583"/>
              <a:stretch>
                <a:fillRect/>
              </a:stretch>
            </p:blipFill>
          </mc:Choice>
          <mc:Fallback>
            <p:blipFill>
              <a:blip r:embed="rId9"/>
              <a:srcRect l="5882" t="7393" r="6583"/>
              <a:stretch>
                <a:fillRect/>
              </a:stretch>
            </p:blipFill>
          </mc:Fallback>
        </mc:AlternateContent>
        <p:spPr>
          <a:xfrm>
            <a:off x="3573750" y="3818292"/>
            <a:ext cx="1272786" cy="94058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rcRect l="5532" t="7895" r="6583" b="2381"/>
              <a:stretch>
                <a:fillRect/>
              </a:stretch>
            </p:blipFill>
          </mc:Choice>
          <mc:Fallback>
            <p:blipFill>
              <a:blip r:embed="rId11"/>
              <a:srcRect l="5532" t="7895" r="6583" b="2381"/>
              <a:stretch>
                <a:fillRect/>
              </a:stretch>
            </p:blipFill>
          </mc:Fallback>
        </mc:AlternateContent>
        <p:spPr>
          <a:xfrm>
            <a:off x="3571205" y="4855260"/>
            <a:ext cx="1277876" cy="91131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5128565" y="3738108"/>
            <a:ext cx="1454030" cy="101568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4"/>
              <a:stretch>
                <a:fillRect/>
              </a:stretch>
            </p:blipFill>
          </mc:Choice>
          <mc:Fallback>
            <p:blipFill>
              <a:blip r:embed="rId15"/>
              <a:stretch>
                <a:fillRect/>
              </a:stretch>
            </p:blipFill>
          </mc:Fallback>
        </mc:AlternateContent>
        <p:spPr>
          <a:xfrm>
            <a:off x="5404260" y="4929908"/>
            <a:ext cx="902640" cy="79471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6"/>
              <a:stretch>
                <a:fillRect/>
              </a:stretch>
            </p:blipFill>
          </mc:Choice>
          <mc:Fallback>
            <p:blipFill>
              <a:blip r:embed="rId17"/>
              <a:stretch>
                <a:fillRect/>
              </a:stretch>
            </p:blipFill>
          </mc:Fallback>
        </mc:AlternateContent>
        <p:spPr>
          <a:xfrm>
            <a:off x="3738823" y="5827343"/>
            <a:ext cx="942641" cy="10981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095161" y="1244633"/>
            <a:ext cx="7220381" cy="4417111"/>
          </a:xfrm>
          <a:prstGeom prst="roundRect">
            <a:avLst>
              <a:gd name="adj" fmla="val 0"/>
            </a:avLst>
          </a:prstGeom>
          <a:solidFill>
            <a:srgbClr val="4EC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983" y="1161725"/>
            <a:ext cx="2526586" cy="252658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89812" y="2006642"/>
            <a:ext cx="1487253" cy="738642"/>
          </a:xfrm>
          <a:prstGeom prst="rect">
            <a:avLst/>
          </a:prstGeom>
        </p:spPr>
        <p:txBody>
          <a:bodyPr wrap="square" lIns="91417" tIns="45709" rIns="91417" bIns="45709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Passive</a:t>
            </a:r>
            <a:b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Market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83336" y="5235547"/>
            <a:ext cx="999725" cy="307754"/>
          </a:xfrm>
          <a:prstGeom prst="rect">
            <a:avLst/>
          </a:prstGeom>
        </p:spPr>
        <p:txBody>
          <a:bodyPr wrap="square" lIns="91417" tIns="45709" rIns="91417" bIns="45709">
            <a:spAutoFit/>
          </a:bodyPr>
          <a:lstStyle/>
          <a:p>
            <a:pPr algn="ctr"/>
            <a:r>
              <a:rPr lang="en-US" sz="700" dirty="0">
                <a:solidFill>
                  <a:srgbClr val="FFFFFF"/>
                </a:solidFill>
                <a:latin typeface="Arial"/>
                <a:cs typeface="Arial"/>
              </a:rPr>
              <a:t>Total Property Brochure</a:t>
            </a:r>
          </a:p>
        </p:txBody>
      </p:sp>
      <p:sp>
        <p:nvSpPr>
          <p:cNvPr id="9" name="Rectangle 8"/>
          <p:cNvSpPr/>
          <p:nvPr/>
        </p:nvSpPr>
        <p:spPr>
          <a:xfrm>
            <a:off x="5651542" y="4776198"/>
            <a:ext cx="1455956" cy="415476"/>
          </a:xfrm>
          <a:prstGeom prst="rect">
            <a:avLst/>
          </a:prstGeom>
        </p:spPr>
        <p:txBody>
          <a:bodyPr wrap="square" lIns="91417" tIns="45709" rIns="91417" bIns="45709">
            <a:spAutoFit/>
          </a:bodyPr>
          <a:lstStyle/>
          <a:p>
            <a:pPr algn="ctr"/>
            <a:r>
              <a:rPr lang="en-US" sz="700" dirty="0">
                <a:solidFill>
                  <a:srgbClr val="FFFFFF"/>
                </a:solidFill>
                <a:latin typeface="Arial"/>
                <a:cs typeface="Arial"/>
              </a:rPr>
              <a:t>NZ Herald Property Picks Carousel</a:t>
            </a:r>
          </a:p>
          <a:p>
            <a:pPr algn="ctr"/>
            <a:endParaRPr lang="en-US" sz="7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660174" y="4778567"/>
            <a:ext cx="999725" cy="200033"/>
          </a:xfrm>
          <a:prstGeom prst="rect">
            <a:avLst/>
          </a:prstGeom>
        </p:spPr>
        <p:txBody>
          <a:bodyPr wrap="square" lIns="91417" tIns="45709" rIns="91417" bIns="45709">
            <a:spAutoFit/>
          </a:bodyPr>
          <a:lstStyle/>
          <a:p>
            <a:pPr algn="ctr"/>
            <a:r>
              <a:rPr lang="en-US" sz="700" dirty="0">
                <a:solidFill>
                  <a:srgbClr val="FFFFFF"/>
                </a:solidFill>
                <a:latin typeface="Arial"/>
                <a:cs typeface="Arial"/>
              </a:rPr>
              <a:t>Sign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2095161" y="5811405"/>
            <a:ext cx="7220381" cy="765574"/>
          </a:xfrm>
          <a:prstGeom prst="roundRect">
            <a:avLst>
              <a:gd name="adj" fmla="val 0"/>
            </a:avLst>
          </a:prstGeom>
          <a:solidFill>
            <a:srgbClr val="4EC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595818" y="5852611"/>
            <a:ext cx="3719145" cy="569364"/>
          </a:xfrm>
          <a:prstGeom prst="rect">
            <a:avLst/>
          </a:prstGeom>
        </p:spPr>
        <p:txBody>
          <a:bodyPr wrap="square" lIns="91417" tIns="45709" rIns="91417" bIns="45709" numCol="1" spcCol="0">
            <a:spAutoFit/>
          </a:bodyPr>
          <a:lstStyle/>
          <a:p>
            <a:r>
              <a:rPr lang="en-US" sz="1300" b="1" dirty="0">
                <a:solidFill>
                  <a:srgbClr val="FFFFFF"/>
                </a:solidFill>
                <a:latin typeface="Arial"/>
                <a:cs typeface="Arial"/>
              </a:rPr>
              <a:t>Total Property Package 2 Cost = $5,500 </a:t>
            </a:r>
            <a:r>
              <a:rPr lang="en-US" sz="900" b="1" baseline="30000" dirty="0">
                <a:solidFill>
                  <a:srgbClr val="FFFFFF"/>
                </a:solidFill>
                <a:latin typeface="Arial"/>
                <a:cs typeface="Arial"/>
              </a:rPr>
              <a:t>+ GST</a:t>
            </a:r>
          </a:p>
          <a:p>
            <a:r>
              <a:rPr lang="en-US" sz="900" dirty="0">
                <a:solidFill>
                  <a:srgbClr val="FFFFFF"/>
                </a:solidFill>
                <a:latin typeface="Arial"/>
                <a:cs typeface="Arial"/>
              </a:rPr>
              <a:t>($495 + GST can be subtracted if the property is sold by any method other than auction).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2135300" y="5852613"/>
            <a:ext cx="3642995" cy="430865"/>
          </a:xfrm>
          <a:prstGeom prst="rect">
            <a:avLst/>
          </a:prstGeom>
        </p:spPr>
        <p:txBody>
          <a:bodyPr wrap="square" lIns="91417" tIns="45709" rIns="91417" bIns="45709">
            <a:spAutoFit/>
          </a:bodyPr>
          <a:lstStyle/>
          <a:p>
            <a:r>
              <a:rPr lang="en-US" sz="1300" b="1" dirty="0">
                <a:solidFill>
                  <a:srgbClr val="FFFFFF"/>
                </a:solidFill>
                <a:latin typeface="Arial"/>
                <a:cs typeface="Arial"/>
              </a:rPr>
              <a:t>Additional Included Campaign Elements</a:t>
            </a:r>
          </a:p>
          <a:p>
            <a:r>
              <a:rPr lang="en-US" sz="900" dirty="0">
                <a:solidFill>
                  <a:srgbClr val="FFFFFF"/>
                </a:solidFill>
                <a:latin typeface="Arial"/>
                <a:cs typeface="Arial"/>
              </a:rPr>
              <a:t>Professional photography  •  LIM (non urgent)  • Auction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554688" y="1335873"/>
          <a:ext cx="5675830" cy="15773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199079"/>
                <a:gridCol w="1306794"/>
                <a:gridCol w="2169957"/>
              </a:tblGrid>
              <a:tr h="301119">
                <a:tc>
                  <a:txBody>
                    <a:bodyPr/>
                    <a:lstStyle/>
                    <a:p>
                      <a:pPr algn="l"/>
                      <a:r>
                        <a:rPr lang="en-US" sz="900" b="1" kern="1200" baseline="0" dirty="0" smtClean="0">
                          <a:solidFill>
                            <a:srgbClr val="4EC5D8"/>
                          </a:solidFill>
                          <a:latin typeface="Arial"/>
                          <a:ea typeface="+mn-ea"/>
                          <a:cs typeface="Arial"/>
                        </a:rPr>
                        <a:t>Campaign Element</a:t>
                      </a:r>
                      <a:endParaRPr lang="en-US" sz="900" kern="1200" baseline="0" dirty="0" smtClean="0">
                        <a:solidFill>
                          <a:srgbClr val="4EC5D8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47B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1" kern="1200" baseline="0" dirty="0" smtClean="0">
                          <a:solidFill>
                            <a:srgbClr val="4EC5D8"/>
                          </a:solidFill>
                          <a:latin typeface="Arial"/>
                          <a:ea typeface="+mn-ea"/>
                          <a:cs typeface="Arial"/>
                        </a:rPr>
                        <a:t>Description</a:t>
                      </a:r>
                      <a:endParaRPr lang="en-US" sz="900" baseline="0" dirty="0">
                        <a:solidFill>
                          <a:srgbClr val="4EC5D8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7B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B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1" kern="1200" baseline="0" dirty="0" smtClean="0">
                          <a:solidFill>
                            <a:srgbClr val="4EC5D8"/>
                          </a:solidFill>
                          <a:latin typeface="Arial"/>
                          <a:ea typeface="+mn-ea"/>
                          <a:cs typeface="Arial"/>
                        </a:rPr>
                        <a:t>Reach</a:t>
                      </a:r>
                      <a:endParaRPr lang="en-US" sz="900" baseline="0" dirty="0">
                        <a:solidFill>
                          <a:srgbClr val="4EC5D8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7B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520770"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Total Property Brochure </a:t>
                      </a:r>
                      <a:b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</a:br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(inserted in to the NZ Herald Friday Business + National Business Review) 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1/14th Page 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35,000 copies 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2752">
                <a:tc>
                  <a:txBody>
                    <a:bodyPr/>
                    <a:lstStyle/>
                    <a:p>
                      <a:r>
                        <a:rPr lang="en-US" sz="900" baseline="0" dirty="0" err="1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www.nzherald.co.nz</a:t>
                      </a:r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/ Home Page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Property Picks </a:t>
                      </a:r>
                      <a:r>
                        <a:rPr lang="en-US" sz="900" baseline="0" dirty="0" err="1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7 days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880,000 unique visitors each week 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</a:tr>
              <a:tr h="382747">
                <a:tc>
                  <a:txBody>
                    <a:bodyPr/>
                    <a:lstStyle/>
                    <a:p>
                      <a:pPr algn="l"/>
                      <a:r>
                        <a:rPr lang="en-US" sz="900" kern="1200" baseline="0" dirty="0" smtClean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Arial"/>
                        </a:rPr>
                        <a:t>Sign</a:t>
                      </a:r>
                      <a:endParaRPr lang="en-US" sz="900" spc="0" baseline="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C5D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kern="1200" baseline="0" dirty="0" smtClean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Arial"/>
                        </a:rPr>
                        <a:t>1200 </a:t>
                      </a:r>
                      <a:r>
                        <a:rPr lang="en-US" sz="900" kern="1200" baseline="0" dirty="0" err="1" smtClean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Arial"/>
                        </a:rPr>
                        <a:t>x</a:t>
                      </a:r>
                      <a:r>
                        <a:rPr lang="en-US" sz="900" kern="1200" baseline="0" dirty="0" smtClean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Arial"/>
                        </a:rPr>
                        <a:t> 1800</a:t>
                      </a:r>
                      <a:endParaRPr lang="en-US" sz="900" spc="0" baseline="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C5D8"/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US" sz="900" kern="1200" baseline="0" dirty="0" smtClean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Arial"/>
                        </a:rPr>
                        <a:t>Accounts for on average 12.7% of enquiry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C5D8"/>
                    </a:solidFill>
                  </a:tcPr>
                </a:tc>
              </a:tr>
            </a:tbl>
          </a:graphicData>
        </a:graphic>
      </p:graphicFrame>
      <p:pic>
        <p:nvPicPr>
          <p:cNvPr id="16" name="Picture 15" descr="Herald-Website-SML.png"/>
          <p:cNvPicPr>
            <a:picLocks noChangeAspect="1"/>
          </p:cNvPicPr>
          <p:nvPr/>
        </p:nvPicPr>
        <p:blipFill>
          <a:blip r:embed="rId3"/>
          <a:srcRect b="8095"/>
          <a:stretch>
            <a:fillRect/>
          </a:stretch>
        </p:blipFill>
        <p:spPr>
          <a:xfrm>
            <a:off x="5158635" y="3053239"/>
            <a:ext cx="2484607" cy="176766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3718" y="3070173"/>
            <a:ext cx="1560941" cy="21875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7404106" y="2942457"/>
            <a:ext cx="1463147" cy="1837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093024" y="2946741"/>
            <a:ext cx="6960779" cy="4073184"/>
          </a:xfrm>
          <a:prstGeom prst="roundRect">
            <a:avLst>
              <a:gd name="adj" fmla="val 0"/>
            </a:avLst>
          </a:prstGeom>
          <a:solidFill>
            <a:srgbClr val="4EC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968" y="2867500"/>
            <a:ext cx="2435745" cy="243574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95912" y="3708863"/>
            <a:ext cx="1394226" cy="738642"/>
          </a:xfrm>
          <a:prstGeom prst="rect">
            <a:avLst/>
          </a:prstGeom>
        </p:spPr>
        <p:txBody>
          <a:bodyPr wrap="square" lIns="91417" tIns="45709" rIns="91417" bIns="45709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Active Market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8608" y="5207141"/>
            <a:ext cx="1225950" cy="134270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391435" y="6577764"/>
            <a:ext cx="1347050" cy="307754"/>
          </a:xfrm>
          <a:prstGeom prst="rect">
            <a:avLst/>
          </a:prstGeom>
        </p:spPr>
        <p:txBody>
          <a:bodyPr wrap="square" lIns="91417" tIns="45709" rIns="91417" bIns="45709">
            <a:spAutoFit/>
          </a:bodyPr>
          <a:lstStyle/>
          <a:p>
            <a:pPr algn="ctr"/>
            <a:r>
              <a:rPr lang="en-US" sz="700" dirty="0">
                <a:solidFill>
                  <a:srgbClr val="FFFFFF"/>
                </a:solidFill>
                <a:latin typeface="Arial"/>
                <a:cs typeface="Arial"/>
              </a:rPr>
              <a:t>Total Property Magazine /</a:t>
            </a:r>
            <a:br>
              <a:rPr lang="en-US" sz="70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700" dirty="0" err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lang="en-US" sz="700" dirty="0">
                <a:solidFill>
                  <a:srgbClr val="FFFFFF"/>
                </a:solidFill>
                <a:latin typeface="Arial"/>
                <a:cs typeface="Arial"/>
              </a:rPr>
              <a:t>-Magazine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662285" y="6577764"/>
            <a:ext cx="1501993" cy="307754"/>
          </a:xfrm>
          <a:prstGeom prst="rect">
            <a:avLst/>
          </a:prstGeom>
        </p:spPr>
        <p:txBody>
          <a:bodyPr wrap="square" lIns="91417" tIns="45709" rIns="91417" bIns="45709">
            <a:spAutoFit/>
          </a:bodyPr>
          <a:lstStyle/>
          <a:p>
            <a:pPr algn="ctr"/>
            <a:r>
              <a:rPr lang="en-US" sz="700" dirty="0">
                <a:solidFill>
                  <a:srgbClr val="FFFFFF"/>
                </a:solidFill>
                <a:latin typeface="Arial"/>
                <a:cs typeface="Arial"/>
              </a:rPr>
              <a:t>Total Property Electronic Direct Mail Piece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213101" y="6577764"/>
            <a:ext cx="1194207" cy="307754"/>
          </a:xfrm>
          <a:prstGeom prst="rect">
            <a:avLst/>
          </a:prstGeom>
        </p:spPr>
        <p:txBody>
          <a:bodyPr wrap="square" lIns="91417" tIns="45709" rIns="91417" bIns="45709">
            <a:spAutoFit/>
          </a:bodyPr>
          <a:lstStyle/>
          <a:p>
            <a:pPr algn="ctr"/>
            <a:r>
              <a:rPr lang="en-US" sz="700" dirty="0">
                <a:solidFill>
                  <a:srgbClr val="FFFFFF"/>
                </a:solidFill>
                <a:latin typeface="Arial"/>
                <a:cs typeface="Arial"/>
              </a:rPr>
              <a:t>Total Property Tablet Application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7719720" y="6577764"/>
            <a:ext cx="877162" cy="200033"/>
          </a:xfrm>
          <a:prstGeom prst="rect">
            <a:avLst/>
          </a:prstGeom>
        </p:spPr>
        <p:txBody>
          <a:bodyPr wrap="square" lIns="91417" tIns="45709" rIns="91417" bIns="45709">
            <a:spAutoFit/>
          </a:bodyPr>
          <a:lstStyle/>
          <a:p>
            <a:pPr algn="ctr"/>
            <a:r>
              <a:rPr lang="en-US" sz="700" dirty="0" err="1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lang="en-US" sz="700" dirty="0">
                <a:solidFill>
                  <a:srgbClr val="FFFFFF"/>
                </a:solidFill>
                <a:latin typeface="Arial"/>
                <a:cs typeface="Arial"/>
              </a:rPr>
              <a:t>-Brochure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09973" y="1121977"/>
            <a:ext cx="759050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000" b="1" spc="-100" dirty="0">
                <a:solidFill>
                  <a:srgbClr val="00234B"/>
                </a:solidFill>
                <a:latin typeface="Arial"/>
                <a:cs typeface="Arial"/>
              </a:rPr>
              <a:t>Reaching The Target Market</a:t>
            </a:r>
          </a:p>
        </p:txBody>
      </p:sp>
      <p:sp>
        <p:nvSpPr>
          <p:cNvPr id="4" name="Rectangle 3"/>
          <p:cNvSpPr/>
          <p:nvPr/>
        </p:nvSpPr>
        <p:spPr>
          <a:xfrm>
            <a:off x="909972" y="1706359"/>
            <a:ext cx="7455369" cy="646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400" dirty="0">
                <a:solidFill>
                  <a:srgbClr val="4EC5D8"/>
                </a:solidFill>
                <a:latin typeface="Arial"/>
                <a:cs typeface="Arial"/>
              </a:rPr>
              <a:t>Based on the key target markets identified for &lt;insert property address&gt; we recommend the following bespoke marketing campaign. Different channels, mediums and strategies are required to </a:t>
            </a:r>
            <a:r>
              <a:rPr lang="en-US" sz="1400" dirty="0" err="1">
                <a:solidFill>
                  <a:srgbClr val="4EC5D8"/>
                </a:solidFill>
                <a:latin typeface="Arial"/>
                <a:cs typeface="Arial"/>
              </a:rPr>
              <a:t>maximise</a:t>
            </a:r>
            <a:r>
              <a:rPr lang="en-US" sz="1400" dirty="0">
                <a:solidFill>
                  <a:srgbClr val="4EC5D8"/>
                </a:solidFill>
                <a:latin typeface="Arial"/>
                <a:cs typeface="Arial"/>
              </a:rPr>
              <a:t> the reach to each group.</a:t>
            </a:r>
          </a:p>
        </p:txBody>
      </p:sp>
      <p:sp>
        <p:nvSpPr>
          <p:cNvPr id="5" name="Rectangle 4"/>
          <p:cNvSpPr/>
          <p:nvPr/>
        </p:nvSpPr>
        <p:spPr>
          <a:xfrm>
            <a:off x="910440" y="2437637"/>
            <a:ext cx="2442448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en-US" sz="1400" b="1" dirty="0">
                <a:solidFill>
                  <a:srgbClr val="4EBBCE"/>
                </a:solidFill>
                <a:latin typeface="Arial"/>
                <a:cs typeface="Arial"/>
              </a:rPr>
              <a:t>Total Property Package 3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3454741" y="3075083"/>
          <a:ext cx="5458181" cy="18109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73907"/>
                <a:gridCol w="1564881"/>
                <a:gridCol w="1819393"/>
              </a:tblGrid>
              <a:tr h="258712">
                <a:tc>
                  <a:txBody>
                    <a:bodyPr/>
                    <a:lstStyle/>
                    <a:p>
                      <a:pPr algn="l"/>
                      <a:r>
                        <a:rPr lang="en-US" sz="900" b="1" kern="1200" baseline="0" dirty="0" smtClean="0">
                          <a:solidFill>
                            <a:srgbClr val="4EC5D8"/>
                          </a:solidFill>
                          <a:latin typeface="Arial"/>
                          <a:ea typeface="+mn-ea"/>
                          <a:cs typeface="Arial"/>
                        </a:rPr>
                        <a:t>Campaign Element</a:t>
                      </a:r>
                      <a:endParaRPr lang="en-US" sz="900" kern="1200" baseline="0" dirty="0" smtClean="0">
                        <a:solidFill>
                          <a:srgbClr val="4EC5D8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47B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1" kern="1200" baseline="0" dirty="0" smtClean="0">
                          <a:solidFill>
                            <a:srgbClr val="4EC5D8"/>
                          </a:solidFill>
                          <a:latin typeface="Arial"/>
                          <a:ea typeface="+mn-ea"/>
                          <a:cs typeface="Arial"/>
                        </a:rPr>
                        <a:t>Description</a:t>
                      </a:r>
                      <a:endParaRPr lang="en-US" sz="900" baseline="0" dirty="0">
                        <a:solidFill>
                          <a:srgbClr val="4EC5D8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7B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B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1" kern="1200" baseline="0" dirty="0" smtClean="0">
                          <a:solidFill>
                            <a:srgbClr val="4EC5D8"/>
                          </a:solidFill>
                          <a:latin typeface="Arial"/>
                          <a:ea typeface="+mn-ea"/>
                          <a:cs typeface="Arial"/>
                        </a:rPr>
                        <a:t>Reach</a:t>
                      </a:r>
                      <a:endParaRPr lang="en-US" sz="900" baseline="0" dirty="0">
                        <a:solidFill>
                          <a:srgbClr val="4EC5D8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7B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10454">
                <a:tc>
                  <a:txBody>
                    <a:bodyPr/>
                    <a:lstStyle/>
                    <a:p>
                      <a:pPr algn="l"/>
                      <a:r>
                        <a:rPr lang="en-US" sz="900" kern="1200" baseline="0" dirty="0" smtClean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Total Property Magazine</a:t>
                      </a:r>
                      <a:endParaRPr lang="en-US" sz="900" baseline="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kern="1200" baseline="0" dirty="0" smtClean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Full Page</a:t>
                      </a:r>
                      <a:endParaRPr lang="en-US" sz="900" baseline="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kern="1200" baseline="0" dirty="0" smtClean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12,000 copies sent to a highly qualified purchaser database</a:t>
                      </a:r>
                      <a:endParaRPr lang="en-US" sz="900" baseline="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10454"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Total Property Electronic Direct Mail Piece</a:t>
                      </a:r>
                      <a:endParaRPr lang="en-US" sz="900" baseline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Feature Profile</a:t>
                      </a:r>
                      <a:endParaRPr lang="en-US" sz="900" baseline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12,000 recipients on electronic database</a:t>
                      </a:r>
                      <a:endParaRPr lang="en-US" sz="900" baseline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</a:tr>
              <a:tr h="310454"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Total Property </a:t>
                      </a:r>
                      <a:r>
                        <a:rPr lang="en-US" sz="900" baseline="0" dirty="0" err="1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-Magazine</a:t>
                      </a:r>
                      <a:endParaRPr lang="en-US" sz="900" baseline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Full Page</a:t>
                      </a:r>
                      <a:endParaRPr lang="en-US" sz="900" baseline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Hosted on </a:t>
                      </a:r>
                      <a:r>
                        <a:rPr lang="en-US" sz="900" baseline="0" dirty="0" err="1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www.bayleys.co.nz</a:t>
                      </a:r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+ linked to via </a:t>
                      </a:r>
                      <a:r>
                        <a:rPr lang="en-US" sz="900" baseline="0" dirty="0" err="1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eDM</a:t>
                      </a:r>
                      <a:endParaRPr lang="en-US" sz="900" baseline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10454"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Total Property Tablet Application</a:t>
                      </a:r>
                      <a:r>
                        <a:rPr lang="en-US" sz="900" baseline="0" dirty="0" smtClean="0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	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Full Page</a:t>
                      </a:r>
                      <a:endParaRPr lang="en-US" sz="900" baseline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Infinite</a:t>
                      </a:r>
                      <a:endParaRPr lang="en-US" sz="900" baseline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25000"/>
                      </a:srgbClr>
                    </a:solidFill>
                  </a:tcPr>
                </a:tc>
              </a:tr>
              <a:tr h="310454">
                <a:tc>
                  <a:txBody>
                    <a:bodyPr/>
                    <a:lstStyle/>
                    <a:p>
                      <a:pPr algn="l"/>
                      <a:r>
                        <a:rPr lang="en-US" sz="900" kern="1200" baseline="0" dirty="0" err="1" smtClean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e</a:t>
                      </a:r>
                      <a:r>
                        <a:rPr lang="en-US" sz="900" kern="1200" baseline="0" dirty="0" smtClean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-Brochure</a:t>
                      </a:r>
                      <a:endParaRPr lang="en-US" sz="900" baseline="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kern="1200" baseline="0" dirty="0" smtClean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Bespoke electronic brochure</a:t>
                      </a:r>
                      <a:endParaRPr lang="en-US" sz="900" baseline="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kern="1200" baseline="0" dirty="0" smtClean="0">
                          <a:solidFill>
                            <a:schemeClr val="bg1"/>
                          </a:solidFill>
                          <a:latin typeface="Arial"/>
                          <a:ea typeface="+mn-ea"/>
                          <a:cs typeface="Arial"/>
                        </a:rPr>
                        <a:t>Approximately 500</a:t>
                      </a:r>
                      <a:endParaRPr lang="en-US" sz="900" baseline="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17" name="Picture 16" descr="TP-Email-Screen-SML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8706" y="5171631"/>
            <a:ext cx="1935683" cy="1498132"/>
          </a:xfrm>
          <a:prstGeom prst="rect">
            <a:avLst/>
          </a:prstGeom>
        </p:spPr>
      </p:pic>
      <p:pic>
        <p:nvPicPr>
          <p:cNvPr id="18" name="Picture 17" descr="TP-E-brochure-SML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3929" y="5087055"/>
            <a:ext cx="1781538" cy="1515258"/>
          </a:xfrm>
          <a:prstGeom prst="rect">
            <a:avLst/>
          </a:prstGeom>
        </p:spPr>
      </p:pic>
      <p:pic>
        <p:nvPicPr>
          <p:cNvPr id="19" name="Picture 18" descr="TP-ipad-SML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30570" y="5037038"/>
            <a:ext cx="1162776" cy="1565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083649" y="1213883"/>
            <a:ext cx="7088864" cy="5806042"/>
          </a:xfrm>
          <a:prstGeom prst="roundRect">
            <a:avLst>
              <a:gd name="adj" fmla="val 0"/>
            </a:avLst>
          </a:prstGeom>
          <a:solidFill>
            <a:srgbClr val="4EC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/>
            <a:endParaRPr lang="en-US" dirty="0">
              <a:solidFill>
                <a:srgbClr val="4EC5D8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825" y="1133186"/>
            <a:ext cx="2480565" cy="248056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348871" y="1779480"/>
            <a:ext cx="1469558" cy="1061807"/>
          </a:xfrm>
          <a:prstGeom prst="rect">
            <a:avLst/>
          </a:prstGeom>
        </p:spPr>
        <p:txBody>
          <a:bodyPr wrap="square" lIns="91417" tIns="45709" rIns="91417" bIns="45709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/>
                <a:cs typeface="Arial"/>
              </a:rPr>
              <a:t>Highly Engaged Market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558800" y="1328738"/>
          <a:ext cx="5443119" cy="22010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028773"/>
                <a:gridCol w="1819410"/>
                <a:gridCol w="1594936"/>
              </a:tblGrid>
              <a:tr h="362632">
                <a:tc>
                  <a:txBody>
                    <a:bodyPr/>
                    <a:lstStyle/>
                    <a:p>
                      <a:pPr algn="l"/>
                      <a:r>
                        <a:rPr lang="en-US" sz="900" b="1" kern="1200" baseline="0" dirty="0" smtClean="0">
                          <a:solidFill>
                            <a:srgbClr val="4EC5D8"/>
                          </a:solidFill>
                          <a:latin typeface="Arial"/>
                          <a:ea typeface="+mn-ea"/>
                          <a:cs typeface="Arial"/>
                        </a:rPr>
                        <a:t>Campaign Element</a:t>
                      </a:r>
                      <a:endParaRPr lang="en-US" sz="900" kern="1200" baseline="0" dirty="0" smtClean="0">
                        <a:solidFill>
                          <a:srgbClr val="4EC5D8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47B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1" kern="1200" baseline="0" dirty="0" smtClean="0">
                          <a:solidFill>
                            <a:srgbClr val="4EC5D8"/>
                          </a:solidFill>
                          <a:latin typeface="Arial"/>
                          <a:ea typeface="+mn-ea"/>
                          <a:cs typeface="Arial"/>
                        </a:rPr>
                        <a:t>Description</a:t>
                      </a:r>
                      <a:endParaRPr lang="en-US" sz="900" baseline="0" dirty="0">
                        <a:solidFill>
                          <a:srgbClr val="4EC5D8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7B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B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1" kern="1200" baseline="0" dirty="0" smtClean="0">
                          <a:solidFill>
                            <a:srgbClr val="4EC5D8"/>
                          </a:solidFill>
                          <a:latin typeface="Arial"/>
                          <a:ea typeface="+mn-ea"/>
                          <a:cs typeface="Arial"/>
                        </a:rPr>
                        <a:t>Reach</a:t>
                      </a:r>
                      <a:endParaRPr lang="en-US" sz="900" baseline="0" dirty="0">
                        <a:solidFill>
                          <a:srgbClr val="4EC5D8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7B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340505">
                <a:tc>
                  <a:txBody>
                    <a:bodyPr/>
                    <a:lstStyle/>
                    <a:p>
                      <a:r>
                        <a:rPr lang="en-US" sz="900" baseline="0" dirty="0" err="1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www.bayleys.co.nz</a:t>
                      </a:r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		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Feature Listing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160,000 visitors each month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0505">
                <a:tc>
                  <a:txBody>
                    <a:bodyPr/>
                    <a:lstStyle/>
                    <a:p>
                      <a:r>
                        <a:rPr lang="en-US" sz="900" baseline="0" dirty="0" err="1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www.primecommercial.co.nz</a:t>
                      </a:r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	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Feature Listing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40,000 visitors each month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</a:tr>
              <a:tr h="340505">
                <a:tc>
                  <a:txBody>
                    <a:bodyPr/>
                    <a:lstStyle/>
                    <a:p>
                      <a:r>
                        <a:rPr lang="en-US" sz="900" baseline="0" dirty="0" err="1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www.nzherald.co.nz</a:t>
                      </a:r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/Commercial Property</a:t>
                      </a:r>
                      <a:endParaRPr lang="en-US" sz="900" baseline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Thumbnail Ad</a:t>
                      </a:r>
                      <a:endParaRPr lang="en-US" sz="900" baseline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8,800 visitors each month</a:t>
                      </a:r>
                      <a:endParaRPr lang="en-US" sz="900" baseline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0505"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NZ Herald Commercial Property (Saturday)</a:t>
                      </a:r>
                      <a:endParaRPr lang="en-US" sz="900" baseline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10cm </a:t>
                      </a:r>
                      <a:r>
                        <a:rPr lang="en-US" sz="900" baseline="0" dirty="0" err="1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1col </a:t>
                      </a:r>
                      <a:r>
                        <a:rPr lang="en-US" sz="900" baseline="0" dirty="0" err="1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x</a:t>
                      </a:r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4 insertions</a:t>
                      </a:r>
                      <a:endParaRPr lang="en-US" sz="900" baseline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25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109,000 readers every week</a:t>
                      </a:r>
                      <a:endParaRPr lang="en-US" sz="900" baseline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>
                        <a:alpha val="25000"/>
                      </a:srgbClr>
                    </a:solidFill>
                  </a:tcPr>
                </a:tc>
              </a:tr>
              <a:tr h="476413"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Total Property Digital Marketing Package</a:t>
                      </a:r>
                      <a:endParaRPr lang="en-US" sz="900" baseline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C5D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Promotion of your property on 11 high traffic sites and 2 tablet applications</a:t>
                      </a:r>
                      <a:endParaRPr lang="en-US" sz="900" baseline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C5D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Infinite</a:t>
                      </a:r>
                      <a:endParaRPr lang="en-US" sz="900" baseline="0" dirty="0" smtClean="0">
                        <a:solidFill>
                          <a:srgbClr val="000000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EC5D8"/>
                    </a:solidFill>
                  </a:tcPr>
                </a:tc>
              </a:tr>
            </a:tbl>
          </a:graphicData>
        </a:graphic>
      </p:graphicFrame>
      <p:sp>
        <p:nvSpPr>
          <p:cNvPr id="48" name="Rectangle 47"/>
          <p:cNvSpPr/>
          <p:nvPr/>
        </p:nvSpPr>
        <p:spPr>
          <a:xfrm>
            <a:off x="3533400" y="4642947"/>
            <a:ext cx="1262229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" dirty="0" err="1" smtClean="0">
                <a:solidFill>
                  <a:srgbClr val="FFFFFF"/>
                </a:solidFill>
                <a:latin typeface="Arial"/>
                <a:cs typeface="Arial"/>
              </a:rPr>
              <a:t>www.bayleys.co.nz</a:t>
            </a:r>
            <a:endParaRPr lang="en-US" sz="7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3413602" y="5855400"/>
            <a:ext cx="15111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" dirty="0" err="1" smtClean="0">
                <a:solidFill>
                  <a:srgbClr val="FFFFFF"/>
                </a:solidFill>
                <a:latin typeface="Arial"/>
                <a:cs typeface="Arial"/>
              </a:rPr>
              <a:t>www.nzherald.co.nz</a:t>
            </a:r>
            <a:r>
              <a:rPr lang="en-US" sz="700" dirty="0" smtClean="0">
                <a:solidFill>
                  <a:srgbClr val="FFFFFF"/>
                </a:solidFill>
                <a:latin typeface="Arial"/>
                <a:cs typeface="Arial"/>
              </a:rPr>
              <a:t>/commercial Property</a:t>
            </a:r>
          </a:p>
        </p:txBody>
      </p:sp>
      <p:sp>
        <p:nvSpPr>
          <p:cNvPr id="50" name="Rectangle 49"/>
          <p:cNvSpPr/>
          <p:nvPr/>
        </p:nvSpPr>
        <p:spPr>
          <a:xfrm>
            <a:off x="5123197" y="4642947"/>
            <a:ext cx="1446357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" dirty="0" err="1" smtClean="0">
                <a:solidFill>
                  <a:schemeClr val="bg1"/>
                </a:solidFill>
                <a:latin typeface="Arial"/>
                <a:cs typeface="Arial"/>
              </a:rPr>
              <a:t>www.primecommercial.co.nz</a:t>
            </a:r>
            <a:endParaRPr lang="en-US" sz="700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018654" y="5855400"/>
            <a:ext cx="164262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" dirty="0" smtClean="0">
                <a:solidFill>
                  <a:srgbClr val="FFFFFF"/>
                </a:solidFill>
                <a:latin typeface="Arial"/>
                <a:cs typeface="Arial"/>
              </a:rPr>
              <a:t>NZ Herald Saturday 4 </a:t>
            </a:r>
            <a:r>
              <a:rPr lang="en-US" sz="700" dirty="0" err="1" smtClean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lang="en-US" sz="700" dirty="0" smtClean="0">
                <a:solidFill>
                  <a:srgbClr val="FFFFFF"/>
                </a:solidFill>
                <a:latin typeface="Arial"/>
                <a:cs typeface="Arial"/>
              </a:rPr>
              <a:t> 10cm </a:t>
            </a:r>
            <a:r>
              <a:rPr lang="en-US" sz="700" dirty="0" err="1" smtClean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lang="en-US" sz="700" dirty="0" smtClean="0">
                <a:solidFill>
                  <a:srgbClr val="FFFFFF"/>
                </a:solidFill>
                <a:latin typeface="Arial"/>
                <a:cs typeface="Arial"/>
              </a:rPr>
              <a:t> 1col (</a:t>
            </a:r>
            <a:r>
              <a:rPr lang="en-US" sz="700" dirty="0" err="1" smtClean="0">
                <a:solidFill>
                  <a:srgbClr val="FFFFFF"/>
                </a:solidFill>
                <a:latin typeface="Arial"/>
                <a:cs typeface="Arial"/>
              </a:rPr>
              <a:t>colour</a:t>
            </a:r>
            <a:r>
              <a:rPr lang="en-US" sz="700" dirty="0" smtClean="0">
                <a:solidFill>
                  <a:srgbClr val="FFFFFF"/>
                </a:solidFill>
                <a:latin typeface="Arial"/>
                <a:cs typeface="Arial"/>
              </a:rPr>
              <a:t>)</a:t>
            </a:r>
          </a:p>
        </p:txBody>
      </p:sp>
      <p:sp>
        <p:nvSpPr>
          <p:cNvPr id="52" name="Rectangle 51"/>
          <p:cNvSpPr/>
          <p:nvPr/>
        </p:nvSpPr>
        <p:spPr>
          <a:xfrm>
            <a:off x="6989968" y="5714869"/>
            <a:ext cx="1705294" cy="2000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00" dirty="0" smtClean="0">
                <a:solidFill>
                  <a:srgbClr val="FFFFFF"/>
                </a:solidFill>
                <a:latin typeface="Arial"/>
                <a:cs typeface="Arial"/>
              </a:rPr>
              <a:t>TP Digital Marketing Package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8279" y="3711806"/>
            <a:ext cx="2630743" cy="212607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8438" y="4582073"/>
            <a:ext cx="1567708" cy="1116724"/>
          </a:xfrm>
          <a:prstGeom prst="rect">
            <a:avLst/>
          </a:prstGeom>
        </p:spPr>
      </p:pic>
      <p:pic>
        <p:nvPicPr>
          <p:cNvPr id="19" name="Picture 18" descr="Digital_Logos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61281" y="5980541"/>
            <a:ext cx="2314814" cy="8117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rcRect l="5882" t="7393" r="6583"/>
              <a:stretch>
                <a:fillRect/>
              </a:stretch>
            </p:blipFill>
          </mc:Choice>
          <mc:Fallback>
            <p:blipFill>
              <a:blip r:embed="rId7"/>
              <a:srcRect l="5882" t="7393" r="6583"/>
              <a:stretch>
                <a:fillRect/>
              </a:stretch>
            </p:blipFill>
          </mc:Fallback>
        </mc:AlternateContent>
        <p:spPr>
          <a:xfrm>
            <a:off x="3583427" y="3774498"/>
            <a:ext cx="1272786" cy="940588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8"/>
              <a:srcRect l="5532" t="7895" r="6583" b="2381"/>
              <a:stretch>
                <a:fillRect/>
              </a:stretch>
            </p:blipFill>
          </mc:Choice>
          <mc:Fallback>
            <p:blipFill>
              <a:blip r:embed="rId9"/>
              <a:srcRect l="5532" t="7895" r="6583" b="2381"/>
              <a:stretch>
                <a:fillRect/>
              </a:stretch>
            </p:blipFill>
          </mc:Fallback>
        </mc:AlternateContent>
        <p:spPr>
          <a:xfrm>
            <a:off x="3580881" y="4944086"/>
            <a:ext cx="1277876" cy="91131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0"/>
              <a:stretch>
                <a:fillRect/>
              </a:stretch>
            </p:blipFill>
          </mc:Choice>
          <mc:Fallback>
            <p:blipFill>
              <a:blip r:embed="rId11"/>
              <a:stretch>
                <a:fillRect/>
              </a:stretch>
            </p:blipFill>
          </mc:Fallback>
        </mc:AlternateContent>
        <p:spPr>
          <a:xfrm>
            <a:off x="5143163" y="3694314"/>
            <a:ext cx="1454030" cy="101568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12"/>
              <a:stretch>
                <a:fillRect/>
              </a:stretch>
            </p:blipFill>
          </mc:Choice>
          <mc:Fallback>
            <p:blipFill>
              <a:blip r:embed="rId13"/>
              <a:stretch>
                <a:fillRect/>
              </a:stretch>
            </p:blipFill>
          </mc:Fallback>
        </mc:AlternateContent>
        <p:spPr>
          <a:xfrm>
            <a:off x="5179587" y="4735180"/>
            <a:ext cx="1389967" cy="11943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095161" y="1208958"/>
            <a:ext cx="7220381" cy="4195447"/>
          </a:xfrm>
          <a:prstGeom prst="roundRect">
            <a:avLst>
              <a:gd name="adj" fmla="val 0"/>
            </a:avLst>
          </a:prstGeom>
          <a:solidFill>
            <a:srgbClr val="4EC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983" y="1126050"/>
            <a:ext cx="2526586" cy="252658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425437" y="1997410"/>
            <a:ext cx="1477686" cy="738642"/>
          </a:xfrm>
          <a:prstGeom prst="rect">
            <a:avLst/>
          </a:prstGeom>
        </p:spPr>
        <p:txBody>
          <a:bodyPr wrap="square" lIns="91417" tIns="45709" rIns="91417" bIns="45709">
            <a:spAutoFit/>
          </a:bodyPr>
          <a:lstStyle/>
          <a:p>
            <a:pPr algn="ctr"/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Passive</a:t>
            </a:r>
            <a:b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</a:br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Market</a:t>
            </a:r>
            <a:endParaRPr lang="en-US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095161" y="5547947"/>
            <a:ext cx="7220381" cy="765574"/>
          </a:xfrm>
          <a:prstGeom prst="roundRect">
            <a:avLst>
              <a:gd name="adj" fmla="val 0"/>
            </a:avLst>
          </a:prstGeom>
          <a:solidFill>
            <a:srgbClr val="4EC5D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17" tIns="45709" rIns="91417" bIns="45709"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595818" y="5589153"/>
            <a:ext cx="3719145" cy="569364"/>
          </a:xfrm>
          <a:prstGeom prst="rect">
            <a:avLst/>
          </a:prstGeom>
        </p:spPr>
        <p:txBody>
          <a:bodyPr wrap="square" lIns="91417" tIns="45709" rIns="91417" bIns="45709" numCol="1" spcCol="0">
            <a:spAutoFit/>
          </a:bodyPr>
          <a:lstStyle/>
          <a:p>
            <a:r>
              <a:rPr lang="en-US" sz="1300" b="1" dirty="0">
                <a:solidFill>
                  <a:srgbClr val="FFFFFF"/>
                </a:solidFill>
                <a:latin typeface="Arial"/>
                <a:cs typeface="Arial"/>
              </a:rPr>
              <a:t>Total Property Package 3 Cost = $4,200 </a:t>
            </a:r>
            <a:r>
              <a:rPr lang="en-US" sz="900" b="1" baseline="30000" dirty="0">
                <a:solidFill>
                  <a:srgbClr val="FFFFFF"/>
                </a:solidFill>
                <a:latin typeface="Arial"/>
                <a:cs typeface="Arial"/>
              </a:rPr>
              <a:t>+ GST</a:t>
            </a:r>
          </a:p>
          <a:p>
            <a:r>
              <a:rPr lang="en-US" sz="900" dirty="0">
                <a:solidFill>
                  <a:srgbClr val="FFFFFF"/>
                </a:solidFill>
                <a:latin typeface="Arial"/>
                <a:cs typeface="Arial"/>
              </a:rPr>
              <a:t>($495 + GST can be subtracted if the property is sold by any method other than auction).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135300" y="5589155"/>
            <a:ext cx="3642995" cy="430865"/>
          </a:xfrm>
          <a:prstGeom prst="rect">
            <a:avLst/>
          </a:prstGeom>
        </p:spPr>
        <p:txBody>
          <a:bodyPr wrap="square" lIns="91417" tIns="45709" rIns="91417" bIns="45709">
            <a:spAutoFit/>
          </a:bodyPr>
          <a:lstStyle/>
          <a:p>
            <a:r>
              <a:rPr lang="en-US" sz="1300" b="1" dirty="0">
                <a:solidFill>
                  <a:srgbClr val="FFFFFF"/>
                </a:solidFill>
                <a:latin typeface="Arial"/>
                <a:cs typeface="Arial"/>
              </a:rPr>
              <a:t>Additional Included Campaign Elements</a:t>
            </a:r>
          </a:p>
          <a:p>
            <a:r>
              <a:rPr lang="en-US" sz="900" dirty="0">
                <a:solidFill>
                  <a:srgbClr val="FFFFFF"/>
                </a:solidFill>
                <a:latin typeface="Arial"/>
                <a:cs typeface="Arial"/>
              </a:rPr>
              <a:t>Professional photography  •  LIM (non urgent)  • Auction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3503073" y="4880153"/>
            <a:ext cx="2955104" cy="200033"/>
          </a:xfrm>
          <a:prstGeom prst="rect">
            <a:avLst/>
          </a:prstGeom>
        </p:spPr>
        <p:txBody>
          <a:bodyPr wrap="square" lIns="91417" tIns="45709" rIns="91417" bIns="45709">
            <a:spAutoFit/>
          </a:bodyPr>
          <a:lstStyle/>
          <a:p>
            <a:pPr algn="ctr"/>
            <a:r>
              <a:rPr lang="en-US" sz="700" dirty="0">
                <a:solidFill>
                  <a:srgbClr val="FFFFFF"/>
                </a:solidFill>
                <a:latin typeface="Arial"/>
                <a:cs typeface="Arial"/>
              </a:rPr>
              <a:t>Total Property Brochure</a:t>
            </a:r>
          </a:p>
        </p:txBody>
      </p:sp>
      <p:sp>
        <p:nvSpPr>
          <p:cNvPr id="8" name="Rectangle 7"/>
          <p:cNvSpPr/>
          <p:nvPr/>
        </p:nvSpPr>
        <p:spPr>
          <a:xfrm>
            <a:off x="6803797" y="4895393"/>
            <a:ext cx="1169210" cy="200033"/>
          </a:xfrm>
          <a:prstGeom prst="rect">
            <a:avLst/>
          </a:prstGeom>
        </p:spPr>
        <p:txBody>
          <a:bodyPr wrap="square" lIns="91417" tIns="45709" rIns="91417" bIns="45709">
            <a:spAutoFit/>
          </a:bodyPr>
          <a:lstStyle/>
          <a:p>
            <a:pPr algn="ctr"/>
            <a:r>
              <a:rPr lang="en-US" sz="700" dirty="0">
                <a:solidFill>
                  <a:srgbClr val="FFFFFF"/>
                </a:solidFill>
                <a:latin typeface="Arial"/>
                <a:cs typeface="Arial"/>
              </a:rPr>
              <a:t>Sign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3551238" y="1328738"/>
          <a:ext cx="5616822" cy="14073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91849"/>
                <a:gridCol w="1477576"/>
                <a:gridCol w="2147397"/>
              </a:tblGrid>
              <a:tr h="301282">
                <a:tc>
                  <a:txBody>
                    <a:bodyPr/>
                    <a:lstStyle/>
                    <a:p>
                      <a:pPr algn="l"/>
                      <a:r>
                        <a:rPr lang="en-US" sz="900" b="1" kern="1200" baseline="0" dirty="0" smtClean="0">
                          <a:solidFill>
                            <a:srgbClr val="4EC5D8"/>
                          </a:solidFill>
                          <a:latin typeface="Arial"/>
                          <a:ea typeface="+mn-ea"/>
                          <a:cs typeface="Arial"/>
                        </a:rPr>
                        <a:t>Campaign Element</a:t>
                      </a:r>
                      <a:endParaRPr lang="en-US" sz="900" kern="1200" baseline="0" dirty="0" smtClean="0">
                        <a:solidFill>
                          <a:srgbClr val="4EC5D8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rgbClr val="47B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1" kern="1200" baseline="0" dirty="0" smtClean="0">
                          <a:solidFill>
                            <a:srgbClr val="4EC5D8"/>
                          </a:solidFill>
                          <a:latin typeface="Arial"/>
                          <a:ea typeface="+mn-ea"/>
                          <a:cs typeface="Arial"/>
                        </a:rPr>
                        <a:t>Description</a:t>
                      </a:r>
                      <a:endParaRPr lang="en-US" sz="900" baseline="0" dirty="0">
                        <a:solidFill>
                          <a:srgbClr val="4EC5D8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7B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47B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b="1" kern="1200" baseline="0" dirty="0" smtClean="0">
                          <a:solidFill>
                            <a:srgbClr val="4EC5D8"/>
                          </a:solidFill>
                          <a:latin typeface="Arial"/>
                          <a:ea typeface="+mn-ea"/>
                          <a:cs typeface="Arial"/>
                        </a:rPr>
                        <a:t>Reach</a:t>
                      </a:r>
                      <a:endParaRPr lang="en-US" sz="900" baseline="0" dirty="0">
                        <a:solidFill>
                          <a:srgbClr val="4EC5D8"/>
                        </a:solidFill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47B1B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</a:tr>
              <a:tr h="723078"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Total Property Brochure </a:t>
                      </a:r>
                      <a:b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</a:br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(inserted in to the NZ Herald Friday Business + National Business Review) 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1/14th Page 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35,000 copies 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954">
                <a:tc>
                  <a:txBody>
                    <a:bodyPr/>
                    <a:lstStyle/>
                    <a:p>
                      <a:pPr algn="l"/>
                      <a:r>
                        <a:rPr lang="en-US" sz="900" kern="1200" baseline="0" dirty="0" smtClean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Arial"/>
                        </a:rPr>
                        <a:t>Sign</a:t>
                      </a:r>
                      <a:endParaRPr lang="en-US" sz="900" spc="0" baseline="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900" kern="1200" baseline="0" dirty="0" smtClean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Arial"/>
                        </a:rPr>
                        <a:t>1200 </a:t>
                      </a:r>
                      <a:r>
                        <a:rPr lang="en-US" sz="900" kern="1200" baseline="0" dirty="0" err="1" smtClean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Arial"/>
                        </a:rPr>
                        <a:t>x</a:t>
                      </a:r>
                      <a:r>
                        <a:rPr lang="en-US" sz="900" kern="1200" baseline="0" dirty="0" smtClean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Arial"/>
                        </a:rPr>
                        <a:t> 1800</a:t>
                      </a:r>
                      <a:endParaRPr lang="en-US" sz="900" spc="0" baseline="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US" sz="900" kern="1200" baseline="0" dirty="0" smtClean="0">
                          <a:solidFill>
                            <a:srgbClr val="FFFFFF"/>
                          </a:solidFill>
                          <a:latin typeface="Arial"/>
                          <a:ea typeface="+mn-ea"/>
                          <a:cs typeface="Arial"/>
                        </a:rPr>
                        <a:t>Accounts for on average 12.7% of enquiry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2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099" y="3194156"/>
            <a:ext cx="1803400" cy="1625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629106" y="3042713"/>
            <a:ext cx="1475283" cy="185268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tretch>
                <a:fillRect/>
              </a:stretch>
            </p:blipFill>
          </mc:Choice>
          <mc:Fallback>
            <p:blipFill>
              <a:blip r:embed="rId7"/>
              <a:stretch>
                <a:fillRect/>
              </a:stretch>
            </p:blipFill>
          </mc:Fallback>
        </mc:AlternateContent>
        <p:spPr>
          <a:xfrm>
            <a:off x="3745799" y="3070403"/>
            <a:ext cx="1447800" cy="1809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1060</TotalTime>
  <Words>1073</Words>
  <Application>Microsoft Macintosh PowerPoint</Application>
  <PresentationFormat>Custom</PresentationFormat>
  <Paragraphs>220</Paragraphs>
  <Slides>9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studio</dc:creator>
  <cp:lastModifiedBy>studio</cp:lastModifiedBy>
  <cp:revision>86</cp:revision>
  <cp:lastPrinted>2014-02-14T01:12:56Z</cp:lastPrinted>
  <dcterms:created xsi:type="dcterms:W3CDTF">2014-04-04T00:49:51Z</dcterms:created>
  <dcterms:modified xsi:type="dcterms:W3CDTF">2014-04-04T00:51:24Z</dcterms:modified>
</cp:coreProperties>
</file>